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webextensions/taskpanes.xml" ContentType="application/vnd.ms-office.webextensiontaskpanes+xml"/>
  <Override PartName="/ppt/webextensions/webextension1.xml" ContentType="application/vnd.ms-office.webextension+xml"/>
  <Override PartName="/ppt/webextensions/webextension2.xml" ContentType="application/vnd.ms-office.webextension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notesSlides/notesSlide1.xml" ContentType="application/vnd.openxmlformats-officedocument.presentationml.notesSlide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charts/chart1.xml" ContentType="application/vnd.openxmlformats-officedocument.drawingml.chart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notesSlides/notesSlide2.xml" ContentType="application/vnd.openxmlformats-officedocument.presentationml.notesSlide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thumbnail" Target="docProps/thumbnail.jpeg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6" Type="http://schemas.openxmlformats.org/officeDocument/2006/relationships/custom-properties" Target="docProps/custom.xml"/><Relationship Id="rId5" Type="http://schemas.openxmlformats.org/officeDocument/2006/relationships/extended-properties" Target="docProps/app.xml"/><Relationship Id="rId4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79" r:id="rId2"/>
    <p:sldId id="319" r:id="rId3"/>
    <p:sldId id="320" r:id="rId4"/>
    <p:sldId id="258" r:id="rId5"/>
    <p:sldId id="259" r:id="rId6"/>
    <p:sldId id="323" r:id="rId7"/>
    <p:sldId id="324" r:id="rId8"/>
    <p:sldId id="325" r:id="rId9"/>
    <p:sldId id="326" r:id="rId10"/>
    <p:sldId id="327" r:id="rId11"/>
    <p:sldId id="328" r:id="rId12"/>
    <p:sldId id="312" r:id="rId13"/>
    <p:sldId id="318" r:id="rId14"/>
    <p:sldId id="329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EBB8C420-C36E-4BEE-AA26-8238F540539C}">
          <p14:sldIdLst>
            <p14:sldId id="279"/>
            <p14:sldId id="319"/>
          </p14:sldIdLst>
        </p14:section>
        <p14:section name="Financial Statements" id="{F6D0D377-26A6-4150-B779-2E8279FC26A3}">
          <p14:sldIdLst>
            <p14:sldId id="320"/>
            <p14:sldId id="258"/>
            <p14:sldId id="259"/>
          </p14:sldIdLst>
        </p14:section>
        <p14:section name="Industry/Functional Examples" id="{1E120E10-0860-4888-ADAA-3B0040676320}">
          <p14:sldIdLst>
            <p14:sldId id="323"/>
            <p14:sldId id="324"/>
            <p14:sldId id="325"/>
            <p14:sldId id="326"/>
            <p14:sldId id="327"/>
            <p14:sldId id="328"/>
          </p14:sldIdLst>
        </p14:section>
        <p14:section name="How-To Examples" id="{D25F72AA-3271-4A71-B2A0-B2491A2B04E7}">
          <p14:sldIdLst>
            <p14:sldId id="312"/>
            <p14:sldId id="318"/>
          </p14:sldIdLst>
        </p14:section>
        <p14:section name="Dashboards" id="{C24CA843-9D9A-4C9F-B823-8372FAFBA17F}">
          <p14:sldIdLst>
            <p14:sldId id="329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0F5FA"/>
    <a:srgbClr val="E9F8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1106972-3940-4B80-AAA2-BE430A98CC6B}" v="5" dt="2025-05-02T18:16:14.99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6" autoAdjust="0"/>
    <p:restoredTop sz="84982" autoAdjust="0"/>
  </p:normalViewPr>
  <p:slideViewPr>
    <p:cSldViewPr snapToGrid="0">
      <p:cViewPr varScale="1">
        <p:scale>
          <a:sx n="125" d="100"/>
          <a:sy n="125" d="100"/>
        </p:scale>
        <p:origin x="96" y="16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ustomXml" Target="../customXml/item2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NULL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NULL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PRODUCT COSTS, PROFIT, AND REVENUE</a:t>
            </a: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stacked"/>
        <c:varyColors val="1"/>
        <c:ser>
          <c:idx val="6"/>
          <c:order val="0"/>
          <c:spPr>
            <a:solidFill>
              <a:schemeClr val="accent1">
                <a:lumMod val="60000"/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val>
            <c:numRef>
              <c:f>Sales!$O$4:$O$11</c:f>
              <c:numCache>
                <c:formatCode>"$"#,##0</c:formatCode>
                <c:ptCount val="8"/>
                <c:pt idx="0">
                  <c:v>1045</c:v>
                </c:pt>
                <c:pt idx="1">
                  <c:v>1165.3150000000001</c:v>
                </c:pt>
                <c:pt idx="2">
                  <c:v>476</c:v>
                </c:pt>
                <c:pt idx="3">
                  <c:v>825</c:v>
                </c:pt>
                <c:pt idx="4">
                  <c:v>480</c:v>
                </c:pt>
                <c:pt idx="5">
                  <c:v>510</c:v>
                </c:pt>
                <c:pt idx="6">
                  <c:v>1784.2</c:v>
                </c:pt>
                <c:pt idx="7">
                  <c:v>968</c:v>
                </c:pt>
              </c:numCache>
            </c:numRef>
          </c:val>
          <c:extLst>
            <c:ext xmlns:c15="http://schemas.microsoft.com/office/drawing/2012/chart" uri="{02D57815-91ED-43cb-92C2-25804820EDAC}">
              <c15:filteredSeriesTitle>
                <c15:tx>
                  <c:strRef>
                    <c:extLst>
                      <c:ext uri="{02D57815-91ED-43cb-92C2-25804820EDAC}">
                        <c15:formulaRef>
                          <c15:sqref>Sales!$O$3</c15:sqref>
                        </c15:formulaRef>
                      </c:ext>
                    </c:extLst>
                    <c:strCache>
                      <c:ptCount val="1"/>
                      <c:pt idx="0">
                        <c:v>COST</c:v>
                      </c:pt>
                    </c:strCache>
                  </c:strRef>
                </c15:tx>
              </c15:filteredSeriesTitle>
            </c:ext>
            <c:ext xmlns:c15="http://schemas.microsoft.com/office/drawing/2012/chart" uri="{02D57815-91ED-43cb-92C2-25804820EDAC}">
              <c15:filteredCategoryTitle>
                <c15:cat>
                  <c:strRef>
                    <c:extLst>
                      <c:ext uri="{02D57815-91ED-43cb-92C2-25804820EDAC}">
                        <c15:formulaRef>
                          <c15:sqref>Sales!$N$4:$N$11</c15:sqref>
                        </c15:formulaRef>
                      </c:ext>
                    </c:extLst>
                    <c:strCache>
                      <c:ptCount val="8"/>
                      <c:pt idx="0">
                        <c:v>ITEM 1</c:v>
                      </c:pt>
                      <c:pt idx="1">
                        <c:v>ITEM 2</c:v>
                      </c:pt>
                      <c:pt idx="2">
                        <c:v>ITEM 3</c:v>
                      </c:pt>
                      <c:pt idx="3">
                        <c:v>ITEM 4</c:v>
                      </c:pt>
                      <c:pt idx="4">
                        <c:v>ITEM 5</c:v>
                      </c:pt>
                      <c:pt idx="5">
                        <c:v>ITEM 6</c:v>
                      </c:pt>
                      <c:pt idx="6">
                        <c:v>ITEM 7</c:v>
                      </c:pt>
                      <c:pt idx="7">
                        <c:v>ITEM 8</c:v>
                      </c:pt>
                    </c:strCache>
                  </c:strRef>
                </c15:cat>
              </c15:filteredCategoryTitle>
            </c:ext>
            <c:ext xmlns:c16="http://schemas.microsoft.com/office/drawing/2014/chart" uri="{C3380CC4-5D6E-409C-BE32-E72D297353CC}">
              <c16:uniqueId val="{00000000-1234-44D1-8A60-BFC02298EE43}"/>
            </c:ext>
          </c:extLst>
        </c:ser>
        <c:ser>
          <c:idx val="0"/>
          <c:order val="1"/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val>
            <c:numRef>
              <c:f>Sales!$P$4:$P$11</c:f>
              <c:numCache>
                <c:formatCode>"$"#,##0</c:formatCode>
                <c:ptCount val="8"/>
                <c:pt idx="0">
                  <c:v>968</c:v>
                </c:pt>
                <c:pt idx="1">
                  <c:v>1217.0650000000001</c:v>
                </c:pt>
                <c:pt idx="2">
                  <c:v>479.5</c:v>
                </c:pt>
                <c:pt idx="3">
                  <c:v>1003.75</c:v>
                </c:pt>
                <c:pt idx="4">
                  <c:v>651</c:v>
                </c:pt>
                <c:pt idx="5">
                  <c:v>810</c:v>
                </c:pt>
                <c:pt idx="6">
                  <c:v>1207.25</c:v>
                </c:pt>
                <c:pt idx="7">
                  <c:v>1101.76</c:v>
                </c:pt>
              </c:numCache>
            </c:numRef>
          </c:val>
          <c:extLst>
            <c:ext xmlns:c15="http://schemas.microsoft.com/office/drawing/2012/chart" uri="{02D57815-91ED-43cb-92C2-25804820EDAC}">
              <c15:filteredSeriesTitle>
                <c15:tx>
                  <c:strRef>
                    <c:extLst>
                      <c:ext uri="{02D57815-91ED-43cb-92C2-25804820EDAC}">
                        <c15:formulaRef>
                          <c15:sqref>Sales!$P$3</c15:sqref>
                        </c15:formulaRef>
                      </c:ext>
                    </c:extLst>
                    <c:strCache>
                      <c:ptCount val="1"/>
                      <c:pt idx="0">
                        <c:v>PROFIT</c:v>
                      </c:pt>
                    </c:strCache>
                  </c:strRef>
                </c15:tx>
              </c15:filteredSeriesTitle>
            </c:ext>
            <c:ext xmlns:c15="http://schemas.microsoft.com/office/drawing/2012/chart" uri="{02D57815-91ED-43cb-92C2-25804820EDAC}">
              <c15:filteredCategoryTitle>
                <c15:cat>
                  <c:strRef>
                    <c:extLst>
                      <c:ext uri="{02D57815-91ED-43cb-92C2-25804820EDAC}">
                        <c15:formulaRef>
                          <c15:sqref>Sales!$N$4:$N$11</c15:sqref>
                        </c15:formulaRef>
                      </c:ext>
                    </c:extLst>
                    <c:strCache>
                      <c:ptCount val="8"/>
                      <c:pt idx="0">
                        <c:v>ITEM 1</c:v>
                      </c:pt>
                      <c:pt idx="1">
                        <c:v>ITEM 2</c:v>
                      </c:pt>
                      <c:pt idx="2">
                        <c:v>ITEM 3</c:v>
                      </c:pt>
                      <c:pt idx="3">
                        <c:v>ITEM 4</c:v>
                      </c:pt>
                      <c:pt idx="4">
                        <c:v>ITEM 5</c:v>
                      </c:pt>
                      <c:pt idx="5">
                        <c:v>ITEM 6</c:v>
                      </c:pt>
                      <c:pt idx="6">
                        <c:v>ITEM 7</c:v>
                      </c:pt>
                      <c:pt idx="7">
                        <c:v>ITEM 8</c:v>
                      </c:pt>
                    </c:strCache>
                  </c:strRef>
                </c15:cat>
              </c15:filteredCategoryTitle>
            </c:ext>
            <c:ext xmlns:c16="http://schemas.microsoft.com/office/drawing/2014/chart" uri="{C3380CC4-5D6E-409C-BE32-E72D297353CC}">
              <c16:uniqueId val="{00000001-1234-44D1-8A60-BFC02298EE43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2092401608"/>
        <c:axId val="2092405368"/>
      </c:barChart>
      <c:catAx>
        <c:axId val="20924016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92405368"/>
        <c:crossesAt val="0"/>
        <c:auto val="1"/>
        <c:lblAlgn val="ctr"/>
        <c:lblOffset val="100"/>
        <c:noMultiLvlLbl val="0"/>
      </c:catAx>
      <c:valAx>
        <c:axId val="2092405368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&quot;$&quot;#,##0" sourceLinked="0"/>
        <c:majorTickMark val="none"/>
        <c:minorTickMark val="none"/>
        <c:tickLblPos val="nextTo"/>
        <c:crossAx val="20924016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1400"/>
              <a:t>Costs, Benefits,</a:t>
            </a:r>
            <a:r>
              <a:rPr lang="en-US" sz="1400" baseline="0"/>
              <a:t> and Payback</a:t>
            </a:r>
            <a:r>
              <a:rPr lang="en-US" sz="1400"/>
              <a:t> by Year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2597642726457842"/>
          <c:y val="0.11020137981122416"/>
          <c:w val="0.83330519101778944"/>
          <c:h val="0.68101654002338119"/>
        </c:manualLayout>
      </c:layout>
      <c:barChart>
        <c:barDir val="col"/>
        <c:grouping val="clustered"/>
        <c:varyColors val="0"/>
        <c:ser>
          <c:idx val="2"/>
          <c:order val="0"/>
          <c:spPr>
            <a:solidFill>
              <a:srgbClr val="ED7D31"/>
            </a:solidFill>
            <a:ln>
              <a:noFill/>
            </a:ln>
            <a:effectLst/>
          </c:spPr>
          <c:invertIfNegative val="0"/>
          <c:val>
            <c:numRef>
              <c:f>ROI!$D$60:$D$65</c:f>
              <c:numCache>
                <c:formatCode>[$$]#,##0</c:formatCode>
                <c:ptCount val="6"/>
                <c:pt idx="0">
                  <c:v>-1279053.33333333</c:v>
                </c:pt>
                <c:pt idx="1">
                  <c:v>-272330</c:v>
                </c:pt>
                <c:pt idx="2">
                  <c:v>-272330</c:v>
                </c:pt>
                <c:pt idx="3">
                  <c:v>-272330</c:v>
                </c:pt>
                <c:pt idx="4">
                  <c:v>-272330</c:v>
                </c:pt>
                <c:pt idx="5">
                  <c:v>-272330</c:v>
                </c:pt>
              </c:numCache>
            </c:numRef>
          </c:val>
          <c:extLst>
            <c:ext xmlns:c15="http://schemas.microsoft.com/office/drawing/2012/chart" uri="{02D57815-91ED-43cb-92C2-25804820EDAC}">
              <c15:filteredSeriesTitle>
                <c15:tx>
                  <c:strRef>
                    <c:extLst>
                      <c:ext uri="{02D57815-91ED-43cb-92C2-25804820EDAC}">
                        <c15:formulaRef>
                          <c15:sqref>ROI!$D$59</c15:sqref>
                        </c15:formulaRef>
                      </c:ext>
                    </c:extLst>
                    <c:strCache>
                      <c:ptCount val="1"/>
                      <c:pt idx="0">
                        <c:v>Costs</c:v>
                      </c:pt>
                    </c:strCache>
                  </c:strRef>
                </c15:tx>
              </c15:filteredSeriesTitle>
            </c:ext>
            <c:ext xmlns:c15="http://schemas.microsoft.com/office/drawing/2012/chart" uri="{02D57815-91ED-43cb-92C2-25804820EDAC}">
              <c15:filteredCategoryTitle>
                <c15:cat>
                  <c:strRef>
                    <c:extLst>
                      <c:ext uri="{02D57815-91ED-43cb-92C2-25804820EDAC}">
                        <c15:formulaRef>
                          <c15:sqref>ROI!$C$60:$C$65</c15:sqref>
                        </c15:formulaRef>
                      </c:ext>
                    </c:extLst>
                    <c:strCache>
                      <c:ptCount val="6"/>
                      <c:pt idx="0">
                        <c:v>Initial</c:v>
                      </c:pt>
                      <c:pt idx="1">
                        <c:v>Year 1</c:v>
                      </c:pt>
                      <c:pt idx="2">
                        <c:v>Year 2</c:v>
                      </c:pt>
                      <c:pt idx="3">
                        <c:v>Year 3</c:v>
                      </c:pt>
                      <c:pt idx="4">
                        <c:v>Year 4</c:v>
                      </c:pt>
                      <c:pt idx="5">
                        <c:v>Year 5</c:v>
                      </c:pt>
                    </c:strCache>
                  </c:strRef>
                </c15:cat>
              </c15:filteredCategoryTitle>
            </c:ext>
            <c:ext xmlns:c16="http://schemas.microsoft.com/office/drawing/2014/chart" uri="{C3380CC4-5D6E-409C-BE32-E72D297353CC}">
              <c16:uniqueId val="{00000000-8713-4314-9CDE-C81E65685CBD}"/>
            </c:ext>
          </c:extLst>
        </c:ser>
        <c:ser>
          <c:idx val="0"/>
          <c:order val="1"/>
          <c:spPr>
            <a:solidFill>
              <a:srgbClr val="70AD47"/>
            </a:solidFill>
            <a:ln>
              <a:noFill/>
            </a:ln>
            <a:effectLst/>
          </c:spPr>
          <c:invertIfNegative val="0"/>
          <c:val>
            <c:numRef>
              <c:f>ROI!$E$60:$E$65</c:f>
              <c:numCache>
                <c:formatCode>[$$]#,##0</c:formatCode>
                <c:ptCount val="6"/>
                <c:pt idx="0">
                  <c:v>0</c:v>
                </c:pt>
                <c:pt idx="1">
                  <c:v>1283929.0231087101</c:v>
                </c:pt>
                <c:pt idx="2">
                  <c:v>1283929.0231087101</c:v>
                </c:pt>
                <c:pt idx="3">
                  <c:v>1283929.0231087101</c:v>
                </c:pt>
                <c:pt idx="4">
                  <c:v>1283929.0231087101</c:v>
                </c:pt>
                <c:pt idx="5">
                  <c:v>1283929.0231087101</c:v>
                </c:pt>
              </c:numCache>
            </c:numRef>
          </c:val>
          <c:extLst>
            <c:ext xmlns:c15="http://schemas.microsoft.com/office/drawing/2012/chart" uri="{02D57815-91ED-43cb-92C2-25804820EDAC}">
              <c15:filteredSeriesTitle>
                <c15:tx>
                  <c:strRef>
                    <c:extLst>
                      <c:ext uri="{02D57815-91ED-43cb-92C2-25804820EDAC}">
                        <c15:formulaRef>
                          <c15:sqref>ROI!$E$59</c15:sqref>
                        </c15:formulaRef>
                      </c:ext>
                    </c:extLst>
                    <c:strCache>
                      <c:ptCount val="1"/>
                      <c:pt idx="0">
                        <c:v>Benefits</c:v>
                      </c:pt>
                    </c:strCache>
                  </c:strRef>
                </c15:tx>
              </c15:filteredSeriesTitle>
            </c:ext>
            <c:ext xmlns:c15="http://schemas.microsoft.com/office/drawing/2012/chart" uri="{02D57815-91ED-43cb-92C2-25804820EDAC}">
              <c15:filteredCategoryTitle>
                <c15:cat>
                  <c:strRef>
                    <c:extLst>
                      <c:ext uri="{02D57815-91ED-43cb-92C2-25804820EDAC}">
                        <c15:formulaRef>
                          <c15:sqref>ROI!$C$60:$C$65</c15:sqref>
                        </c15:formulaRef>
                      </c:ext>
                    </c:extLst>
                    <c:strCache>
                      <c:ptCount val="6"/>
                      <c:pt idx="0">
                        <c:v>Initial</c:v>
                      </c:pt>
                      <c:pt idx="1">
                        <c:v>Year 1</c:v>
                      </c:pt>
                      <c:pt idx="2">
                        <c:v>Year 2</c:v>
                      </c:pt>
                      <c:pt idx="3">
                        <c:v>Year 3</c:v>
                      </c:pt>
                      <c:pt idx="4">
                        <c:v>Year 4</c:v>
                      </c:pt>
                      <c:pt idx="5">
                        <c:v>Year 5</c:v>
                      </c:pt>
                    </c:strCache>
                  </c:strRef>
                </c15:cat>
              </c15:filteredCategoryTitle>
            </c:ext>
            <c:ext xmlns:c16="http://schemas.microsoft.com/office/drawing/2014/chart" uri="{C3380CC4-5D6E-409C-BE32-E72D297353CC}">
              <c16:uniqueId val="{00000001-8713-4314-9CDE-C81E65685CB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55518160"/>
        <c:axId val="353260216"/>
      </c:barChart>
      <c:lineChart>
        <c:grouping val="standard"/>
        <c:varyColors val="0"/>
        <c:ser>
          <c:idx val="1"/>
          <c:order val="2"/>
          <c:spPr>
            <a:ln w="19050" cap="rnd" cmpd="sng" algn="ctr">
              <a:solidFill>
                <a:srgbClr val="4472C4"/>
              </a:solidFill>
              <a:prstDash val="solid"/>
              <a:round/>
            </a:ln>
            <a:effectLst/>
          </c:spPr>
          <c:marker>
            <c:spPr>
              <a:gradFill rotWithShape="1">
                <a:gsLst>
                  <a:gs pos="0">
                    <a:srgbClr val="77A2BB">
                      <a:satMod val="103000"/>
                      <a:lumMod val="102000"/>
                      <a:tint val="94000"/>
                    </a:srgbClr>
                  </a:gs>
                  <a:gs pos="50000">
                    <a:srgbClr val="77A2BB">
                      <a:satMod val="110000"/>
                      <a:lumMod val="100000"/>
                      <a:shade val="100000"/>
                    </a:srgbClr>
                  </a:gs>
                  <a:gs pos="100000">
                    <a:srgbClr val="77A2BB">
                      <a:lumMod val="99000"/>
                      <a:satMod val="120000"/>
                      <a:shade val="78000"/>
                    </a:srgbClr>
                  </a:gs>
                </a:gsLst>
                <a:lin ang="5400000" scaled="0"/>
              </a:gradFill>
              <a:ln w="19050" cap="flat" cmpd="sng" algn="ctr">
                <a:solidFill>
                  <a:sysClr val="windowText" lastClr="000000">
                    <a:lumMod val="50000"/>
                    <a:lumOff val="50000"/>
                  </a:sysClr>
                </a:solidFill>
                <a:prstDash val="solid"/>
                <a:round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</c:marker>
          <c:val>
            <c:numRef>
              <c:f>ROI!$F$60:$F$65</c:f>
              <c:numCache>
                <c:formatCode>[$$]#,##0</c:formatCode>
                <c:ptCount val="6"/>
                <c:pt idx="0">
                  <c:v>-1279053.33333333</c:v>
                </c:pt>
                <c:pt idx="1">
                  <c:v>-267454.31022462202</c:v>
                </c:pt>
                <c:pt idx="2">
                  <c:v>744144.71288409003</c:v>
                </c:pt>
                <c:pt idx="3">
                  <c:v>1755743.7359928</c:v>
                </c:pt>
                <c:pt idx="4">
                  <c:v>2767342.75910151</c:v>
                </c:pt>
                <c:pt idx="5">
                  <c:v>3778941.7822102201</c:v>
                </c:pt>
              </c:numCache>
            </c:numRef>
          </c:val>
          <c:smooth val="0"/>
          <c:extLst>
            <c:ext xmlns:c15="http://schemas.microsoft.com/office/drawing/2012/chart" uri="{02D57815-91ED-43cb-92C2-25804820EDAC}">
              <c15:filteredSeriesTitle>
                <c15:tx>
                  <c:strRef>
                    <c:extLst>
                      <c:ext uri="{02D57815-91ED-43cb-92C2-25804820EDAC}">
                        <c15:formulaRef>
                          <c15:sqref>ROI!$F$59</c15:sqref>
                        </c15:formulaRef>
                      </c:ext>
                    </c:extLst>
                    <c:strCache>
                      <c:ptCount val="1"/>
                      <c:pt idx="0">
                        <c:v>Cumulative</c:v>
                      </c:pt>
                    </c:strCache>
                  </c:strRef>
                </c15:tx>
              </c15:filteredSeriesTitle>
            </c:ext>
            <c:ext xmlns:c15="http://schemas.microsoft.com/office/drawing/2012/chart" uri="{02D57815-91ED-43cb-92C2-25804820EDAC}">
              <c15:filteredCategoryTitle>
                <c15:cat>
                  <c:strRef>
                    <c:extLst>
                      <c:ext uri="{02D57815-91ED-43cb-92C2-25804820EDAC}">
                        <c15:formulaRef>
                          <c15:sqref>ROI!$C$60:$C$65</c15:sqref>
                        </c15:formulaRef>
                      </c:ext>
                    </c:extLst>
                    <c:strCache>
                      <c:ptCount val="6"/>
                      <c:pt idx="0">
                        <c:v>Initial</c:v>
                      </c:pt>
                      <c:pt idx="1">
                        <c:v>Year 1</c:v>
                      </c:pt>
                      <c:pt idx="2">
                        <c:v>Year 2</c:v>
                      </c:pt>
                      <c:pt idx="3">
                        <c:v>Year 3</c:v>
                      </c:pt>
                      <c:pt idx="4">
                        <c:v>Year 4</c:v>
                      </c:pt>
                      <c:pt idx="5">
                        <c:v>Year 5</c:v>
                      </c:pt>
                    </c:strCache>
                  </c:strRef>
                </c15:cat>
              </c15:filteredCategoryTitle>
            </c:ext>
            <c:ext xmlns:c16="http://schemas.microsoft.com/office/drawing/2014/chart" uri="{C3380CC4-5D6E-409C-BE32-E72D297353CC}">
              <c16:uniqueId val="{00000002-8713-4314-9CDE-C81E65685CB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55518160"/>
        <c:axId val="353260216"/>
      </c:lineChart>
      <c:catAx>
        <c:axId val="35551816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low"/>
        <c:spPr>
          <a:noFill/>
          <a:ln w="19050" cap="flat" cmpd="sng" algn="ctr">
            <a:solidFill>
              <a:sysClr val="windowText" lastClr="000000"/>
            </a:solidFill>
            <a:prstDash val="solid"/>
            <a:miter lim="800000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53260216"/>
        <c:crosses val="autoZero"/>
        <c:auto val="1"/>
        <c:lblAlgn val="ctr"/>
        <c:lblOffset val="100"/>
        <c:noMultiLvlLbl val="0"/>
      </c:catAx>
      <c:valAx>
        <c:axId val="353260216"/>
        <c:scaling>
          <c:orientation val="minMax"/>
        </c:scaling>
        <c:delete val="0"/>
        <c:axPos val="l"/>
        <c:numFmt formatCode="[$$]#,##0" sourceLinked="1"/>
        <c:majorTickMark val="none"/>
        <c:minorTickMark val="none"/>
        <c:tickLblPos val="nextTo"/>
        <c:spPr>
          <a:noFill/>
          <a:ln w="6350" cap="flat" cmpd="sng" algn="ctr">
            <a:solidFill>
              <a:schemeClr val="tx1">
                <a:tint val="7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55518160"/>
        <c:crosses val="autoZero"/>
        <c:crossBetween val="between"/>
        <c:dispUnits>
          <c:builtInUnit val="thousands"/>
          <c:dispUnitsLbl>
            <c:layout>
              <c:manualLayout>
                <c:xMode val="edge"/>
                <c:yMode val="edge"/>
                <c:x val="1.2290525616351158E-3"/>
                <c:y val="0.38651035866174299"/>
              </c:manualLayout>
            </c:layout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05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</c:dispUnitsLbl>
        </c:dispUnits>
      </c:valAx>
      <c:dTable>
        <c:showHorzBorder val="1"/>
        <c:showVertBorder val="1"/>
        <c:showOutline val="1"/>
        <c:showKeys val="1"/>
        <c:spPr>
          <a:noFill/>
          <a:ln w="6350" cap="flat" cmpd="sng" algn="ctr">
            <a:solidFill>
              <a:schemeClr val="tx1">
                <a:tint val="75000"/>
              </a:schemeClr>
            </a:solidFill>
            <a:prstDash val="solid"/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dTable>
      <c:spPr>
        <a:solidFill>
          <a:sysClr val="window" lastClr="FFFFFF"/>
        </a:solidFill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7376057159521727"/>
          <c:y val="0.14479914094581731"/>
          <c:w val="0.37623540072830192"/>
          <c:h val="7.7674115256064852E-2"/>
        </c:manualLayout>
      </c:layout>
      <c:overlay val="0"/>
      <c:spPr>
        <a:solidFill>
          <a:srgbClr val="FFFFFF">
            <a:alpha val="50196"/>
          </a:srgb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0"/>
    <c:dispBlanksAs val="zero"/>
    <c:showDLblsOverMax val="0"/>
  </c:chart>
  <c:spPr>
    <a:gradFill flip="none" rotWithShape="1">
      <a:gsLst>
        <a:gs pos="0">
          <a:srgbClr val="77A2BB">
            <a:lumMod val="5000"/>
            <a:lumOff val="95000"/>
          </a:srgbClr>
        </a:gs>
        <a:gs pos="74000">
          <a:srgbClr val="77A2BB">
            <a:lumMod val="45000"/>
            <a:lumOff val="55000"/>
          </a:srgbClr>
        </a:gs>
        <a:gs pos="83000">
          <a:srgbClr val="77A2BB">
            <a:lumMod val="45000"/>
            <a:lumOff val="55000"/>
          </a:srgbClr>
        </a:gs>
        <a:gs pos="100000">
          <a:srgbClr val="77A2BB">
            <a:lumMod val="30000"/>
            <a:lumOff val="70000"/>
          </a:srgbClr>
        </a:gs>
      </a:gsLst>
      <a:lin ang="5400000" scaled="1"/>
      <a:tileRect/>
    </a:gradFill>
    <a:ln w="6350" cap="flat" cmpd="sng" algn="ctr">
      <a:solidFill>
        <a:srgbClr val="77A2BB"/>
      </a:solidFill>
      <a:prstDash val="solid"/>
      <a:round/>
    </a:ln>
    <a:effectLst/>
  </c:spPr>
  <c:txPr>
    <a:bodyPr/>
    <a:lstStyle/>
    <a:p>
      <a:pPr>
        <a:defRPr sz="1050"/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1EEEE0-CA1D-43C7-852A-F3B572CDE945}" type="datetimeFigureOut">
              <a:rPr lang="en-US" smtClean="0"/>
              <a:t>5/2/2025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AFA5B3-6F0A-4AC5-AD9F-DFF33496E1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78780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AFA5B3-6F0A-4AC5-AD9F-DFF33496E1F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5886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1638DB-6964-4DCC-ACBE-6BA93B8E557D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36799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A8BCB1-0055-7F21-7CE3-15C3D1A2FD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D4CC1AD-B946-0808-2511-D08B827653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416C54-A0DE-92C7-9BC7-06482A260F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4E629-0996-4BCA-B037-8FD2BF1701EF}" type="datetimeFigureOut">
              <a:rPr lang="en-US" smtClean="0"/>
              <a:t>5/2/2025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80F0F1-644E-867A-9F07-E6B518893F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78481C-AF25-BE7F-A974-3CB92D40C0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10B23-DB33-49B0-BD28-2A4332D16B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12248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A3479F-BA8A-ED08-8057-AAB49D1313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155BFA6-38E2-606A-D1F0-36CF253F62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BD9771-4BD0-CBE4-CA00-C403228102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4E629-0996-4BCA-B037-8FD2BF1701EF}" type="datetimeFigureOut">
              <a:rPr lang="en-US" smtClean="0"/>
              <a:t>5/2/2025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F5ADA1-776F-8B61-A8A5-8B1C74A062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9E9B94-0D72-E2FC-1430-9812E244FA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10B23-DB33-49B0-BD28-2A4332D16B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56183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3C94C97-3B9D-6055-5EAE-2EBFE2A6B56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D33A7B-9042-0ED5-A680-6AAEA176B1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BDAA87-CEFB-0AE9-0F68-77B37CC02A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4E629-0996-4BCA-B037-8FD2BF1701EF}" type="datetimeFigureOut">
              <a:rPr lang="en-US" smtClean="0"/>
              <a:t>5/2/2025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8B9AAF-7F13-7FD9-B565-557DC0E33B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9D8447-6D07-96A6-B067-FDFC3BC0EC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10B23-DB33-49B0-BD28-2A4332D16B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092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4BF16A-AA9B-F57A-B593-C31547EA93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84ACAE-AE45-8D2F-ED5E-0016F65B3C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61A88D-9A8C-AF0C-9166-EB6AE46EB2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4E629-0996-4BCA-B037-8FD2BF1701EF}" type="datetimeFigureOut">
              <a:rPr lang="en-US" smtClean="0"/>
              <a:t>5/2/2025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CF9A47-3DA8-E116-3106-61A681570F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A98B3E-B46D-9076-D274-8FC2389C7A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10B23-DB33-49B0-BD28-2A4332D16B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4209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C1A2D6-7BB8-4F86-0647-FF3BF5FE99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F2D021-9A43-C8C8-3AF2-75B6FEC755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679CB7-037C-A064-7D65-173B3143F8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4E629-0996-4BCA-B037-8FD2BF1701EF}" type="datetimeFigureOut">
              <a:rPr lang="en-US" smtClean="0"/>
              <a:t>5/2/2025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6AC859-2657-0E40-9CCF-F11E8CAEA4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F89296-6946-2D99-AB71-61AEFB7A3B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10B23-DB33-49B0-BD28-2A4332D16B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8584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019D69-28DC-1596-C0A3-0ED1B347DD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E76C75-5E4A-2EDA-980E-0F12BE97FFA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BE03CB1-4352-8104-356E-E221689344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705C971-6E3A-2EDD-CDFC-358A26DC8C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4E629-0996-4BCA-B037-8FD2BF1701EF}" type="datetimeFigureOut">
              <a:rPr lang="en-US" smtClean="0"/>
              <a:t>5/2/2025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A382697-C8A5-01F1-9424-E4E868F67A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79A7C4-72EF-2FF5-2DB0-2FD54CF57F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10B23-DB33-49B0-BD28-2A4332D16B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729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475435-E3AE-2791-23A0-EEDA3C4681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DA2F61-3479-9499-0AA5-21A544DB84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8BC128A-A862-8CFB-292C-0C1F9DE3CA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6D896FC-F224-4BFC-19C3-F9E45DBD318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711B09A-3392-7F50-3901-6D4ECDAC45C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E9D09A3-12C2-51B0-D6F4-696B3A5B00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4E629-0996-4BCA-B037-8FD2BF1701EF}" type="datetimeFigureOut">
              <a:rPr lang="en-US" smtClean="0"/>
              <a:t>5/2/2025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1F61454-324E-19D6-7632-9D74343539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D78D037-8F5C-A5FF-F4B0-693422351F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10B23-DB33-49B0-BD28-2A4332D16B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135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542832-3FB3-26DF-1BD4-ADC3F1AEE0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114" y="0"/>
            <a:ext cx="10515600" cy="580768"/>
          </a:xfrm>
        </p:spPr>
        <p:txBody>
          <a:bodyPr>
            <a:noAutofit/>
          </a:bodyPr>
          <a:lstStyle>
            <a:lvl1pPr>
              <a:defRPr sz="280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48711AD-F36B-8A1D-120D-7B08FF0DDF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4E629-0996-4BCA-B037-8FD2BF1701EF}" type="datetimeFigureOut">
              <a:rPr lang="en-US" smtClean="0"/>
              <a:t>5/2/2025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37DB0E2-5D8F-0979-F1B3-2D8BC13E7A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87D3A83-4A12-B603-EBA8-5606140A7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10B23-DB33-49B0-BD28-2A4332D16B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0708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295C96F-EB44-04B3-94C3-1CA0DCB7C3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4E629-0996-4BCA-B037-8FD2BF1701EF}" type="datetimeFigureOut">
              <a:rPr lang="en-US" smtClean="0"/>
              <a:t>5/2/2025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FEAD6D1-A5A3-B3D6-3661-21438A9339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20AA961-E871-EADB-5362-2C03D97B3A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10B23-DB33-49B0-BD28-2A4332D16B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9777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2CEE2E-8567-34AE-A051-D848DCFF24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E42BE1-F270-BC8C-51BE-4F61537B0B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2A9BB75-BDE8-C49E-641C-BB29EAE504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D5D92B5-90BD-E966-8002-BD97AD518B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4E629-0996-4BCA-B037-8FD2BF1701EF}" type="datetimeFigureOut">
              <a:rPr lang="en-US" smtClean="0"/>
              <a:t>5/2/2025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D77BB2F-8949-718D-C398-F91F225EC7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CA3A9C-C12E-F459-65A3-9CA1085078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10B23-DB33-49B0-BD28-2A4332D16B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75810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5D42BD-EB34-515F-64D4-F412C96A20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0556D56-73E1-D2E8-506F-356DB41AE8C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C2D164F-10D1-7051-1A86-B80EE998B7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B6009DF-87A1-B217-9247-2F57EE25B1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4E629-0996-4BCA-B037-8FD2BF1701EF}" type="datetimeFigureOut">
              <a:rPr lang="en-US" smtClean="0"/>
              <a:t>5/2/2025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6E0F911-B30A-92AD-4A68-279C516268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15E4C21-50B1-5174-09BE-ABE8CFEF8A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10B23-DB33-49B0-BD28-2A4332D16B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87007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75CE848-7CD9-8942-1F68-AF968AA650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DD85C0-1B5B-62D7-46D6-95E8CC3476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604311-309A-BC1B-AE02-8041934B630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044E629-0996-4BCA-B037-8FD2BF1701EF}" type="datetimeFigureOut">
              <a:rPr lang="en-US" smtClean="0"/>
              <a:t>5/2/2025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FC1404-FB6F-4921-C492-BCB74DD019E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E3BA03-DEBA-AB29-86E2-FA81BFA828C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1410B23-DB33-49B0-BD28-2A4332D16B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9665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analysisplace.com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analysisplace.com/#getStarted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tags" Target="../tags/tag20.xml"/><Relationship Id="rId2" Type="http://schemas.openxmlformats.org/officeDocument/2006/relationships/tags" Target="../tags/tag19.xml"/><Relationship Id="rId1" Type="http://schemas.openxmlformats.org/officeDocument/2006/relationships/tags" Target="../tags/tag18.xml"/><Relationship Id="rId6" Type="http://schemas.openxmlformats.org/officeDocument/2006/relationships/chart" Target="../charts/chart2.xml"/><Relationship Id="rId5" Type="http://schemas.openxmlformats.org/officeDocument/2006/relationships/slideLayout" Target="../slideLayouts/slideLayout6.xml"/><Relationship Id="rId4" Type="http://schemas.openxmlformats.org/officeDocument/2006/relationships/tags" Target="../tags/tag2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tags" Target="../tags/tag23.xml"/><Relationship Id="rId1" Type="http://schemas.openxmlformats.org/officeDocument/2006/relationships/tags" Target="../tags/tag2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tags" Target="../tags/tag26.xml"/><Relationship Id="rId2" Type="http://schemas.openxmlformats.org/officeDocument/2006/relationships/tags" Target="../tags/tag25.xml"/><Relationship Id="rId1" Type="http://schemas.openxmlformats.org/officeDocument/2006/relationships/tags" Target="../tags/tag24.xml"/><Relationship Id="rId5" Type="http://schemas.openxmlformats.org/officeDocument/2006/relationships/image" Target="../media/image2.png"/><Relationship Id="rId4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2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tags" Target="../tags/tag29.xml"/><Relationship Id="rId1" Type="http://schemas.openxmlformats.org/officeDocument/2006/relationships/tags" Target="../tags/tag28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10.xml"/><Relationship Id="rId3" Type="http://schemas.openxmlformats.org/officeDocument/2006/relationships/slide" Target="slide5.xml"/><Relationship Id="rId7" Type="http://schemas.openxmlformats.org/officeDocument/2006/relationships/slide" Target="slide9.xml"/><Relationship Id="rId12" Type="http://schemas.openxmlformats.org/officeDocument/2006/relationships/slide" Target="slide14.xml"/><Relationship Id="rId2" Type="http://schemas.openxmlformats.org/officeDocument/2006/relationships/slide" Target="slide3.xml"/><Relationship Id="rId1" Type="http://schemas.openxmlformats.org/officeDocument/2006/relationships/slideLayout" Target="../slideLayouts/slideLayout6.xml"/><Relationship Id="rId6" Type="http://schemas.openxmlformats.org/officeDocument/2006/relationships/slide" Target="slide8.xml"/><Relationship Id="rId11" Type="http://schemas.openxmlformats.org/officeDocument/2006/relationships/slide" Target="slide13.xml"/><Relationship Id="rId5" Type="http://schemas.openxmlformats.org/officeDocument/2006/relationships/slide" Target="slide7.xml"/><Relationship Id="rId10" Type="http://schemas.openxmlformats.org/officeDocument/2006/relationships/slide" Target="slide12.xml"/><Relationship Id="rId4" Type="http://schemas.openxmlformats.org/officeDocument/2006/relationships/slide" Target="slide6.xml"/><Relationship Id="rId9" Type="http://schemas.openxmlformats.org/officeDocument/2006/relationships/slide" Target="slide1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tags" Target="../tags/tag2.xml"/><Relationship Id="rId1" Type="http://schemas.openxmlformats.org/officeDocument/2006/relationships/tags" Target="../tags/tag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tags" Target="../tags/tag5.xml"/><Relationship Id="rId1" Type="http://schemas.openxmlformats.org/officeDocument/2006/relationships/tags" Target="../tags/tag4.xml"/><Relationship Id="rId4" Type="http://schemas.openxmlformats.org/officeDocument/2006/relationships/notesSlide" Target="../notesSlides/notesSlid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tags" Target="../tags/tag8.xml"/><Relationship Id="rId7" Type="http://schemas.openxmlformats.org/officeDocument/2006/relationships/slideLayout" Target="../slideLayouts/slideLayout6.xml"/><Relationship Id="rId2" Type="http://schemas.openxmlformats.org/officeDocument/2006/relationships/tags" Target="../tags/tag7.xml"/><Relationship Id="rId1" Type="http://schemas.openxmlformats.org/officeDocument/2006/relationships/tags" Target="../tags/tag6.xml"/><Relationship Id="rId6" Type="http://schemas.openxmlformats.org/officeDocument/2006/relationships/tags" Target="../tags/tag11.xml"/><Relationship Id="rId5" Type="http://schemas.openxmlformats.org/officeDocument/2006/relationships/tags" Target="../tags/tag10.xml"/><Relationship Id="rId4" Type="http://schemas.openxmlformats.org/officeDocument/2006/relationships/tags" Target="../tags/tag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tags" Target="../tags/tag13.xml"/><Relationship Id="rId1" Type="http://schemas.openxmlformats.org/officeDocument/2006/relationships/tags" Target="../tags/tag12.xml"/><Relationship Id="rId4" Type="http://schemas.openxmlformats.org/officeDocument/2006/relationships/chart" Target="../charts/char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tags" Target="../tags/tag15.xml"/><Relationship Id="rId1" Type="http://schemas.openxmlformats.org/officeDocument/2006/relationships/tags" Target="../tags/tag1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tags" Target="../tags/tag17.xml"/><Relationship Id="rId1" Type="http://schemas.openxmlformats.org/officeDocument/2006/relationships/tags" Target="../tags/tag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A41424-746A-4D20-A42A-26B2E73366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5186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AnalysisPlace</a:t>
            </a:r>
            <a:br>
              <a:rPr lang="en-US" sz="3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31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Excel-to-Word Document Automation Add-In</a:t>
            </a:r>
            <a:br>
              <a:rPr lang="en-US" sz="3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Example Financial Tables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7D456E-78E0-4AE6-BDAE-6F53D9080B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4200" y="2302979"/>
            <a:ext cx="5122333" cy="40098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purpose of this document (and the associated “Example Financial Tables.xlsx” Excel workbook) is to demonstrate how the Excel-to-Word Document Automation Add-In can update a variety of common financial tables.</a:t>
            </a:r>
          </a:p>
        </p:txBody>
      </p:sp>
      <p:pic>
        <p:nvPicPr>
          <p:cNvPr id="4" name="Picture 3">
            <a:hlinkClick r:id="rId2"/>
            <a:extLst>
              <a:ext uri="{FF2B5EF4-FFF2-40B4-BE49-F238E27FC236}">
                <a16:creationId xmlns:a16="http://schemas.microsoft.com/office/drawing/2014/main" id="{066176BB-7612-48B4-82EF-0276D88C4E6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87561" y="4224987"/>
            <a:ext cx="2181782" cy="1813924"/>
          </a:xfrm>
          <a:prstGeom prst="rect">
            <a:avLst/>
          </a:prstGeom>
        </p:spPr>
      </p:pic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BB90DF22-A0CE-DDC5-F6BB-32711CFEE384}"/>
              </a:ext>
            </a:extLst>
          </p:cNvPr>
          <p:cNvSpPr txBox="1">
            <a:spLocks/>
          </p:cNvSpPr>
          <p:nvPr/>
        </p:nvSpPr>
        <p:spPr>
          <a:xfrm>
            <a:off x="6366932" y="2302979"/>
            <a:ext cx="5427133" cy="43251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 use this document: 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</a:t>
            </a:r>
            <a:r>
              <a:rPr lang="en-US" sz="1600" b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Excel</a:t>
            </a:r>
            <a:r>
              <a:rPr lang="en-US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Open “Example Financial Tables.xlsx”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Add/activate the add-in. See </a:t>
            </a: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https://analysisplace.com/#getStarted</a:t>
            </a: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Make changes to any of the tables in the workbook. 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“Submit Content” in the Excel add-in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Here In </a:t>
            </a:r>
            <a:r>
              <a:rPr lang="en-US" sz="16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PowerPoint</a:t>
            </a:r>
            <a:r>
              <a:rPr lang="en-US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Add/activate the add-in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“Update Document”, in the add-in in this document. You should be able to see the changes in the created document.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C3DDDDD-E076-44CD-5736-169135F9A861}"/>
              </a:ext>
            </a:extLst>
          </p:cNvPr>
          <p:cNvSpPr txBox="1"/>
          <p:nvPr/>
        </p:nvSpPr>
        <p:spPr>
          <a:xfrm>
            <a:off x="668867" y="6437267"/>
            <a:ext cx="10854266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>
              <a:spcAft>
                <a:spcPts val="400"/>
              </a:spcAft>
            </a:pPr>
            <a:r>
              <a:rPr lang="en-US" sz="1400" dirty="0">
                <a:solidFill>
                  <a:srgbClr val="7F7F7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You are welcome to modify and use the content in these documents for your own use.</a:t>
            </a:r>
          </a:p>
        </p:txBody>
      </p:sp>
    </p:spTree>
    <p:extLst>
      <p:ext uri="{BB962C8B-B14F-4D97-AF65-F5344CB8AC3E}">
        <p14:creationId xmlns:p14="http://schemas.microsoft.com/office/powerpoint/2010/main" val="17415385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FD153D-0ED1-D354-4533-C5BD9513D9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Cost-Benefit-ROI Analysis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6BCCBA4-01EC-0DB4-A579-D192638F12B2}"/>
              </a:ext>
            </a:extLst>
          </p:cNvPr>
          <p:cNvSpPr txBox="1"/>
          <p:nvPr/>
        </p:nvSpPr>
        <p:spPr>
          <a:xfrm>
            <a:off x="243968" y="6335236"/>
            <a:ext cx="264522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Example Summary Text: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D377F52-E418-DF40-B674-D24B756956E3}"/>
              </a:ext>
            </a:extLst>
          </p:cNvPr>
          <p:cNvSpPr txBox="1"/>
          <p:nvPr>
            <p:custDataLst>
              <p:tags r:id="rId1"/>
            </p:custDataLst>
          </p:nvPr>
        </p:nvSpPr>
        <p:spPr>
          <a:xfrm>
            <a:off x="2889197" y="6388576"/>
            <a:ext cx="9058835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en-US" sz="14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Contoso can realize $6,419,645 in benefits with an investment of only $2,640,703 -- that's an ROI of 143%.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641DFA8-37CE-6613-CD6D-E15CEAEC4EF1}"/>
              </a:ext>
            </a:extLst>
          </p:cNvPr>
          <p:cNvSpPr txBox="1"/>
          <p:nvPr/>
        </p:nvSpPr>
        <p:spPr>
          <a:xfrm>
            <a:off x="243968" y="579334"/>
            <a:ext cx="5191099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dirty="0"/>
              <a:t>These Destination-formatted tables were pasted from Excel with Source format, then linked, then adjusted to improve appearance, such as added margins and removed input cell coloring in the cost table.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E35F160-B19B-0503-4C23-531EB424708B}"/>
              </a:ext>
            </a:extLst>
          </p:cNvPr>
          <p:cNvSpPr txBox="1"/>
          <p:nvPr/>
        </p:nvSpPr>
        <p:spPr>
          <a:xfrm>
            <a:off x="6039010" y="525546"/>
            <a:ext cx="590902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dirty="0"/>
              <a:t>This chart was pasted in Word and PPT with destination format (not as picture), then linked to </a:t>
            </a:r>
            <a:r>
              <a:rPr lang="en-US" sz="1400" dirty="0" err="1"/>
              <a:t>r_CostBenChartData</a:t>
            </a:r>
            <a:r>
              <a:rPr lang="en-US" sz="1400" dirty="0"/>
              <a:t>  (4 columns).</a:t>
            </a:r>
          </a:p>
        </p:txBody>
      </p:sp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CE6BB00D-E797-B14E-06CF-2684068AB2A6}"/>
              </a:ext>
            </a:extLst>
          </p:cNvPr>
          <p:cNvGraphicFramePr>
            <a:graphicFrameLocks noGrp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017889947"/>
              </p:ext>
            </p:extLst>
          </p:nvPr>
        </p:nvGraphicFramePr>
        <p:xfrm>
          <a:off x="532867" y="1833795"/>
          <a:ext cx="4902200" cy="1234440"/>
        </p:xfrm>
        <a:graphic>
          <a:graphicData uri="http://schemas.openxmlformats.org/drawingml/2006/table">
            <a:tbl>
              <a:tblPr/>
              <a:tblGrid>
                <a:gridCol w="1589645">
                  <a:extLst>
                    <a:ext uri="{9D8B030D-6E8A-4147-A177-3AD203B41FA5}">
                      <a16:colId xmlns:a16="http://schemas.microsoft.com/office/drawing/2014/main" val="2833057057"/>
                    </a:ext>
                  </a:extLst>
                </a:gridCol>
                <a:gridCol w="1104185">
                  <a:extLst>
                    <a:ext uri="{9D8B030D-6E8A-4147-A177-3AD203B41FA5}">
                      <a16:colId xmlns:a16="http://schemas.microsoft.com/office/drawing/2014/main" val="1510117074"/>
                    </a:ext>
                  </a:extLst>
                </a:gridCol>
                <a:gridCol w="1104185">
                  <a:extLst>
                    <a:ext uri="{9D8B030D-6E8A-4147-A177-3AD203B41FA5}">
                      <a16:colId xmlns:a16="http://schemas.microsoft.com/office/drawing/2014/main" val="3035632363"/>
                    </a:ext>
                  </a:extLst>
                </a:gridCol>
                <a:gridCol w="1104185">
                  <a:extLst>
                    <a:ext uri="{9D8B030D-6E8A-4147-A177-3AD203B41FA5}">
                      <a16:colId xmlns:a16="http://schemas.microsoft.com/office/drawing/2014/main" val="986130847"/>
                    </a:ext>
                  </a:extLst>
                </a:gridCol>
              </a:tblGrid>
              <a:tr h="409575"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>
                      <a:lvl1pPr>
                        <a:defRPr sz="1200"/>
                      </a:lvl1pPr>
                    </a:lstStyle>
                    <a:p>
                      <a:pPr algn="ctr" fontAlgn="b"/>
                      <a:r>
                        <a:rPr sz="1200">
                          <a:solidFill>
                            <a:srgbClr val="FFFFFF"/>
                          </a:solidFill>
                          <a:latin typeface="Calibri" panose="020F0502020204030204"/>
                        </a:rPr>
                        <a:t>One Time</a:t>
                      </a:r>
                      <a:endParaRPr lang="en-US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>
                      <a:lvl1pPr>
                        <a:defRPr sz="1200"/>
                      </a:lvl1pPr>
                    </a:lstStyle>
                    <a:p>
                      <a:pPr algn="ctr" fontAlgn="b"/>
                      <a:r>
                        <a:rPr sz="1200">
                          <a:solidFill>
                            <a:srgbClr val="FFFFFF"/>
                          </a:solidFill>
                          <a:latin typeface="Calibri" panose="020F0502020204030204"/>
                        </a:rPr>
                        <a:t>Annual On-Going</a:t>
                      </a:r>
                      <a:endParaRPr lang="en-US" sz="12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>
                      <a:lvl1pPr>
                        <a:defRPr sz="1200"/>
                      </a:lvl1pPr>
                    </a:lstStyle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Total (5-Year)</a:t>
                      </a:r>
                      <a:endParaRPr/>
                    </a:p>
                  </a:txBody>
                  <a:tcPr marL="45720" marR="4572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0539894"/>
                  </a:ext>
                </a:extLst>
              </a:tr>
              <a:tr h="190500"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Costs</a:t>
                      </a:r>
                      <a:endParaRPr/>
                    </a:p>
                  </a:txBody>
                  <a:tcPr marL="45720" marR="4572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>
                      <a:lvl1pPr>
                        <a:defRPr sz="1000"/>
                      </a:lvl1pPr>
                    </a:lstStyle>
                    <a:p>
                      <a:pPr algn="r" fontAlgn="ctr"/>
                      <a:r>
                        <a:rPr sz="100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$1,279,053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5FA"/>
                    </a:solidFill>
                  </a:tcPr>
                </a:tc>
                <a:tc>
                  <a:txBody>
                    <a:bodyPr/>
                    <a:lstStyle>
                      <a:lvl1pPr>
                        <a:defRPr sz="1000"/>
                      </a:lvl1pPr>
                    </a:lstStyle>
                    <a:p>
                      <a:pPr algn="r" fontAlgn="ctr"/>
                      <a:r>
                        <a:rPr sz="100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$272,330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5FA"/>
                    </a:solidFill>
                  </a:tcPr>
                </a:tc>
                <a:tc>
                  <a:txBody>
                    <a:bodyPr/>
                    <a:lstStyle>
                      <a:lvl1pPr>
                        <a:defRPr sz="1000"/>
                      </a:lvl1pPr>
                    </a:lstStyle>
                    <a:p>
                      <a:pPr algn="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$2,640,703</a:t>
                      </a:r>
                      <a:endParaRPr/>
                    </a:p>
                  </a:txBody>
                  <a:tcPr marL="45720" marR="4572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2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4391277"/>
                  </a:ext>
                </a:extLst>
              </a:tr>
              <a:tr h="200025"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Benefits</a:t>
                      </a:r>
                      <a:endParaRPr/>
                    </a:p>
                  </a:txBody>
                  <a:tcPr marL="45720" marR="4572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>
                      <a:lvl1pPr>
                        <a:defRPr sz="1000"/>
                      </a:lvl1pPr>
                    </a:lstStyle>
                    <a:p>
                      <a:pPr algn="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</a:t>
                      </a:r>
                      <a:endParaRPr/>
                    </a:p>
                  </a:txBody>
                  <a:tcPr marL="45720" marR="4572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5FA"/>
                    </a:solidFill>
                  </a:tcPr>
                </a:tc>
                <a:tc>
                  <a:txBody>
                    <a:bodyPr/>
                    <a:lstStyle>
                      <a:lvl1pPr>
                        <a:defRPr sz="1000"/>
                      </a:lvl1pPr>
                    </a:lstStyle>
                    <a:p>
                      <a:pPr algn="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$1,283,929</a:t>
                      </a:r>
                      <a:endParaRPr/>
                    </a:p>
                  </a:txBody>
                  <a:tcPr marL="45720" marR="4572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5FA"/>
                    </a:solidFill>
                  </a:tcPr>
                </a:tc>
                <a:tc>
                  <a:txBody>
                    <a:bodyPr/>
                    <a:lstStyle>
                      <a:lvl1pPr>
                        <a:defRPr sz="1000"/>
                      </a:lvl1pPr>
                    </a:lstStyle>
                    <a:p>
                      <a:pPr algn="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$6,419,645</a:t>
                      </a:r>
                      <a:endParaRPr/>
                    </a:p>
                  </a:txBody>
                  <a:tcPr marL="45720" marR="4572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2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8852815"/>
                  </a:ext>
                </a:extLst>
              </a:tr>
              <a:tr h="200025"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Net Benefits</a:t>
                      </a:r>
                      <a:endParaRPr/>
                    </a:p>
                  </a:txBody>
                  <a:tcPr marL="45720" marR="4572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$3,778,942</a:t>
                      </a:r>
                      <a:endParaRPr dirty="0"/>
                    </a:p>
                  </a:txBody>
                  <a:tcPr marL="45720" marR="4572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4810968"/>
                  </a:ext>
                </a:extLst>
              </a:tr>
            </a:tbl>
          </a:graphicData>
        </a:graphic>
      </p:graphicFrame>
      <p:graphicFrame>
        <p:nvGraphicFramePr>
          <p:cNvPr id="17" name="Table 16">
            <a:extLst>
              <a:ext uri="{FF2B5EF4-FFF2-40B4-BE49-F238E27FC236}">
                <a16:creationId xmlns:a16="http://schemas.microsoft.com/office/drawing/2014/main" id="{60A02375-89B0-D628-4920-93892C71639A}"/>
              </a:ext>
            </a:extLst>
          </p:cNvPr>
          <p:cNvGraphicFramePr>
            <a:graphicFrameLocks noGrp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2409372654"/>
              </p:ext>
            </p:extLst>
          </p:nvPr>
        </p:nvGraphicFramePr>
        <p:xfrm>
          <a:off x="532867" y="3690127"/>
          <a:ext cx="4902200" cy="1752600"/>
        </p:xfrm>
        <a:graphic>
          <a:graphicData uri="http://schemas.openxmlformats.org/drawingml/2006/table">
            <a:tbl>
              <a:tblPr/>
              <a:tblGrid>
                <a:gridCol w="1589645">
                  <a:extLst>
                    <a:ext uri="{9D8B030D-6E8A-4147-A177-3AD203B41FA5}">
                      <a16:colId xmlns:a16="http://schemas.microsoft.com/office/drawing/2014/main" val="801874130"/>
                    </a:ext>
                  </a:extLst>
                </a:gridCol>
                <a:gridCol w="1104185">
                  <a:extLst>
                    <a:ext uri="{9D8B030D-6E8A-4147-A177-3AD203B41FA5}">
                      <a16:colId xmlns:a16="http://schemas.microsoft.com/office/drawing/2014/main" val="3007629776"/>
                    </a:ext>
                  </a:extLst>
                </a:gridCol>
                <a:gridCol w="1104185">
                  <a:extLst>
                    <a:ext uri="{9D8B030D-6E8A-4147-A177-3AD203B41FA5}">
                      <a16:colId xmlns:a16="http://schemas.microsoft.com/office/drawing/2014/main" val="3582592697"/>
                    </a:ext>
                  </a:extLst>
                </a:gridCol>
                <a:gridCol w="1104185">
                  <a:extLst>
                    <a:ext uri="{9D8B030D-6E8A-4147-A177-3AD203B41FA5}">
                      <a16:colId xmlns:a16="http://schemas.microsoft.com/office/drawing/2014/main" val="2147254658"/>
                    </a:ext>
                  </a:extLst>
                </a:gridCol>
              </a:tblGrid>
              <a:tr h="409575">
                <a:tc>
                  <a:txBody>
                    <a:bodyPr/>
                    <a:lstStyle>
                      <a:lvl1pPr>
                        <a:defRPr sz="1200"/>
                      </a:lvl1pPr>
                    </a:lstStyle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Cost Type</a:t>
                      </a:r>
                      <a:endParaRPr/>
                    </a:p>
                  </a:txBody>
                  <a:tcPr marL="45720" marR="4572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>
                      <a:lvl1pPr>
                        <a:defRPr sz="1200"/>
                      </a:lvl1pPr>
                    </a:lstStyle>
                    <a:p>
                      <a:pPr algn="ctr" fontAlgn="b"/>
                      <a:r>
                        <a:rPr sz="1200">
                          <a:solidFill>
                            <a:srgbClr val="FFFFFF"/>
                          </a:solidFill>
                          <a:latin typeface="Calibri" panose="020F0502020204030204"/>
                        </a:rPr>
                        <a:t>One Time</a:t>
                      </a:r>
                      <a:endParaRPr lang="en-US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>
                      <a:lvl1pPr>
                        <a:defRPr sz="1200"/>
                      </a:lvl1pPr>
                    </a:lstStyle>
                    <a:p>
                      <a:pPr algn="ctr" fontAlgn="b"/>
                      <a:r>
                        <a:rPr sz="1200">
                          <a:solidFill>
                            <a:srgbClr val="FFFFFF"/>
                          </a:solidFill>
                          <a:latin typeface="Calibri" panose="020F0502020204030204"/>
                        </a:rPr>
                        <a:t>Annual On-Going</a:t>
                      </a:r>
                      <a:endParaRPr lang="en-US" sz="12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>
                      <a:lvl1pPr>
                        <a:defRPr sz="1200"/>
                      </a:lvl1pPr>
                    </a:lstStyle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Total (5-Year)</a:t>
                      </a:r>
                      <a:endParaRPr/>
                    </a:p>
                  </a:txBody>
                  <a:tcPr marL="45720" marR="4572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7073548"/>
                  </a:ext>
                </a:extLst>
              </a:tr>
              <a:tr h="200025"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Vendor Costs</a:t>
                      </a:r>
                      <a:endParaRPr/>
                    </a:p>
                  </a:txBody>
                  <a:tcPr marL="45720" marR="4572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r" fontAlgn="ctr"/>
                      <a:r>
                        <a:rPr sz="110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$1,060,720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5FA"/>
                    </a:solidFill>
                  </a:tcPr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r" fontAlgn="ctr"/>
                      <a:r>
                        <a:rPr sz="110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$197,320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5FA"/>
                    </a:solidFill>
                  </a:tcPr>
                </a:tc>
                <a:tc>
                  <a:txBody>
                    <a:bodyPr/>
                    <a:lstStyle>
                      <a:lvl1pPr>
                        <a:defRPr sz="1000"/>
                      </a:lvl1pPr>
                    </a:lstStyle>
                    <a:p>
                      <a:pPr algn="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$2,047,320</a:t>
                      </a:r>
                      <a:endParaRPr/>
                    </a:p>
                  </a:txBody>
                  <a:tcPr marL="45720" marR="4572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2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8456802"/>
                  </a:ext>
                </a:extLst>
              </a:tr>
              <a:tr h="200025"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Internal Costs</a:t>
                      </a:r>
                      <a:endParaRPr/>
                    </a:p>
                  </a:txBody>
                  <a:tcPr marL="45720" marR="4572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r" fontAlgn="ctr"/>
                      <a:r>
                        <a:rPr sz="110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$48,000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5FA"/>
                    </a:solidFill>
                  </a:tcPr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r" fontAlgn="ctr"/>
                      <a:r>
                        <a:rPr sz="110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$10,560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5FA"/>
                    </a:solidFill>
                  </a:tcPr>
                </a:tc>
                <a:tc>
                  <a:txBody>
                    <a:bodyPr/>
                    <a:lstStyle>
                      <a:lvl1pPr>
                        <a:defRPr sz="1000"/>
                      </a:lvl1pPr>
                    </a:lstStyle>
                    <a:p>
                      <a:pPr algn="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$100,800</a:t>
                      </a:r>
                      <a:endParaRPr/>
                    </a:p>
                  </a:txBody>
                  <a:tcPr marL="45720" marR="4572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2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0419916"/>
                  </a:ext>
                </a:extLst>
              </a:tr>
              <a:tr h="200025"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Internal Labor</a:t>
                      </a:r>
                      <a:endParaRPr/>
                    </a:p>
                  </a:txBody>
                  <a:tcPr marL="45720" marR="4572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$151,000</a:t>
                      </a:r>
                      <a:endParaRPr/>
                    </a:p>
                  </a:txBody>
                  <a:tcPr marL="45720" marR="4572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5FA"/>
                    </a:solidFill>
                  </a:tcPr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$47,917</a:t>
                      </a:r>
                      <a:endParaRPr/>
                    </a:p>
                  </a:txBody>
                  <a:tcPr marL="45720" marR="4572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5FA"/>
                    </a:solidFill>
                  </a:tcPr>
                </a:tc>
                <a:tc>
                  <a:txBody>
                    <a:bodyPr/>
                    <a:lstStyle>
                      <a:lvl1pPr>
                        <a:defRPr sz="1000"/>
                      </a:lvl1pPr>
                    </a:lstStyle>
                    <a:p>
                      <a:pPr algn="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$390,583</a:t>
                      </a:r>
                      <a:endParaRPr/>
                    </a:p>
                  </a:txBody>
                  <a:tcPr marL="45720" marR="4572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2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0018549"/>
                  </a:ext>
                </a:extLst>
              </a:tr>
              <a:tr h="200025"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3rd Party Services</a:t>
                      </a:r>
                      <a:endParaRPr/>
                    </a:p>
                  </a:txBody>
                  <a:tcPr marL="45720" marR="4572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$19,333</a:t>
                      </a:r>
                      <a:endParaRPr/>
                    </a:p>
                  </a:txBody>
                  <a:tcPr marL="45720" marR="4572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5FA"/>
                    </a:solidFill>
                  </a:tcPr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$16,533</a:t>
                      </a:r>
                      <a:endParaRPr/>
                    </a:p>
                  </a:txBody>
                  <a:tcPr marL="45720" marR="4572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5FA"/>
                    </a:solidFill>
                  </a:tcPr>
                </a:tc>
                <a:tc>
                  <a:txBody>
                    <a:bodyPr/>
                    <a:lstStyle>
                      <a:lvl1pPr>
                        <a:defRPr sz="1000"/>
                      </a:lvl1pPr>
                    </a:lstStyle>
                    <a:p>
                      <a:pPr algn="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$102,000</a:t>
                      </a:r>
                      <a:endParaRPr/>
                    </a:p>
                  </a:txBody>
                  <a:tcPr marL="45720" marR="4572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2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2174428"/>
                  </a:ext>
                </a:extLst>
              </a:tr>
              <a:tr h="200025"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  <a:endParaRPr/>
                    </a:p>
                  </a:txBody>
                  <a:tcPr marL="45720" marR="4572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$1,279,053</a:t>
                      </a:r>
                      <a:endParaRPr/>
                    </a:p>
                  </a:txBody>
                  <a:tcPr marL="45720" marR="4572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$272,330</a:t>
                      </a:r>
                      <a:endParaRPr/>
                    </a:p>
                  </a:txBody>
                  <a:tcPr marL="45720" marR="4572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$2,640,703</a:t>
                      </a:r>
                      <a:endParaRPr dirty="0"/>
                    </a:p>
                  </a:txBody>
                  <a:tcPr marL="45720" marR="4572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2057794"/>
                  </a:ext>
                </a:extLst>
              </a:tr>
            </a:tbl>
          </a:graphicData>
        </a:graphic>
      </p:graphicFrame>
      <p:graphicFrame>
        <p:nvGraphicFramePr>
          <p:cNvPr id="19" name="CashFlowCh">
            <a:extLst>
              <a:ext uri="{FF2B5EF4-FFF2-40B4-BE49-F238E27FC236}">
                <a16:creationId xmlns:a16="http://schemas.microsoft.com/office/drawing/2014/main" id="{B3299B72-7325-48F1-83C4-5253A5FB64C3}"/>
              </a:ext>
            </a:extLst>
          </p:cNvPr>
          <p:cNvGraphicFramePr>
            <a:graphicFrameLocks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3266408278"/>
              </p:ext>
            </p:extLst>
          </p:nvPr>
        </p:nvGraphicFramePr>
        <p:xfrm>
          <a:off x="6039010" y="1181980"/>
          <a:ext cx="5909022" cy="48346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16600921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B164CF-34EE-F564-9553-A75BA71715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Discounted Cash Flow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89F59CB5-9D4C-C488-E957-33DB2F083EAE}"/>
              </a:ext>
            </a:extLst>
          </p:cNvPr>
          <p:cNvGraphicFramePr>
            <a:graphicFrameLocks noGrp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878094031"/>
              </p:ext>
            </p:extLst>
          </p:nvPr>
        </p:nvGraphicFramePr>
        <p:xfrm>
          <a:off x="1727200" y="1330061"/>
          <a:ext cx="8737604" cy="22606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058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79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93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0937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0937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0937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0937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0937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0937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0937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09379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609379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r"/>
                      <a:r>
                        <a:rPr sz="900" i="1">
                          <a:solidFill>
                            <a:srgbClr val="000000"/>
                          </a:solidFill>
                          <a:latin typeface="Calibri"/>
                        </a:rPr>
                        <a:t>$ Millions</a:t>
                      </a:r>
                    </a:p>
                  </a:txBody>
                  <a:tcPr marL="63500" marR="63500" marT="50800" marB="3810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1270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EDEF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900" b="1">
                          <a:solidFill>
                            <a:srgbClr val="000000"/>
                          </a:solidFill>
                          <a:latin typeface="Calibri"/>
                        </a:rPr>
                        <a:t>2021A</a:t>
                      </a:r>
                    </a:p>
                  </a:txBody>
                  <a:tcPr marL="63500" marR="63500" marT="50800" marB="3810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1270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EDEF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900" b="1">
                          <a:solidFill>
                            <a:srgbClr val="000000"/>
                          </a:solidFill>
                          <a:latin typeface="Calibri"/>
                        </a:rPr>
                        <a:t>2022A</a:t>
                      </a:r>
                    </a:p>
                  </a:txBody>
                  <a:tcPr marL="63500" marR="63500" marT="50800" marB="3810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1270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EDEF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900" b="1">
                          <a:solidFill>
                            <a:srgbClr val="000000"/>
                          </a:solidFill>
                          <a:latin typeface="Calibri"/>
                        </a:rPr>
                        <a:t>2023A</a:t>
                      </a:r>
                    </a:p>
                  </a:txBody>
                  <a:tcPr marL="63500" marR="63500" marT="50800" marB="3810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1270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EDEF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900" b="1">
                          <a:solidFill>
                            <a:srgbClr val="000000"/>
                          </a:solidFill>
                          <a:latin typeface="Calibri"/>
                        </a:rPr>
                        <a:t>2024A</a:t>
                      </a:r>
                    </a:p>
                  </a:txBody>
                  <a:tcPr marL="63500" marR="63500" marT="50800" marB="3810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1270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EDEF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900" b="1">
                          <a:solidFill>
                            <a:srgbClr val="000000"/>
                          </a:solidFill>
                          <a:latin typeface="Calibri"/>
                        </a:rPr>
                        <a:t>2025A</a:t>
                      </a:r>
                    </a:p>
                  </a:txBody>
                  <a:tcPr marL="63500" marR="63500" marT="50800" marB="3810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1270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EDEF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900" b="1">
                          <a:solidFill>
                            <a:srgbClr val="000000"/>
                          </a:solidFill>
                          <a:latin typeface="Calibri"/>
                        </a:rPr>
                        <a:t>2026F</a:t>
                      </a:r>
                    </a:p>
                  </a:txBody>
                  <a:tcPr marL="63500" marR="63500" marT="50800" marB="3810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1270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EDEF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900" b="1">
                          <a:solidFill>
                            <a:srgbClr val="000000"/>
                          </a:solidFill>
                          <a:latin typeface="Calibri"/>
                        </a:rPr>
                        <a:t>2027F</a:t>
                      </a:r>
                    </a:p>
                  </a:txBody>
                  <a:tcPr marL="63500" marR="63500" marT="50800" marB="3810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1270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EDEF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900" b="1">
                          <a:solidFill>
                            <a:srgbClr val="000000"/>
                          </a:solidFill>
                          <a:latin typeface="Calibri"/>
                        </a:rPr>
                        <a:t>2028F</a:t>
                      </a:r>
                    </a:p>
                  </a:txBody>
                  <a:tcPr marL="63500" marR="63500" marT="50800" marB="3810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1270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EDEF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900" b="1">
                          <a:solidFill>
                            <a:srgbClr val="000000"/>
                          </a:solidFill>
                          <a:latin typeface="Calibri"/>
                        </a:rPr>
                        <a:t>2029F</a:t>
                      </a:r>
                    </a:p>
                  </a:txBody>
                  <a:tcPr marL="63500" marR="63500" marT="50800" marB="3810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1270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EDEF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900" b="1">
                          <a:solidFill>
                            <a:srgbClr val="000000"/>
                          </a:solidFill>
                          <a:latin typeface="Calibri"/>
                        </a:rPr>
                        <a:t>2030F</a:t>
                      </a:r>
                    </a:p>
                  </a:txBody>
                  <a:tcPr marL="63500" marR="63500" marT="50800" marB="3810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1270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EDEF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900" b="1">
                          <a:solidFill>
                            <a:srgbClr val="000000"/>
                          </a:solidFill>
                          <a:latin typeface="Calibri"/>
                        </a:rPr>
                        <a:t>2031F</a:t>
                      </a:r>
                    </a:p>
                  </a:txBody>
                  <a:tcPr marL="63500" marR="63500" marT="50800" marB="3810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1270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EDEF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900">
                          <a:solidFill>
                            <a:srgbClr val="000000"/>
                          </a:solidFill>
                          <a:latin typeface="Calibri"/>
                        </a:rPr>
                        <a:t>EBITDA</a:t>
                      </a:r>
                    </a:p>
                  </a:txBody>
                  <a:tcPr marL="63500" marR="63500" marT="50800" marB="3810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12700" cmpd="sng">
                      <a:solidFill>
                        <a:srgbClr val="000000"/>
                      </a:solidFill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EDEF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Calibri"/>
                        </a:rPr>
                        <a:t> (107.74)</a:t>
                      </a:r>
                    </a:p>
                  </a:txBody>
                  <a:tcPr marL="63500" marR="63500" marT="50800" marB="3810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12700" cmpd="sng">
                      <a:solidFill>
                        <a:srgbClr val="000000"/>
                      </a:solidFill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EDEF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Calibri"/>
                        </a:rPr>
                        <a:t> 15.77 </a:t>
                      </a:r>
                    </a:p>
                  </a:txBody>
                  <a:tcPr marL="63500" marR="63500" marT="50800" marB="3810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12700" cmpd="sng">
                      <a:solidFill>
                        <a:srgbClr val="000000"/>
                      </a:solidFill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EDEF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Calibri"/>
                        </a:rPr>
                        <a:t> 17.10 </a:t>
                      </a:r>
                    </a:p>
                  </a:txBody>
                  <a:tcPr marL="63500" marR="63500" marT="50800" marB="3810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12700" cmpd="sng">
                      <a:solidFill>
                        <a:srgbClr val="000000"/>
                      </a:solidFill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EDEF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Calibri"/>
                        </a:rPr>
                        <a:t> 18.94 </a:t>
                      </a:r>
                    </a:p>
                  </a:txBody>
                  <a:tcPr marL="63500" marR="63500" marT="50800" marB="3810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12700" cmpd="sng">
                      <a:solidFill>
                        <a:srgbClr val="000000"/>
                      </a:solidFill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EDEF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Calibri"/>
                        </a:rPr>
                        <a:t> 21.14 </a:t>
                      </a:r>
                    </a:p>
                  </a:txBody>
                  <a:tcPr marL="63500" marR="63500" marT="50800" marB="3810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12700" cmpd="sng">
                      <a:solidFill>
                        <a:srgbClr val="000000"/>
                      </a:solidFill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EDEF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Calibri"/>
                        </a:rPr>
                        <a:t> 23.83 </a:t>
                      </a:r>
                    </a:p>
                  </a:txBody>
                  <a:tcPr marL="63500" marR="63500" marT="50800" marB="3810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12700" cmpd="sng">
                      <a:solidFill>
                        <a:srgbClr val="000000"/>
                      </a:solidFill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EDEF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Calibri"/>
                        </a:rPr>
                        <a:t> 24.27 </a:t>
                      </a:r>
                    </a:p>
                  </a:txBody>
                  <a:tcPr marL="63500" marR="63500" marT="50800" marB="3810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12700" cmpd="sng">
                      <a:solidFill>
                        <a:srgbClr val="000000"/>
                      </a:solidFill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EDEF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Calibri"/>
                        </a:rPr>
                        <a:t> 26.20 </a:t>
                      </a:r>
                    </a:p>
                  </a:txBody>
                  <a:tcPr marL="63500" marR="63500" marT="50800" marB="3810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12700" cmpd="sng">
                      <a:solidFill>
                        <a:srgbClr val="000000"/>
                      </a:solidFill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EDEF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Calibri"/>
                        </a:rPr>
                        <a:t> 27.73 </a:t>
                      </a:r>
                    </a:p>
                  </a:txBody>
                  <a:tcPr marL="63500" marR="63500" marT="50800" marB="3810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12700" cmpd="sng">
                      <a:solidFill>
                        <a:srgbClr val="000000"/>
                      </a:solidFill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EDEF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Calibri"/>
                        </a:rPr>
                        <a:t> 28.89 </a:t>
                      </a:r>
                    </a:p>
                  </a:txBody>
                  <a:tcPr marL="63500" marR="63500" marT="50800" marB="3810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12700" cmpd="sng">
                      <a:solidFill>
                        <a:srgbClr val="000000"/>
                      </a:solidFill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EDEF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Calibri"/>
                        </a:rPr>
                        <a:t> 29.55 </a:t>
                      </a:r>
                    </a:p>
                  </a:txBody>
                  <a:tcPr marL="63500" marR="63500" marT="50800" marB="3810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12700" cmpd="sng">
                      <a:solidFill>
                        <a:srgbClr val="000000"/>
                      </a:solidFill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EDEF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900">
                          <a:solidFill>
                            <a:srgbClr val="000000"/>
                          </a:solidFill>
                          <a:latin typeface="Calibri"/>
                        </a:rPr>
                        <a:t>Depreciation &amp; Amortization</a:t>
                      </a:r>
                    </a:p>
                  </a:txBody>
                  <a:tcPr marL="63500" marR="63500" marT="50800" marB="3810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19050" cmpd="dbl">
                      <a:solidFill>
                        <a:srgbClr val="000000"/>
                      </a:solidFill>
                      <a:prstDash val="solid"/>
                    </a:lnB>
                    <a:solidFill>
                      <a:srgbClr val="EDEFF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sz="900">
                          <a:solidFill>
                            <a:srgbClr val="000000"/>
                          </a:solidFill>
                          <a:latin typeface="Calibri"/>
                        </a:rPr>
                        <a:t>​</a:t>
                      </a:r>
                    </a:p>
                  </a:txBody>
                  <a:tcPr marL="63500" marR="63500" marT="50800" marB="3810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19050" cmpd="dbl">
                      <a:solidFill>
                        <a:srgbClr val="000000"/>
                      </a:solidFill>
                      <a:prstDash val="solid"/>
                    </a:lnB>
                    <a:solidFill>
                      <a:srgbClr val="EDEF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Calibri"/>
                        </a:rPr>
                        <a:t> 2.14 </a:t>
                      </a:r>
                    </a:p>
                  </a:txBody>
                  <a:tcPr marL="63500" marR="63500" marT="50800" marB="3810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19050" cmpd="dbl">
                      <a:solidFill>
                        <a:srgbClr val="000000"/>
                      </a:solidFill>
                      <a:prstDash val="solid"/>
                    </a:lnB>
                    <a:solidFill>
                      <a:srgbClr val="EDEF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Calibri"/>
                        </a:rPr>
                        <a:t> 2.40 </a:t>
                      </a:r>
                    </a:p>
                  </a:txBody>
                  <a:tcPr marL="63500" marR="63500" marT="50800" marB="3810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19050" cmpd="dbl">
                      <a:solidFill>
                        <a:srgbClr val="000000"/>
                      </a:solidFill>
                      <a:prstDash val="solid"/>
                    </a:lnB>
                    <a:solidFill>
                      <a:srgbClr val="EDEF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Calibri"/>
                        </a:rPr>
                        <a:t> 2.75 </a:t>
                      </a:r>
                    </a:p>
                  </a:txBody>
                  <a:tcPr marL="63500" marR="63500" marT="50800" marB="3810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19050" cmpd="dbl">
                      <a:solidFill>
                        <a:srgbClr val="000000"/>
                      </a:solidFill>
                      <a:prstDash val="solid"/>
                    </a:lnB>
                    <a:solidFill>
                      <a:srgbClr val="EDEF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Calibri"/>
                        </a:rPr>
                        <a:t> 3.17 </a:t>
                      </a:r>
                    </a:p>
                  </a:txBody>
                  <a:tcPr marL="63500" marR="63500" marT="50800" marB="3810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19050" cmpd="dbl">
                      <a:solidFill>
                        <a:srgbClr val="000000"/>
                      </a:solidFill>
                      <a:prstDash val="solid"/>
                    </a:lnB>
                    <a:solidFill>
                      <a:srgbClr val="EDEF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Calibri"/>
                        </a:rPr>
                        <a:t> 3.68 </a:t>
                      </a:r>
                    </a:p>
                  </a:txBody>
                  <a:tcPr marL="63500" marR="63500" marT="50800" marB="3810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19050" cmpd="dbl">
                      <a:solidFill>
                        <a:srgbClr val="000000"/>
                      </a:solidFill>
                      <a:prstDash val="solid"/>
                    </a:lnB>
                    <a:solidFill>
                      <a:srgbClr val="EDEF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Calibri"/>
                        </a:rPr>
                        <a:t> 2.09 </a:t>
                      </a:r>
                    </a:p>
                  </a:txBody>
                  <a:tcPr marL="63500" marR="63500" marT="50800" marB="3810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19050" cmpd="dbl">
                      <a:solidFill>
                        <a:srgbClr val="000000"/>
                      </a:solidFill>
                      <a:prstDash val="solid"/>
                    </a:lnB>
                    <a:solidFill>
                      <a:srgbClr val="EDEF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Calibri"/>
                        </a:rPr>
                        <a:t> 2.33 </a:t>
                      </a:r>
                    </a:p>
                  </a:txBody>
                  <a:tcPr marL="63500" marR="63500" marT="50800" marB="3810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19050" cmpd="dbl">
                      <a:solidFill>
                        <a:srgbClr val="000000"/>
                      </a:solidFill>
                      <a:prstDash val="solid"/>
                    </a:lnB>
                    <a:solidFill>
                      <a:srgbClr val="EDEF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Calibri"/>
                        </a:rPr>
                        <a:t> 2.54 </a:t>
                      </a:r>
                    </a:p>
                  </a:txBody>
                  <a:tcPr marL="63500" marR="63500" marT="50800" marB="3810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19050" cmpd="dbl">
                      <a:solidFill>
                        <a:srgbClr val="000000"/>
                      </a:solidFill>
                      <a:prstDash val="solid"/>
                    </a:lnB>
                    <a:solidFill>
                      <a:srgbClr val="EDEF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Calibri"/>
                        </a:rPr>
                        <a:t> 2.72 </a:t>
                      </a:r>
                    </a:p>
                  </a:txBody>
                  <a:tcPr marL="63500" marR="63500" marT="50800" marB="3810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19050" cmpd="dbl">
                      <a:solidFill>
                        <a:srgbClr val="000000"/>
                      </a:solidFill>
                      <a:prstDash val="solid"/>
                    </a:lnB>
                    <a:solidFill>
                      <a:srgbClr val="EDEF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Calibri"/>
                        </a:rPr>
                        <a:t> 2.86 </a:t>
                      </a:r>
                    </a:p>
                  </a:txBody>
                  <a:tcPr marL="63500" marR="63500" marT="50800" marB="3810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19050" cmpd="dbl">
                      <a:solidFill>
                        <a:srgbClr val="000000"/>
                      </a:solidFill>
                      <a:prstDash val="solid"/>
                    </a:lnB>
                    <a:solidFill>
                      <a:srgbClr val="EDEF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900" b="1">
                          <a:solidFill>
                            <a:srgbClr val="000000"/>
                          </a:solidFill>
                          <a:latin typeface="Calibri"/>
                        </a:rPr>
                        <a:t>EBIT</a:t>
                      </a:r>
                    </a:p>
                  </a:txBody>
                  <a:tcPr marL="63500" marR="63500" marT="50800" marB="3810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19050" cmpd="dbl">
                      <a:solidFill>
                        <a:srgbClr val="000000"/>
                      </a:solidFill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EDEFF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sz="900" b="1">
                          <a:solidFill>
                            <a:srgbClr val="000000"/>
                          </a:solidFill>
                          <a:latin typeface="Calibri"/>
                        </a:rPr>
                        <a:t>​</a:t>
                      </a:r>
                    </a:p>
                  </a:txBody>
                  <a:tcPr marL="63500" marR="63500" marT="50800" marB="3810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19050" cmpd="dbl">
                      <a:solidFill>
                        <a:srgbClr val="000000"/>
                      </a:solidFill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EDEF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 b="1">
                          <a:solidFill>
                            <a:srgbClr val="000000"/>
                          </a:solidFill>
                          <a:latin typeface="Calibri"/>
                        </a:rPr>
                        <a:t> 13.63 </a:t>
                      </a:r>
                    </a:p>
                  </a:txBody>
                  <a:tcPr marL="63500" marR="63500" marT="50800" marB="3810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19050" cmpd="dbl">
                      <a:solidFill>
                        <a:srgbClr val="000000"/>
                      </a:solidFill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EDEF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 b="1">
                          <a:solidFill>
                            <a:srgbClr val="000000"/>
                          </a:solidFill>
                          <a:latin typeface="Calibri"/>
                        </a:rPr>
                        <a:t> 14.70 </a:t>
                      </a:r>
                    </a:p>
                  </a:txBody>
                  <a:tcPr marL="63500" marR="63500" marT="50800" marB="3810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19050" cmpd="dbl">
                      <a:solidFill>
                        <a:srgbClr val="000000"/>
                      </a:solidFill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EDEF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 b="1">
                          <a:solidFill>
                            <a:srgbClr val="000000"/>
                          </a:solidFill>
                          <a:latin typeface="Calibri"/>
                        </a:rPr>
                        <a:t> 16.20 </a:t>
                      </a:r>
                    </a:p>
                  </a:txBody>
                  <a:tcPr marL="63500" marR="63500" marT="50800" marB="3810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19050" cmpd="dbl">
                      <a:solidFill>
                        <a:srgbClr val="000000"/>
                      </a:solidFill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EDEF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 b="1">
                          <a:solidFill>
                            <a:srgbClr val="000000"/>
                          </a:solidFill>
                          <a:latin typeface="Calibri"/>
                        </a:rPr>
                        <a:t> 17.98 </a:t>
                      </a:r>
                    </a:p>
                  </a:txBody>
                  <a:tcPr marL="63500" marR="63500" marT="50800" marB="3810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19050" cmpd="dbl">
                      <a:solidFill>
                        <a:srgbClr val="000000"/>
                      </a:solidFill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EDEF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 b="1">
                          <a:solidFill>
                            <a:srgbClr val="000000"/>
                          </a:solidFill>
                          <a:latin typeface="Calibri"/>
                        </a:rPr>
                        <a:t> 20.15 </a:t>
                      </a:r>
                    </a:p>
                  </a:txBody>
                  <a:tcPr marL="63500" marR="63500" marT="50800" marB="3810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19050" cmpd="dbl">
                      <a:solidFill>
                        <a:srgbClr val="000000"/>
                      </a:solidFill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EDEF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 b="1">
                          <a:solidFill>
                            <a:srgbClr val="000000"/>
                          </a:solidFill>
                          <a:latin typeface="Calibri"/>
                        </a:rPr>
                        <a:t> 22.17 </a:t>
                      </a:r>
                    </a:p>
                  </a:txBody>
                  <a:tcPr marL="63500" marR="63500" marT="50800" marB="3810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19050" cmpd="dbl">
                      <a:solidFill>
                        <a:srgbClr val="000000"/>
                      </a:solidFill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EDEF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 b="1">
                          <a:solidFill>
                            <a:srgbClr val="000000"/>
                          </a:solidFill>
                          <a:latin typeface="Calibri"/>
                        </a:rPr>
                        <a:t> 23.87 </a:t>
                      </a:r>
                    </a:p>
                  </a:txBody>
                  <a:tcPr marL="63500" marR="63500" marT="50800" marB="3810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19050" cmpd="dbl">
                      <a:solidFill>
                        <a:srgbClr val="000000"/>
                      </a:solidFill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EDEF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 b="1">
                          <a:solidFill>
                            <a:srgbClr val="000000"/>
                          </a:solidFill>
                          <a:latin typeface="Calibri"/>
                        </a:rPr>
                        <a:t> 25.19 </a:t>
                      </a:r>
                    </a:p>
                  </a:txBody>
                  <a:tcPr marL="63500" marR="63500" marT="50800" marB="3810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19050" cmpd="dbl">
                      <a:solidFill>
                        <a:srgbClr val="000000"/>
                      </a:solidFill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EDEF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 b="1">
                          <a:solidFill>
                            <a:srgbClr val="000000"/>
                          </a:solidFill>
                          <a:latin typeface="Calibri"/>
                        </a:rPr>
                        <a:t> 26.16 </a:t>
                      </a:r>
                    </a:p>
                  </a:txBody>
                  <a:tcPr marL="63500" marR="63500" marT="50800" marB="3810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19050" cmpd="dbl">
                      <a:solidFill>
                        <a:srgbClr val="000000"/>
                      </a:solidFill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EDEF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 b="1">
                          <a:solidFill>
                            <a:srgbClr val="000000"/>
                          </a:solidFill>
                          <a:latin typeface="Calibri"/>
                        </a:rPr>
                        <a:t> 26.69 </a:t>
                      </a:r>
                    </a:p>
                  </a:txBody>
                  <a:tcPr marL="63500" marR="63500" marT="50800" marB="3810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19050" cmpd="dbl">
                      <a:solidFill>
                        <a:srgbClr val="000000"/>
                      </a:solidFill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EDEF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900">
                          <a:solidFill>
                            <a:srgbClr val="000000"/>
                          </a:solidFill>
                          <a:latin typeface="Calibri"/>
                        </a:rPr>
                        <a:t>Taxes</a:t>
                      </a:r>
                    </a:p>
                  </a:txBody>
                  <a:tcPr marL="63500" marR="63500" marT="50800" marB="3810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EDEFF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sz="900">
                          <a:solidFill>
                            <a:srgbClr val="000000"/>
                          </a:solidFill>
                          <a:latin typeface="Calibri"/>
                        </a:rPr>
                        <a:t>​</a:t>
                      </a:r>
                    </a:p>
                  </a:txBody>
                  <a:tcPr marL="63500" marR="63500" marT="50800" marB="3810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EDEF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Calibri"/>
                        </a:rPr>
                        <a:t> 9.54 </a:t>
                      </a:r>
                    </a:p>
                  </a:txBody>
                  <a:tcPr marL="63500" marR="63500" marT="50800" marB="3810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EDEF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Calibri"/>
                        </a:rPr>
                        <a:t> 9.75 </a:t>
                      </a:r>
                    </a:p>
                  </a:txBody>
                  <a:tcPr marL="63500" marR="63500" marT="50800" marB="3810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EDEF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Calibri"/>
                        </a:rPr>
                        <a:t> 10.04 </a:t>
                      </a:r>
                    </a:p>
                  </a:txBody>
                  <a:tcPr marL="63500" marR="63500" marT="50800" marB="3810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EDEF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Calibri"/>
                        </a:rPr>
                        <a:t> 10.39 </a:t>
                      </a:r>
                    </a:p>
                  </a:txBody>
                  <a:tcPr marL="63500" marR="63500" marT="50800" marB="3810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EDEF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Calibri"/>
                        </a:rPr>
                        <a:t> 10.81 </a:t>
                      </a:r>
                    </a:p>
                  </a:txBody>
                  <a:tcPr marL="63500" marR="63500" marT="50800" marB="3810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EDEF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Calibri"/>
                        </a:rPr>
                        <a:t> 11.20 </a:t>
                      </a:r>
                    </a:p>
                  </a:txBody>
                  <a:tcPr marL="63500" marR="63500" marT="50800" marB="3810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EDEF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Calibri"/>
                        </a:rPr>
                        <a:t> 11.53 </a:t>
                      </a:r>
                    </a:p>
                  </a:txBody>
                  <a:tcPr marL="63500" marR="63500" marT="50800" marB="3810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EDEF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Calibri"/>
                        </a:rPr>
                        <a:t> 4.89 </a:t>
                      </a:r>
                    </a:p>
                  </a:txBody>
                  <a:tcPr marL="63500" marR="63500" marT="50800" marB="3810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EDEF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Calibri"/>
                        </a:rPr>
                        <a:t> 5.08 </a:t>
                      </a:r>
                    </a:p>
                  </a:txBody>
                  <a:tcPr marL="63500" marR="63500" marT="50800" marB="3810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EDEF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Calibri"/>
                        </a:rPr>
                        <a:t> 5.18 </a:t>
                      </a:r>
                    </a:p>
                  </a:txBody>
                  <a:tcPr marL="63500" marR="63500" marT="50800" marB="3810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EDEF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900">
                          <a:solidFill>
                            <a:srgbClr val="000000"/>
                          </a:solidFill>
                          <a:latin typeface="Calibri"/>
                        </a:rPr>
                        <a:t>Capex</a:t>
                      </a:r>
                    </a:p>
                  </a:txBody>
                  <a:tcPr marL="63500" marR="63500" marT="50800" marB="3810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EDEFF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sz="900">
                          <a:solidFill>
                            <a:srgbClr val="000000"/>
                          </a:solidFill>
                          <a:latin typeface="Calibri"/>
                        </a:rPr>
                        <a:t>​</a:t>
                      </a:r>
                    </a:p>
                  </a:txBody>
                  <a:tcPr marL="63500" marR="63500" marT="50800" marB="3810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EDEF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Calibri"/>
                        </a:rPr>
                        <a:t> (3.08)</a:t>
                      </a:r>
                    </a:p>
                  </a:txBody>
                  <a:tcPr marL="63500" marR="63500" marT="50800" marB="3810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EDEF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Calibri"/>
                        </a:rPr>
                        <a:t> (3.32)</a:t>
                      </a:r>
                    </a:p>
                  </a:txBody>
                  <a:tcPr marL="63500" marR="63500" marT="50800" marB="3810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EDEF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Calibri"/>
                        </a:rPr>
                        <a:t> (3.66)</a:t>
                      </a:r>
                    </a:p>
                  </a:txBody>
                  <a:tcPr marL="63500" marR="63500" marT="50800" marB="3810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EDEF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Calibri"/>
                        </a:rPr>
                        <a:t> (4.06)</a:t>
                      </a:r>
                    </a:p>
                  </a:txBody>
                  <a:tcPr marL="63500" marR="63500" marT="50800" marB="3810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EDEF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Calibri"/>
                        </a:rPr>
                        <a:t> (4.55)</a:t>
                      </a:r>
                    </a:p>
                  </a:txBody>
                  <a:tcPr marL="63500" marR="63500" marT="50800" marB="3810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EDEF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Calibri"/>
                        </a:rPr>
                        <a:t> (2.50)</a:t>
                      </a:r>
                    </a:p>
                  </a:txBody>
                  <a:tcPr marL="63500" marR="63500" marT="50800" marB="3810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EDEF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Calibri"/>
                        </a:rPr>
                        <a:t> (2.69)</a:t>
                      </a:r>
                    </a:p>
                  </a:txBody>
                  <a:tcPr marL="63500" marR="63500" marT="50800" marB="3810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EDEF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Calibri"/>
                        </a:rPr>
                        <a:t> (2.84)</a:t>
                      </a:r>
                    </a:p>
                  </a:txBody>
                  <a:tcPr marL="63500" marR="63500" marT="50800" marB="3810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EDEF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Calibri"/>
                        </a:rPr>
                        <a:t> (2.95)</a:t>
                      </a:r>
                    </a:p>
                  </a:txBody>
                  <a:tcPr marL="63500" marR="63500" marT="50800" marB="3810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EDEF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Calibri"/>
                        </a:rPr>
                        <a:t> (3.01)</a:t>
                      </a:r>
                    </a:p>
                  </a:txBody>
                  <a:tcPr marL="63500" marR="63500" marT="50800" marB="3810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EDEF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900">
                          <a:solidFill>
                            <a:srgbClr val="000000"/>
                          </a:solidFill>
                          <a:latin typeface="Calibri"/>
                        </a:rPr>
                        <a:t>Net Working Capital Change</a:t>
                      </a:r>
                    </a:p>
                  </a:txBody>
                  <a:tcPr marL="63500" marR="63500" marT="50800" marB="3810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19050" cmpd="dbl">
                      <a:solidFill>
                        <a:srgbClr val="000000"/>
                      </a:solidFill>
                      <a:prstDash val="solid"/>
                    </a:lnB>
                    <a:solidFill>
                      <a:srgbClr val="EDEFF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sz="900">
                          <a:solidFill>
                            <a:srgbClr val="000000"/>
                          </a:solidFill>
                          <a:latin typeface="Calibri"/>
                        </a:rPr>
                        <a:t>​</a:t>
                      </a:r>
                    </a:p>
                  </a:txBody>
                  <a:tcPr marL="63500" marR="63500" marT="50800" marB="3810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19050" cmpd="dbl">
                      <a:solidFill>
                        <a:srgbClr val="000000"/>
                      </a:solidFill>
                      <a:prstDash val="solid"/>
                    </a:lnB>
                    <a:solidFill>
                      <a:srgbClr val="EDEF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Calibri"/>
                        </a:rPr>
                        <a:t> (15.96)</a:t>
                      </a:r>
                    </a:p>
                  </a:txBody>
                  <a:tcPr marL="63500" marR="63500" marT="50800" marB="3810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19050" cmpd="dbl">
                      <a:solidFill>
                        <a:srgbClr val="000000"/>
                      </a:solidFill>
                      <a:prstDash val="solid"/>
                    </a:lnB>
                    <a:solidFill>
                      <a:srgbClr val="EDEF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Calibri"/>
                        </a:rPr>
                        <a:t> 1.49 </a:t>
                      </a:r>
                    </a:p>
                  </a:txBody>
                  <a:tcPr marL="63500" marR="63500" marT="50800" marB="3810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19050" cmpd="dbl">
                      <a:solidFill>
                        <a:srgbClr val="000000"/>
                      </a:solidFill>
                      <a:prstDash val="solid"/>
                    </a:lnB>
                    <a:solidFill>
                      <a:srgbClr val="EDEF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Calibri"/>
                        </a:rPr>
                        <a:t> 2.08 </a:t>
                      </a:r>
                    </a:p>
                  </a:txBody>
                  <a:tcPr marL="63500" marR="63500" marT="50800" marB="3810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19050" cmpd="dbl">
                      <a:solidFill>
                        <a:srgbClr val="000000"/>
                      </a:solidFill>
                      <a:prstDash val="solid"/>
                    </a:lnB>
                    <a:solidFill>
                      <a:srgbClr val="EDEF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Calibri"/>
                        </a:rPr>
                        <a:t> 2.49 </a:t>
                      </a:r>
                    </a:p>
                  </a:txBody>
                  <a:tcPr marL="63500" marR="63500" marT="50800" marB="3810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19050" cmpd="dbl">
                      <a:solidFill>
                        <a:srgbClr val="000000"/>
                      </a:solidFill>
                      <a:prstDash val="solid"/>
                    </a:lnB>
                    <a:solidFill>
                      <a:srgbClr val="EDEF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Calibri"/>
                        </a:rPr>
                        <a:t> 3.03 </a:t>
                      </a:r>
                    </a:p>
                  </a:txBody>
                  <a:tcPr marL="63500" marR="63500" marT="50800" marB="3810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19050" cmpd="dbl">
                      <a:solidFill>
                        <a:srgbClr val="000000"/>
                      </a:solidFill>
                      <a:prstDash val="solid"/>
                    </a:lnB>
                    <a:solidFill>
                      <a:srgbClr val="EDEF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Calibri"/>
                        </a:rPr>
                        <a:t> 2.82 </a:t>
                      </a:r>
                    </a:p>
                  </a:txBody>
                  <a:tcPr marL="63500" marR="63500" marT="50800" marB="3810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19050" cmpd="dbl">
                      <a:solidFill>
                        <a:srgbClr val="000000"/>
                      </a:solidFill>
                      <a:prstDash val="solid"/>
                    </a:lnB>
                    <a:solidFill>
                      <a:srgbClr val="EDEF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Calibri"/>
                        </a:rPr>
                        <a:t> 2.37 </a:t>
                      </a:r>
                    </a:p>
                  </a:txBody>
                  <a:tcPr marL="63500" marR="63500" marT="50800" marB="3810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19050" cmpd="dbl">
                      <a:solidFill>
                        <a:srgbClr val="000000"/>
                      </a:solidFill>
                      <a:prstDash val="solid"/>
                    </a:lnB>
                    <a:solidFill>
                      <a:srgbClr val="EDEF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Calibri"/>
                        </a:rPr>
                        <a:t> 1.84 </a:t>
                      </a:r>
                    </a:p>
                  </a:txBody>
                  <a:tcPr marL="63500" marR="63500" marT="50800" marB="3810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19050" cmpd="dbl">
                      <a:solidFill>
                        <a:srgbClr val="000000"/>
                      </a:solidFill>
                      <a:prstDash val="solid"/>
                    </a:lnB>
                    <a:solidFill>
                      <a:srgbClr val="EDEF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Calibri"/>
                        </a:rPr>
                        <a:t> 1.36 </a:t>
                      </a:r>
                    </a:p>
                  </a:txBody>
                  <a:tcPr marL="63500" marR="63500" marT="50800" marB="3810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19050" cmpd="dbl">
                      <a:solidFill>
                        <a:srgbClr val="000000"/>
                      </a:solidFill>
                      <a:prstDash val="solid"/>
                    </a:lnB>
                    <a:solidFill>
                      <a:srgbClr val="EDEF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Calibri"/>
                        </a:rPr>
                        <a:t> 0.73 </a:t>
                      </a:r>
                    </a:p>
                  </a:txBody>
                  <a:tcPr marL="63500" marR="63500" marT="50800" marB="3810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19050" cmpd="dbl">
                      <a:solidFill>
                        <a:srgbClr val="000000"/>
                      </a:solidFill>
                      <a:prstDash val="solid"/>
                    </a:lnB>
                    <a:solidFill>
                      <a:srgbClr val="EDEF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900" b="1">
                          <a:solidFill>
                            <a:srgbClr val="000000"/>
                          </a:solidFill>
                          <a:latin typeface="Calibri"/>
                        </a:rPr>
                        <a:t>FCF (Free Cash Flow)</a:t>
                      </a:r>
                    </a:p>
                  </a:txBody>
                  <a:tcPr marL="63500" marR="63500" marT="50800" marB="3810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19050" cmpd="dbl">
                      <a:solidFill>
                        <a:srgbClr val="000000"/>
                      </a:solidFill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EDEFF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sz="900" b="1">
                          <a:solidFill>
                            <a:srgbClr val="000000"/>
                          </a:solidFill>
                          <a:latin typeface="Calibri"/>
                        </a:rPr>
                        <a:t>​</a:t>
                      </a:r>
                    </a:p>
                  </a:txBody>
                  <a:tcPr marL="63500" marR="63500" marT="50800" marB="3810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19050" cmpd="dbl">
                      <a:solidFill>
                        <a:srgbClr val="000000"/>
                      </a:solidFill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EDEF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 b="1">
                          <a:solidFill>
                            <a:srgbClr val="000000"/>
                          </a:solidFill>
                          <a:latin typeface="Calibri"/>
                        </a:rPr>
                        <a:t> 6.27 </a:t>
                      </a:r>
                    </a:p>
                  </a:txBody>
                  <a:tcPr marL="63500" marR="63500" marT="50800" marB="3810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19050" cmpd="dbl">
                      <a:solidFill>
                        <a:srgbClr val="000000"/>
                      </a:solidFill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EDEF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 b="1">
                          <a:solidFill>
                            <a:srgbClr val="000000"/>
                          </a:solidFill>
                          <a:latin typeface="Calibri"/>
                        </a:rPr>
                        <a:t> 25.03 </a:t>
                      </a:r>
                    </a:p>
                  </a:txBody>
                  <a:tcPr marL="63500" marR="63500" marT="50800" marB="3810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19050" cmpd="dbl">
                      <a:solidFill>
                        <a:srgbClr val="000000"/>
                      </a:solidFill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EDEF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 b="1">
                          <a:solidFill>
                            <a:srgbClr val="000000"/>
                          </a:solidFill>
                          <a:latin typeface="Calibri"/>
                        </a:rPr>
                        <a:t> 27.41 </a:t>
                      </a:r>
                    </a:p>
                  </a:txBody>
                  <a:tcPr marL="63500" marR="63500" marT="50800" marB="3810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19050" cmpd="dbl">
                      <a:solidFill>
                        <a:srgbClr val="000000"/>
                      </a:solidFill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EDEF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 b="1">
                          <a:solidFill>
                            <a:srgbClr val="000000"/>
                          </a:solidFill>
                          <a:latin typeface="Calibri"/>
                        </a:rPr>
                        <a:t> 29.96 </a:t>
                      </a:r>
                    </a:p>
                  </a:txBody>
                  <a:tcPr marL="63500" marR="63500" marT="50800" marB="3810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19050" cmpd="dbl">
                      <a:solidFill>
                        <a:srgbClr val="000000"/>
                      </a:solidFill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EDEF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 b="1">
                          <a:solidFill>
                            <a:srgbClr val="000000"/>
                          </a:solidFill>
                          <a:latin typeface="Calibri"/>
                        </a:rPr>
                        <a:t> 33.12 </a:t>
                      </a:r>
                    </a:p>
                  </a:txBody>
                  <a:tcPr marL="63500" marR="63500" marT="50800" marB="3810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19050" cmpd="dbl">
                      <a:solidFill>
                        <a:srgbClr val="000000"/>
                      </a:solidFill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EDEF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 b="1">
                          <a:solidFill>
                            <a:srgbClr val="000000"/>
                          </a:solidFill>
                          <a:latin typeface="Calibri"/>
                        </a:rPr>
                        <a:t> 35.78 </a:t>
                      </a:r>
                    </a:p>
                  </a:txBody>
                  <a:tcPr marL="63500" marR="63500" marT="50800" marB="3810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19050" cmpd="dbl">
                      <a:solidFill>
                        <a:srgbClr val="000000"/>
                      </a:solidFill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EDEF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 b="1">
                          <a:solidFill>
                            <a:srgbClr val="000000"/>
                          </a:solidFill>
                          <a:latin typeface="Calibri"/>
                        </a:rPr>
                        <a:t> 37.41 </a:t>
                      </a:r>
                    </a:p>
                  </a:txBody>
                  <a:tcPr marL="63500" marR="63500" marT="50800" marB="3810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19050" cmpd="dbl">
                      <a:solidFill>
                        <a:srgbClr val="000000"/>
                      </a:solidFill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EDEF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 b="1">
                          <a:solidFill>
                            <a:srgbClr val="000000"/>
                          </a:solidFill>
                          <a:latin typeface="Calibri"/>
                        </a:rPr>
                        <a:t> 31.62 </a:t>
                      </a:r>
                    </a:p>
                  </a:txBody>
                  <a:tcPr marL="63500" marR="63500" marT="50800" marB="3810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19050" cmpd="dbl">
                      <a:solidFill>
                        <a:srgbClr val="000000"/>
                      </a:solidFill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EDEF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 b="1">
                          <a:solidFill>
                            <a:srgbClr val="000000"/>
                          </a:solidFill>
                          <a:latin typeface="Calibri"/>
                        </a:rPr>
                        <a:t> 32.37 </a:t>
                      </a:r>
                    </a:p>
                  </a:txBody>
                  <a:tcPr marL="63500" marR="63500" marT="50800" marB="3810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19050" cmpd="dbl">
                      <a:solidFill>
                        <a:srgbClr val="000000"/>
                      </a:solidFill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EDEF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 b="1">
                          <a:solidFill>
                            <a:srgbClr val="000000"/>
                          </a:solidFill>
                          <a:latin typeface="Calibri"/>
                        </a:rPr>
                        <a:t> 32.45 </a:t>
                      </a:r>
                    </a:p>
                  </a:txBody>
                  <a:tcPr marL="63500" marR="63500" marT="50800" marB="3810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19050" cmpd="dbl">
                      <a:solidFill>
                        <a:srgbClr val="000000"/>
                      </a:solidFill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EDEF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900">
                          <a:solidFill>
                            <a:srgbClr val="000000"/>
                          </a:solidFill>
                          <a:latin typeface="Calibri"/>
                        </a:rPr>
                        <a:t>Factor</a:t>
                      </a:r>
                    </a:p>
                  </a:txBody>
                  <a:tcPr marL="63500" marR="63500" marT="50800" marB="3810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19050" cmpd="dbl">
                      <a:solidFill>
                        <a:srgbClr val="000000"/>
                      </a:solidFill>
                      <a:prstDash val="solid"/>
                    </a:lnB>
                    <a:solidFill>
                      <a:srgbClr val="EDEFF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sz="900">
                          <a:solidFill>
                            <a:srgbClr val="000000"/>
                          </a:solidFill>
                          <a:latin typeface="Calibri"/>
                        </a:rPr>
                        <a:t>​</a:t>
                      </a:r>
                    </a:p>
                  </a:txBody>
                  <a:tcPr marL="63500" marR="63500" marT="50800" marB="3810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19050" cmpd="dbl">
                      <a:solidFill>
                        <a:srgbClr val="000000"/>
                      </a:solidFill>
                      <a:prstDash val="solid"/>
                    </a:lnB>
                    <a:solidFill>
                      <a:srgbClr val="EDEF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Calibri"/>
                        </a:rPr>
                        <a:t> 0.90 </a:t>
                      </a:r>
                    </a:p>
                  </a:txBody>
                  <a:tcPr marL="63500" marR="63500" marT="50800" marB="3810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19050" cmpd="dbl">
                      <a:solidFill>
                        <a:srgbClr val="000000"/>
                      </a:solidFill>
                      <a:prstDash val="solid"/>
                    </a:lnB>
                    <a:solidFill>
                      <a:srgbClr val="EDEF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Calibri"/>
                        </a:rPr>
                        <a:t> 0.82 </a:t>
                      </a:r>
                    </a:p>
                  </a:txBody>
                  <a:tcPr marL="63500" marR="63500" marT="50800" marB="3810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19050" cmpd="dbl">
                      <a:solidFill>
                        <a:srgbClr val="000000"/>
                      </a:solidFill>
                      <a:prstDash val="solid"/>
                    </a:lnB>
                    <a:solidFill>
                      <a:srgbClr val="EDEF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Calibri"/>
                        </a:rPr>
                        <a:t> 0.74 </a:t>
                      </a:r>
                    </a:p>
                  </a:txBody>
                  <a:tcPr marL="63500" marR="63500" marT="50800" marB="3810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19050" cmpd="dbl">
                      <a:solidFill>
                        <a:srgbClr val="000000"/>
                      </a:solidFill>
                      <a:prstDash val="solid"/>
                    </a:lnB>
                    <a:solidFill>
                      <a:srgbClr val="EDEF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Calibri"/>
                        </a:rPr>
                        <a:t> 0.67 </a:t>
                      </a:r>
                    </a:p>
                  </a:txBody>
                  <a:tcPr marL="63500" marR="63500" marT="50800" marB="3810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19050" cmpd="dbl">
                      <a:solidFill>
                        <a:srgbClr val="000000"/>
                      </a:solidFill>
                      <a:prstDash val="solid"/>
                    </a:lnB>
                    <a:solidFill>
                      <a:srgbClr val="EDEF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Calibri"/>
                        </a:rPr>
                        <a:t> 0.61 </a:t>
                      </a:r>
                    </a:p>
                  </a:txBody>
                  <a:tcPr marL="63500" marR="63500" marT="50800" marB="3810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19050" cmpd="dbl">
                      <a:solidFill>
                        <a:srgbClr val="000000"/>
                      </a:solidFill>
                      <a:prstDash val="solid"/>
                    </a:lnB>
                    <a:solidFill>
                      <a:srgbClr val="EDEF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Calibri"/>
                        </a:rPr>
                        <a:t> 0.55 </a:t>
                      </a:r>
                    </a:p>
                  </a:txBody>
                  <a:tcPr marL="63500" marR="63500" marT="50800" marB="3810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19050" cmpd="dbl">
                      <a:solidFill>
                        <a:srgbClr val="000000"/>
                      </a:solidFill>
                      <a:prstDash val="solid"/>
                    </a:lnB>
                    <a:solidFill>
                      <a:srgbClr val="EDEF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Calibri"/>
                        </a:rPr>
                        <a:t> 0.50 </a:t>
                      </a:r>
                    </a:p>
                  </a:txBody>
                  <a:tcPr marL="63500" marR="63500" marT="50800" marB="3810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19050" cmpd="dbl">
                      <a:solidFill>
                        <a:srgbClr val="000000"/>
                      </a:solidFill>
                      <a:prstDash val="solid"/>
                    </a:lnB>
                    <a:solidFill>
                      <a:srgbClr val="EDEF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Calibri"/>
                        </a:rPr>
                        <a:t> 0.45 </a:t>
                      </a:r>
                    </a:p>
                  </a:txBody>
                  <a:tcPr marL="63500" marR="63500" marT="50800" marB="3810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19050" cmpd="dbl">
                      <a:solidFill>
                        <a:srgbClr val="000000"/>
                      </a:solidFill>
                      <a:prstDash val="solid"/>
                    </a:lnB>
                    <a:solidFill>
                      <a:srgbClr val="EDEF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Calibri"/>
                        </a:rPr>
                        <a:t> 0.41 </a:t>
                      </a:r>
                    </a:p>
                  </a:txBody>
                  <a:tcPr marL="63500" marR="63500" marT="50800" marB="3810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19050" cmpd="dbl">
                      <a:solidFill>
                        <a:srgbClr val="000000"/>
                      </a:solidFill>
                      <a:prstDash val="solid"/>
                    </a:lnB>
                    <a:solidFill>
                      <a:srgbClr val="EDEF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Calibri"/>
                        </a:rPr>
                        <a:t> 0.37 </a:t>
                      </a:r>
                    </a:p>
                  </a:txBody>
                  <a:tcPr marL="63500" marR="63500" marT="50800" marB="3810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19050" cmpd="dbl">
                      <a:solidFill>
                        <a:srgbClr val="000000"/>
                      </a:solidFill>
                      <a:prstDash val="solid"/>
                    </a:lnB>
                    <a:solidFill>
                      <a:srgbClr val="EDEF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900" b="1">
                          <a:solidFill>
                            <a:srgbClr val="000000"/>
                          </a:solidFill>
                          <a:latin typeface="Calibri"/>
                        </a:rPr>
                        <a:t>Discounted FCF</a:t>
                      </a:r>
                    </a:p>
                  </a:txBody>
                  <a:tcPr marL="63500" marR="63500" marT="50800" marB="3810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19050" cmpd="dbl">
                      <a:solidFill>
                        <a:srgbClr val="000000"/>
                      </a:solidFill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EDEFF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sz="900" b="1">
                          <a:solidFill>
                            <a:srgbClr val="000000"/>
                          </a:solidFill>
                          <a:latin typeface="Calibri"/>
                        </a:rPr>
                        <a:t>​</a:t>
                      </a:r>
                    </a:p>
                  </a:txBody>
                  <a:tcPr marL="63500" marR="63500" marT="50800" marB="3810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19050" cmpd="dbl">
                      <a:solidFill>
                        <a:srgbClr val="000000"/>
                      </a:solidFill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EDEF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 b="1">
                          <a:solidFill>
                            <a:srgbClr val="000000"/>
                          </a:solidFill>
                          <a:latin typeface="Calibri"/>
                        </a:rPr>
                        <a:t> 5.68 </a:t>
                      </a:r>
                    </a:p>
                  </a:txBody>
                  <a:tcPr marL="63500" marR="63500" marT="50800" marB="3810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19050" cmpd="dbl">
                      <a:solidFill>
                        <a:srgbClr val="000000"/>
                      </a:solidFill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EDEF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 b="1">
                          <a:solidFill>
                            <a:srgbClr val="000000"/>
                          </a:solidFill>
                          <a:latin typeface="Calibri"/>
                        </a:rPr>
                        <a:t> 20.50 </a:t>
                      </a:r>
                    </a:p>
                  </a:txBody>
                  <a:tcPr marL="63500" marR="63500" marT="50800" marB="3810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19050" cmpd="dbl">
                      <a:solidFill>
                        <a:srgbClr val="000000"/>
                      </a:solidFill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EDEF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 b="1">
                          <a:solidFill>
                            <a:srgbClr val="000000"/>
                          </a:solidFill>
                          <a:latin typeface="Calibri"/>
                        </a:rPr>
                        <a:t> 20.32 </a:t>
                      </a:r>
                    </a:p>
                  </a:txBody>
                  <a:tcPr marL="63500" marR="63500" marT="50800" marB="3810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19050" cmpd="dbl">
                      <a:solidFill>
                        <a:srgbClr val="000000"/>
                      </a:solidFill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EDEF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 b="1">
                          <a:solidFill>
                            <a:srgbClr val="000000"/>
                          </a:solidFill>
                          <a:latin typeface="Calibri"/>
                        </a:rPr>
                        <a:t> 20.09 </a:t>
                      </a:r>
                    </a:p>
                  </a:txBody>
                  <a:tcPr marL="63500" marR="63500" marT="50800" marB="3810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19050" cmpd="dbl">
                      <a:solidFill>
                        <a:srgbClr val="000000"/>
                      </a:solidFill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EDEF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 b="1">
                          <a:solidFill>
                            <a:srgbClr val="000000"/>
                          </a:solidFill>
                          <a:latin typeface="Calibri"/>
                        </a:rPr>
                        <a:t> 20.10 </a:t>
                      </a:r>
                    </a:p>
                  </a:txBody>
                  <a:tcPr marL="63500" marR="63500" marT="50800" marB="3810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19050" cmpd="dbl">
                      <a:solidFill>
                        <a:srgbClr val="000000"/>
                      </a:solidFill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EDEF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 b="1">
                          <a:solidFill>
                            <a:srgbClr val="000000"/>
                          </a:solidFill>
                          <a:latin typeface="Calibri"/>
                        </a:rPr>
                        <a:t> 19.66 </a:t>
                      </a:r>
                    </a:p>
                  </a:txBody>
                  <a:tcPr marL="63500" marR="63500" marT="50800" marB="3810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19050" cmpd="dbl">
                      <a:solidFill>
                        <a:srgbClr val="000000"/>
                      </a:solidFill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EDEF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 b="1">
                          <a:solidFill>
                            <a:srgbClr val="000000"/>
                          </a:solidFill>
                          <a:latin typeface="Calibri"/>
                        </a:rPr>
                        <a:t> 18.60 </a:t>
                      </a:r>
                    </a:p>
                  </a:txBody>
                  <a:tcPr marL="63500" marR="63500" marT="50800" marB="3810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19050" cmpd="dbl">
                      <a:solidFill>
                        <a:srgbClr val="000000"/>
                      </a:solidFill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EDEF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 b="1">
                          <a:solidFill>
                            <a:srgbClr val="000000"/>
                          </a:solidFill>
                          <a:latin typeface="Calibri"/>
                        </a:rPr>
                        <a:t> 14.22 </a:t>
                      </a:r>
                    </a:p>
                  </a:txBody>
                  <a:tcPr marL="63500" marR="63500" marT="50800" marB="3810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19050" cmpd="dbl">
                      <a:solidFill>
                        <a:srgbClr val="000000"/>
                      </a:solidFill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EDEF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 b="1">
                          <a:solidFill>
                            <a:srgbClr val="000000"/>
                          </a:solidFill>
                          <a:latin typeface="Calibri"/>
                        </a:rPr>
                        <a:t> 13.18 </a:t>
                      </a:r>
                    </a:p>
                  </a:txBody>
                  <a:tcPr marL="63500" marR="63500" marT="50800" marB="3810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19050" cmpd="dbl">
                      <a:solidFill>
                        <a:srgbClr val="000000"/>
                      </a:solidFill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EDEF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 b="1" dirty="0">
                          <a:solidFill>
                            <a:srgbClr val="000000"/>
                          </a:solidFill>
                          <a:latin typeface="Calibri"/>
                        </a:rPr>
                        <a:t> 11.96 </a:t>
                      </a:r>
                    </a:p>
                  </a:txBody>
                  <a:tcPr marL="63500" marR="63500" marT="50800" marB="3810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19050" cmpd="dbl">
                      <a:solidFill>
                        <a:srgbClr val="000000"/>
                      </a:solidFill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EDEF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33524018-3DA7-4D4A-FF08-1DA9279972A8}"/>
              </a:ext>
            </a:extLst>
          </p:cNvPr>
          <p:cNvGraphicFramePr>
            <a:graphicFrameLocks noGrp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726384746"/>
              </p:ext>
            </p:extLst>
          </p:nvPr>
        </p:nvGraphicFramePr>
        <p:xfrm>
          <a:off x="4775200" y="4291373"/>
          <a:ext cx="3469768" cy="2133600"/>
        </p:xfrm>
        <a:graphic>
          <a:graphicData uri="http://schemas.openxmlformats.org/drawingml/2006/table">
            <a:tbl>
              <a:tblPr>
                <a:tableStyleId>{5DA37D80-6434-44D0-A028-1B22A696006F}</a:tableStyleId>
              </a:tblPr>
              <a:tblGrid>
                <a:gridCol w="2255691">
                  <a:extLst>
                    <a:ext uri="{9D8B030D-6E8A-4147-A177-3AD203B41FA5}">
                      <a16:colId xmlns:a16="http://schemas.microsoft.com/office/drawing/2014/main" val="2803476684"/>
                    </a:ext>
                  </a:extLst>
                </a:gridCol>
                <a:gridCol w="1214077">
                  <a:extLst>
                    <a:ext uri="{9D8B030D-6E8A-4147-A177-3AD203B41FA5}">
                      <a16:colId xmlns:a16="http://schemas.microsoft.com/office/drawing/2014/main" val="3716408905"/>
                    </a:ext>
                  </a:extLst>
                </a:gridCol>
              </a:tblGrid>
              <a:tr h="190500">
                <a:tc>
                  <a:txBody>
                    <a:bodyPr/>
                    <a:lstStyle>
                      <a:lvl1pPr>
                        <a:defRPr sz="1400"/>
                      </a:lvl1pPr>
                    </a:lstStyle>
                    <a:p>
                      <a:pPr algn="l" fontAlgn="b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</a:rPr>
                        <a:t>TV (Terminal Value)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>
                      <a:lvl1pPr>
                        <a:defRPr sz="1400"/>
                      </a:lvl1pPr>
                    </a:lstStyle>
                    <a:p>
                      <a:pPr algn="r" fontAlgn="b"/>
                      <a:r>
                        <a:rPr lang="en-US" sz="1400" b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</a:rPr>
                        <a:t>$448.24</a:t>
                      </a:r>
                      <a:endParaRPr lang="en-US" sz="14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91794028"/>
                  </a:ext>
                </a:extLst>
              </a:tr>
              <a:tr h="190500">
                <a:tc>
                  <a:txBody>
                    <a:bodyPr/>
                    <a:lstStyle>
                      <a:lvl1pPr>
                        <a:defRPr sz="1400"/>
                      </a:lvl1pPr>
                    </a:lstStyle>
                    <a:p>
                      <a:pPr algn="l" fontAlgn="b"/>
                      <a:r>
                        <a:rPr sz="1400">
                          <a:solidFill>
                            <a:schemeClr val="tx1"/>
                          </a:solidFill>
                          <a:latin typeface="Calibri" panose="020F0502020204030204"/>
                        </a:rPr>
                        <a:t>Discounted TV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>
                      <a:lvl1pPr>
                        <a:defRPr sz="1400"/>
                      </a:lvl1pPr>
                    </a:lstStyle>
                    <a:p>
                      <a:pPr algn="r" fontAlgn="b"/>
                      <a:r>
                        <a:rPr sz="1400">
                          <a:solidFill>
                            <a:schemeClr val="tx1"/>
                          </a:solidFill>
                          <a:latin typeface="Calibri" panose="020F0502020204030204"/>
                        </a:rPr>
                        <a:t>$165.15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3938097163"/>
                  </a:ext>
                </a:extLst>
              </a:tr>
              <a:tr h="190500">
                <a:tc>
                  <a:txBody>
                    <a:bodyPr/>
                    <a:lstStyle>
                      <a:lvl1pPr>
                        <a:defRPr sz="1400"/>
                      </a:lvl1pPr>
                    </a:lstStyle>
                    <a:p>
                      <a:pPr algn="l" fontAlgn="b"/>
                      <a:r>
                        <a:rPr sz="1400">
                          <a:solidFill>
                            <a:schemeClr val="tx1"/>
                          </a:solidFill>
                          <a:latin typeface="Calibri" panose="020F0502020204030204"/>
                        </a:rPr>
                        <a:t>PV of CF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>
                        <a:defRPr sz="1400"/>
                      </a:lvl1pPr>
                    </a:lstStyle>
                    <a:p>
                      <a:pPr algn="r" fontAlgn="b"/>
                      <a:r>
                        <a:rPr sz="1400">
                          <a:solidFill>
                            <a:schemeClr val="tx1"/>
                          </a:solidFill>
                          <a:latin typeface="Calibri" panose="020F0502020204030204"/>
                        </a:rPr>
                        <a:t>$164.30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36326952"/>
                  </a:ext>
                </a:extLst>
              </a:tr>
              <a:tr h="190500">
                <a:tc>
                  <a:txBody>
                    <a:bodyPr/>
                    <a:lstStyle>
                      <a:lvl1pPr>
                        <a:defRPr sz="1400"/>
                      </a:lvl1pPr>
                    </a:lstStyle>
                    <a:p>
                      <a:pPr algn="l" fontAlgn="b"/>
                      <a:r>
                        <a:rPr sz="1400">
                          <a:solidFill>
                            <a:schemeClr val="tx1"/>
                          </a:solidFill>
                          <a:latin typeface="Calibri" panose="020F0502020204030204"/>
                        </a:rPr>
                        <a:t>EV (Enterprise Value)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>
                      <a:lvl1pPr>
                        <a:defRPr sz="1400"/>
                      </a:lvl1pPr>
                    </a:lstStyle>
                    <a:p>
                      <a:pPr algn="r" fontAlgn="b"/>
                      <a:r>
                        <a:rPr sz="1400">
                          <a:solidFill>
                            <a:schemeClr val="tx1"/>
                          </a:solidFill>
                          <a:latin typeface="Calibri" panose="020F0502020204030204"/>
                        </a:rPr>
                        <a:t>$329.45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495756983"/>
                  </a:ext>
                </a:extLst>
              </a:tr>
              <a:tr h="190500">
                <a:tc>
                  <a:txBody>
                    <a:bodyPr/>
                    <a:lstStyle>
                      <a:lvl1pPr>
                        <a:defRPr sz="1400"/>
                      </a:lvl1pPr>
                    </a:lstStyle>
                    <a:p>
                      <a:pPr algn="l" fontAlgn="b"/>
                      <a:r>
                        <a:rPr sz="1400">
                          <a:solidFill>
                            <a:schemeClr val="tx1"/>
                          </a:solidFill>
                          <a:latin typeface="Calibri" panose="020F0502020204030204"/>
                        </a:rPr>
                        <a:t>Net Debt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>
                      <a:lvl1pPr>
                        <a:defRPr sz="1400"/>
                      </a:lvl1pPr>
                    </a:lstStyle>
                    <a:p>
                      <a:pPr algn="r" fontAlgn="b"/>
                      <a:r>
                        <a:rPr sz="1400">
                          <a:solidFill>
                            <a:schemeClr val="tx1"/>
                          </a:solidFill>
                          <a:latin typeface="Calibri" panose="020F0502020204030204"/>
                        </a:rPr>
                        <a:t>-$646.47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256513544"/>
                  </a:ext>
                </a:extLst>
              </a:tr>
              <a:tr h="190500">
                <a:tc>
                  <a:txBody>
                    <a:bodyPr/>
                    <a:lstStyle>
                      <a:lvl1pPr>
                        <a:defRPr sz="1400"/>
                      </a:lvl1pPr>
                    </a:lstStyle>
                    <a:p>
                      <a:pPr algn="l" fontAlgn="b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</a:rPr>
                        <a:t>Minority Interest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>
                        <a:defRPr sz="1400"/>
                      </a:lvl1pPr>
                    </a:lstStyle>
                    <a:p>
                      <a:pPr algn="r" fontAlgn="b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</a:rPr>
                        <a:t>$0.00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11704559"/>
                  </a:ext>
                </a:extLst>
              </a:tr>
              <a:tr h="190500">
                <a:tc>
                  <a:txBody>
                    <a:bodyPr/>
                    <a:lstStyle>
                      <a:lvl1pPr>
                        <a:defRPr sz="1400"/>
                      </a:lvl1pPr>
                    </a:lstStyle>
                    <a:p>
                      <a:pPr algn="l" fontAlgn="b"/>
                      <a:r>
                        <a:rPr lang="en-US" sz="1400" b="1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</a:rPr>
                        <a:t>Equity Value</a:t>
                      </a:r>
                      <a:endParaRPr lang="en-US" sz="14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>
                      <a:lvl1pPr>
                        <a:defRPr sz="1400"/>
                      </a:lvl1pPr>
                    </a:lstStyle>
                    <a:p>
                      <a:pPr algn="r" fontAlgn="b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</a:rPr>
                        <a:t>$975.92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324799654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535C951B-7D44-998F-3511-9BAD59C986C2}"/>
              </a:ext>
            </a:extLst>
          </p:cNvPr>
          <p:cNvSpPr txBox="1"/>
          <p:nvPr/>
        </p:nvSpPr>
        <p:spPr>
          <a:xfrm>
            <a:off x="1047748" y="3865068"/>
            <a:ext cx="1021206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chemeClr val="bg1">
                    <a:lumMod val="50000"/>
                  </a:schemeClr>
                </a:solidFill>
              </a:rPr>
              <a:t>DCF Results - Destination-formatted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F57ACBB-B824-3A84-081D-BDD7AF2D2D86}"/>
              </a:ext>
            </a:extLst>
          </p:cNvPr>
          <p:cNvSpPr txBox="1"/>
          <p:nvPr/>
        </p:nvSpPr>
        <p:spPr>
          <a:xfrm>
            <a:off x="989966" y="824609"/>
            <a:ext cx="1021206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chemeClr val="bg1">
                    <a:lumMod val="50000"/>
                  </a:schemeClr>
                </a:solidFill>
              </a:rPr>
              <a:t>DCF Calculations by Year – Flex table</a:t>
            </a:r>
          </a:p>
        </p:txBody>
      </p:sp>
    </p:spTree>
    <p:extLst>
      <p:ext uri="{BB962C8B-B14F-4D97-AF65-F5344CB8AC3E}">
        <p14:creationId xmlns:p14="http://schemas.microsoft.com/office/powerpoint/2010/main" val="9596030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B1AE817B-4A27-A867-C62D-0C31FC3627C5}"/>
              </a:ext>
            </a:extLst>
          </p:cNvPr>
          <p:cNvGraphicFramePr>
            <a:graphicFrameLocks noGrp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774513247"/>
              </p:ext>
            </p:extLst>
          </p:nvPr>
        </p:nvGraphicFramePr>
        <p:xfrm>
          <a:off x="2670175" y="3268129"/>
          <a:ext cx="6851650" cy="1645920"/>
        </p:xfrm>
        <a:graphic>
          <a:graphicData uri="http://schemas.openxmlformats.org/drawingml/2006/table">
            <a:tbl>
              <a:tblPr firstRow="1" firstCol="1" lastRow="1" lastCol="1" bandRow="1">
                <a:tableStyleId>{5C22544A-7EE6-4342-B048-85BDC9FD1C3A}</a:tableStyleId>
              </a:tblPr>
              <a:tblGrid>
                <a:gridCol w="1370330">
                  <a:extLst>
                    <a:ext uri="{9D8B030D-6E8A-4147-A177-3AD203B41FA5}">
                      <a16:colId xmlns:a16="http://schemas.microsoft.com/office/drawing/2014/main" val="1094820523"/>
                    </a:ext>
                  </a:extLst>
                </a:gridCol>
                <a:gridCol w="1370330">
                  <a:extLst>
                    <a:ext uri="{9D8B030D-6E8A-4147-A177-3AD203B41FA5}">
                      <a16:colId xmlns:a16="http://schemas.microsoft.com/office/drawing/2014/main" val="1326445375"/>
                    </a:ext>
                  </a:extLst>
                </a:gridCol>
                <a:gridCol w="1370330">
                  <a:extLst>
                    <a:ext uri="{9D8B030D-6E8A-4147-A177-3AD203B41FA5}">
                      <a16:colId xmlns:a16="http://schemas.microsoft.com/office/drawing/2014/main" val="1223401973"/>
                    </a:ext>
                  </a:extLst>
                </a:gridCol>
                <a:gridCol w="1370330">
                  <a:extLst>
                    <a:ext uri="{9D8B030D-6E8A-4147-A177-3AD203B41FA5}">
                      <a16:colId xmlns:a16="http://schemas.microsoft.com/office/drawing/2014/main" val="1775647820"/>
                    </a:ext>
                  </a:extLst>
                </a:gridCol>
                <a:gridCol w="1370330">
                  <a:extLst>
                    <a:ext uri="{9D8B030D-6E8A-4147-A177-3AD203B41FA5}">
                      <a16:colId xmlns:a16="http://schemas.microsoft.com/office/drawing/2014/main" val="1270553020"/>
                    </a:ext>
                  </a:extLst>
                </a:gridCol>
              </a:tblGrid>
              <a:tr h="0">
                <a:tc>
                  <a:txBody>
                    <a:bodyPr/>
                    <a:lstStyle>
                      <a:lvl1pPr>
                        <a:defRPr sz="1800"/>
                      </a:lvl1pPr>
                    </a:lstStyle>
                    <a:p>
                      <a:pPr marL="0" marR="0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800">
                          <a:solidFill>
                            <a:schemeClr val="bg1"/>
                          </a:solidFill>
                          <a:effectLst/>
                          <a:latin typeface="Calibri" panose="020F0502020204030204"/>
                          <a:cs typeface="Arial" panose="020B0604020202020204"/>
                        </a:rPr>
                        <a:t>Category</a:t>
                      </a:r>
                      <a:endParaRPr lang="en-US" sz="18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>
                      <a:lvl1pPr>
                        <a:defRPr sz="1800"/>
                      </a:lvl1pPr>
                    </a:lstStyle>
                    <a:p>
                      <a:pPr marL="0" marR="0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800">
                          <a:solidFill>
                            <a:schemeClr val="lt1"/>
                          </a:solidFill>
                          <a:effectLst/>
                          <a:latin typeface="Calibri" panose="020F0502020204030204"/>
                          <a:cs typeface="Arial" panose="020B0604020202020204"/>
                        </a:rPr>
                        <a:t>2015</a:t>
                      </a:r>
                      <a:endParaRPr lang="en-US" sz="1800">
                        <a:solidFill>
                          <a:srgbClr val="7F7F7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>
                      <a:lvl1pPr>
                        <a:defRPr sz="1800"/>
                      </a:lvl1pPr>
                    </a:lstStyle>
                    <a:p>
                      <a:pPr marL="0" marR="0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800">
                          <a:solidFill>
                            <a:schemeClr val="lt1"/>
                          </a:solidFill>
                          <a:effectLst/>
                          <a:latin typeface="Calibri" panose="020F0502020204030204"/>
                          <a:cs typeface="Arial" panose="020B0604020202020204"/>
                        </a:rPr>
                        <a:t>2016</a:t>
                      </a:r>
                      <a:endParaRPr lang="en-US" sz="1800">
                        <a:solidFill>
                          <a:srgbClr val="7F7F7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>
                      <a:lvl1pPr>
                        <a:defRPr sz="1800"/>
                      </a:lvl1pPr>
                    </a:lstStyle>
                    <a:p>
                      <a:pPr marL="0" marR="0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800">
                          <a:solidFill>
                            <a:schemeClr val="lt1"/>
                          </a:solidFill>
                          <a:effectLst/>
                          <a:latin typeface="Calibri" panose="020F0502020204030204"/>
                          <a:cs typeface="Arial" panose="020B0604020202020204"/>
                        </a:rPr>
                        <a:t>2017</a:t>
                      </a:r>
                      <a:endParaRPr lang="en-US" sz="1800">
                        <a:solidFill>
                          <a:srgbClr val="7F7F7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>
                      <a:lvl1pPr>
                        <a:defRPr sz="1800"/>
                      </a:lvl1pPr>
                    </a:lstStyle>
                    <a:p>
                      <a:pPr marL="0" marR="0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  <a:effectLst/>
                          <a:latin typeface="Calibri" panose="020F0502020204030204"/>
                          <a:cs typeface="Arial" panose="020B0604020202020204"/>
                        </a:rPr>
                        <a:t>Grand Total</a:t>
                      </a:r>
                      <a:endParaRPr lang="en-US" sz="18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26248573"/>
                  </a:ext>
                </a:extLst>
              </a:tr>
              <a:tr h="0">
                <a:tc>
                  <a:txBody>
                    <a:bodyPr/>
                    <a:lstStyle>
                      <a:lvl1pPr>
                        <a:defRPr sz="1800"/>
                      </a:lvl1pPr>
                    </a:lstStyle>
                    <a:p>
                      <a:pPr marL="0" marR="0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sz="1800">
                          <a:solidFill>
                            <a:schemeClr val="bg1"/>
                          </a:solidFill>
                          <a:latin typeface="Calibri" panose="020F0502020204030204"/>
                          <a:cs typeface="Arial" panose="020B0604020202020204"/>
                        </a:rPr>
                        <a:t>Accessories</a:t>
                      </a:r>
                      <a:endParaRPr lang="en-US" sz="18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>
                      <a:lvl1pPr>
                        <a:defRPr sz="1800"/>
                      </a:lvl1pPr>
                    </a:lstStyle>
                    <a:p>
                      <a:pPr marL="0" marR="0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endParaRPr lang="en-US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>
                      <a:lvl1pPr>
                        <a:defRPr sz="1800"/>
                      </a:lvl1pPr>
                    </a:lstStyle>
                    <a:p>
                      <a:pPr marL="0" marR="0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sz="1800">
                          <a:solidFill>
                            <a:schemeClr val="tx1"/>
                          </a:solidFill>
                          <a:latin typeface="Calibri" panose="020F0502020204030204"/>
                          <a:cs typeface="Arial" panose="020B0604020202020204"/>
                        </a:rPr>
                        <a:t>$67,800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>
                      <a:lvl1pPr>
                        <a:defRPr sz="1800"/>
                      </a:lvl1pPr>
                    </a:lstStyle>
                    <a:p>
                      <a:pPr marL="0" marR="0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endParaRPr lang="en-US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>
                      <a:lvl1pPr>
                        <a:defRPr sz="1800"/>
                      </a:lvl1pPr>
                    </a:lstStyle>
                    <a:p>
                      <a:pPr marL="0" marR="0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800">
                          <a:solidFill>
                            <a:schemeClr val="bg1"/>
                          </a:solidFill>
                          <a:effectLst/>
                          <a:latin typeface="Calibri" panose="020F0502020204030204"/>
                          <a:cs typeface="Arial" panose="020B0604020202020204"/>
                        </a:rPr>
                        <a:t>$67,800</a:t>
                      </a:r>
                      <a:endParaRPr lang="en-US" sz="18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50458975"/>
                  </a:ext>
                </a:extLst>
              </a:tr>
              <a:tr h="0">
                <a:tc>
                  <a:txBody>
                    <a:bodyPr/>
                    <a:lstStyle>
                      <a:lvl1pPr>
                        <a:defRPr sz="1800"/>
                      </a:lvl1pPr>
                    </a:lstStyle>
                    <a:p>
                      <a:pPr marL="0" marR="0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sz="1800">
                          <a:solidFill>
                            <a:schemeClr val="bg1"/>
                          </a:solidFill>
                          <a:latin typeface="Calibri" panose="020F0502020204030204"/>
                          <a:cs typeface="Arial" panose="020B0604020202020204"/>
                        </a:rPr>
                        <a:t>Bikes</a:t>
                      </a:r>
                      <a:endParaRPr lang="en-US" sz="18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>
                      <a:lvl1pPr>
                        <a:defRPr sz="1800"/>
                      </a:lvl1pPr>
                    </a:lstStyle>
                    <a:p>
                      <a:pPr marL="0" marR="0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>
                      <a:lvl1pPr>
                        <a:defRPr sz="1800"/>
                      </a:lvl1pPr>
                    </a:lstStyle>
                    <a:p>
                      <a:pPr marL="0" marR="0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sz="1800">
                          <a:solidFill>
                            <a:schemeClr val="tx1"/>
                          </a:solidFill>
                          <a:latin typeface="Calibri" panose="020F0502020204030204"/>
                          <a:cs typeface="Arial" panose="020B0604020202020204"/>
                        </a:rPr>
                        <a:t>$6,300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>
                      <a:lvl1pPr>
                        <a:defRPr sz="1800"/>
                      </a:lvl1pPr>
                    </a:lstStyle>
                    <a:p>
                      <a:pPr marL="0" marR="0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endParaRPr lang="en-US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>
                      <a:lvl1pPr>
                        <a:defRPr sz="1800"/>
                      </a:lvl1pPr>
                    </a:lstStyle>
                    <a:p>
                      <a:pPr marL="0" marR="0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800">
                          <a:solidFill>
                            <a:schemeClr val="bg1"/>
                          </a:solidFill>
                          <a:effectLst/>
                          <a:latin typeface="Calibri" panose="020F0502020204030204"/>
                          <a:cs typeface="Arial" panose="020B0604020202020204"/>
                        </a:rPr>
                        <a:t>$6,300</a:t>
                      </a:r>
                      <a:endParaRPr lang="en-US" sz="18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96107659"/>
                  </a:ext>
                </a:extLst>
              </a:tr>
              <a:tr h="0">
                <a:tc>
                  <a:txBody>
                    <a:bodyPr/>
                    <a:lstStyle>
                      <a:lvl1pPr>
                        <a:defRPr sz="1800"/>
                      </a:lvl1pPr>
                    </a:lstStyle>
                    <a:p>
                      <a:pPr marL="0" marR="0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sz="1800">
                          <a:solidFill>
                            <a:schemeClr val="bg1"/>
                          </a:solidFill>
                          <a:latin typeface="Calibri" panose="020F0502020204030204"/>
                          <a:cs typeface="Arial" panose="020B0604020202020204"/>
                        </a:rPr>
                        <a:t>Clothing</a:t>
                      </a:r>
                      <a:endParaRPr lang="en-US" sz="18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>
                      <a:lvl1pPr>
                        <a:defRPr sz="1800"/>
                      </a:lvl1pPr>
                    </a:lstStyle>
                    <a:p>
                      <a:pPr marL="0" marR="0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sz="1800">
                          <a:solidFill>
                            <a:schemeClr val="tx1"/>
                          </a:solidFill>
                          <a:latin typeface="Calibri" panose="020F0502020204030204"/>
                          <a:cs typeface="Arial" panose="020B0604020202020204"/>
                        </a:rPr>
                        <a:t>$23,700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>
                      <a:lvl1pPr>
                        <a:defRPr sz="1800"/>
                      </a:lvl1pPr>
                    </a:lstStyle>
                    <a:p>
                      <a:pPr marL="0" marR="0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sz="1800">
                          <a:solidFill>
                            <a:schemeClr val="tx1"/>
                          </a:solidFill>
                          <a:latin typeface="Calibri" panose="020F0502020204030204"/>
                          <a:cs typeface="Arial" panose="020B0604020202020204"/>
                        </a:rPr>
                        <a:t>$2,300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>
                      <a:lvl1pPr>
                        <a:defRPr sz="1800"/>
                      </a:lvl1pPr>
                    </a:lstStyle>
                    <a:p>
                      <a:pPr marL="0" marR="0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sz="1800">
                          <a:solidFill>
                            <a:schemeClr val="tx1"/>
                          </a:solidFill>
                          <a:latin typeface="Calibri" panose="020F0502020204030204"/>
                          <a:cs typeface="Arial" panose="020B0604020202020204"/>
                        </a:rPr>
                        <a:t>$40,000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>
                      <a:lvl1pPr>
                        <a:defRPr sz="1800"/>
                      </a:lvl1pPr>
                    </a:lstStyle>
                    <a:p>
                      <a:pPr marL="0" marR="0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800">
                          <a:solidFill>
                            <a:schemeClr val="bg1"/>
                          </a:solidFill>
                          <a:effectLst/>
                          <a:latin typeface="Calibri" panose="020F0502020204030204"/>
                          <a:cs typeface="Arial" panose="020B0604020202020204"/>
                        </a:rPr>
                        <a:t>$66,000</a:t>
                      </a:r>
                      <a:endParaRPr lang="en-US" sz="18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32802647"/>
                  </a:ext>
                </a:extLst>
              </a:tr>
              <a:tr h="0">
                <a:tc>
                  <a:txBody>
                    <a:bodyPr/>
                    <a:lstStyle>
                      <a:lvl1pPr>
                        <a:defRPr sz="1800"/>
                      </a:lvl1pPr>
                    </a:lstStyle>
                    <a:p>
                      <a:pPr marL="0" marR="0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800">
                          <a:solidFill>
                            <a:schemeClr val="bg1"/>
                          </a:solidFill>
                          <a:effectLst/>
                          <a:latin typeface="Calibri" panose="020F0502020204030204"/>
                          <a:cs typeface="Arial" panose="020B0604020202020204"/>
                        </a:rPr>
                        <a:t>Components</a:t>
                      </a:r>
                      <a:endParaRPr lang="en-US" sz="18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>
                      <a:lvl1pPr>
                        <a:defRPr sz="1800"/>
                      </a:lvl1pPr>
                    </a:lstStyle>
                    <a:p>
                      <a:pPr marL="0" marR="0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  <a:cs typeface="Arial" panose="020B0604020202020204"/>
                        </a:rPr>
                        <a:t>$2,300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>
                      <a:lvl1pPr>
                        <a:defRPr sz="1800"/>
                      </a:lvl1pPr>
                    </a:lstStyle>
                    <a:p>
                      <a:pPr marL="0" marR="0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  <a:cs typeface="Arial" panose="020B0604020202020204"/>
                        </a:rPr>
                        <a:t>$4,100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>
                      <a:lvl1pPr>
                        <a:defRPr sz="1800"/>
                      </a:lvl1pPr>
                    </a:lstStyle>
                    <a:p>
                      <a:pPr marL="0" marR="0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  <a:cs typeface="Arial" panose="020B0604020202020204"/>
                        </a:rPr>
                        <a:t>$25,700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>
                      <a:lvl1pPr>
                        <a:defRPr sz="1800"/>
                      </a:lvl1pPr>
                    </a:lstStyle>
                    <a:p>
                      <a:pPr marL="0" marR="0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800">
                          <a:solidFill>
                            <a:schemeClr val="bg1"/>
                          </a:solidFill>
                          <a:effectLst/>
                          <a:latin typeface="Calibri" panose="020F0502020204030204"/>
                          <a:cs typeface="Arial" panose="020B0604020202020204"/>
                        </a:rPr>
                        <a:t>$32,100</a:t>
                      </a:r>
                      <a:endParaRPr lang="en-US" sz="18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37305404"/>
                  </a:ext>
                </a:extLst>
              </a:tr>
              <a:tr h="0">
                <a:tc>
                  <a:txBody>
                    <a:bodyPr/>
                    <a:lstStyle>
                      <a:lvl1pPr>
                        <a:defRPr sz="1800"/>
                      </a:lvl1pPr>
                    </a:lstStyle>
                    <a:p>
                      <a:pPr marL="0" marR="0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800">
                          <a:solidFill>
                            <a:schemeClr val="bg1"/>
                          </a:solidFill>
                          <a:effectLst/>
                          <a:latin typeface="Calibri" panose="020F0502020204030204"/>
                          <a:cs typeface="Arial" panose="020B0604020202020204"/>
                        </a:rPr>
                        <a:t>Grand Total</a:t>
                      </a:r>
                      <a:endParaRPr lang="en-US" sz="18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>
                      <a:lvl1pPr>
                        <a:defRPr sz="1800"/>
                      </a:lvl1pPr>
                    </a:lstStyle>
                    <a:p>
                      <a:pPr marL="0" marR="0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800">
                          <a:solidFill>
                            <a:schemeClr val="bg1"/>
                          </a:solidFill>
                          <a:effectLst/>
                          <a:latin typeface="Calibri" panose="020F0502020204030204"/>
                          <a:cs typeface="Arial" panose="020B0604020202020204"/>
                        </a:rPr>
                        <a:t>$26,000</a:t>
                      </a:r>
                      <a:endParaRPr lang="en-US" sz="18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>
                      <a:lvl1pPr>
                        <a:defRPr sz="1800"/>
                      </a:lvl1pPr>
                    </a:lstStyle>
                    <a:p>
                      <a:pPr marL="0" marR="0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800">
                          <a:solidFill>
                            <a:schemeClr val="bg1"/>
                          </a:solidFill>
                          <a:effectLst/>
                          <a:latin typeface="Calibri" panose="020F0502020204030204"/>
                          <a:cs typeface="Arial" panose="020B0604020202020204"/>
                        </a:rPr>
                        <a:t>$80,500</a:t>
                      </a:r>
                      <a:endParaRPr lang="en-US" sz="18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>
                      <a:lvl1pPr>
                        <a:defRPr sz="1800"/>
                      </a:lvl1pPr>
                    </a:lstStyle>
                    <a:p>
                      <a:pPr marL="0" marR="0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800">
                          <a:solidFill>
                            <a:schemeClr val="bg1"/>
                          </a:solidFill>
                          <a:effectLst/>
                          <a:latin typeface="Calibri" panose="020F0502020204030204"/>
                          <a:cs typeface="Arial" panose="020B0604020202020204"/>
                        </a:rPr>
                        <a:t>$65,700</a:t>
                      </a:r>
                      <a:endParaRPr lang="en-US" sz="18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>
                      <a:lvl1pPr>
                        <a:defRPr sz="1800"/>
                      </a:lvl1pPr>
                    </a:lstStyle>
                    <a:p>
                      <a:pPr marL="0" marR="0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  <a:effectLst/>
                          <a:latin typeface="Calibri" panose="020F0502020204030204"/>
                          <a:cs typeface="Arial" panose="020B0604020202020204"/>
                        </a:rPr>
                        <a:t>$172,200</a:t>
                      </a:r>
                      <a:endParaRPr lang="en-US" sz="18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92063320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B2385512-1E52-30F3-0EA7-09DB93C49E8C}"/>
              </a:ext>
            </a:extLst>
          </p:cNvPr>
          <p:cNvSpPr txBox="1"/>
          <p:nvPr/>
        </p:nvSpPr>
        <p:spPr>
          <a:xfrm>
            <a:off x="3048838" y="2900267"/>
            <a:ext cx="609432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800" dirty="0">
                <a:solidFill>
                  <a:srgbClr val="7F7F7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Destination-formatted PivotTable</a:t>
            </a:r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A8AA662-4E6A-9732-2F91-F0B84ABDB81E}"/>
              </a:ext>
            </a:extLst>
          </p:cNvPr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1876" y="5515724"/>
            <a:ext cx="3868248" cy="1130574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F648EB92-76E1-D753-B653-A171D8B28357}"/>
              </a:ext>
            </a:extLst>
          </p:cNvPr>
          <p:cNvSpPr txBox="1"/>
          <p:nvPr/>
        </p:nvSpPr>
        <p:spPr>
          <a:xfrm>
            <a:off x="3048837" y="5147138"/>
            <a:ext cx="609432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800" dirty="0">
                <a:solidFill>
                  <a:srgbClr val="7F7F7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Image of PivotTable</a:t>
            </a:r>
            <a:endParaRPr lang="en-US" dirty="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5BA3601A-0047-7F89-B3BC-4DF2253992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114" y="0"/>
            <a:ext cx="10515600" cy="580768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28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PivotTables</a:t>
            </a:r>
          </a:p>
        </p:txBody>
      </p: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CE461DC8-F970-007F-4147-F4C36092624C}"/>
              </a:ext>
            </a:extLst>
          </p:cNvPr>
          <p:cNvGraphicFramePr>
            <a:graphicFrameLocks noGrp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2025788241"/>
              </p:ext>
            </p:extLst>
          </p:nvPr>
        </p:nvGraphicFramePr>
        <p:xfrm>
          <a:off x="4133848" y="1446722"/>
          <a:ext cx="3924301" cy="1175705"/>
        </p:xfrm>
        <a:graphic>
          <a:graphicData uri="http://schemas.openxmlformats.org/drawingml/2006/table">
            <a:tbl>
              <a:tblPr/>
              <a:tblGrid>
                <a:gridCol w="9241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00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500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500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5004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sz="1102" b="1">
                          <a:solidFill>
                            <a:srgbClr val="000000"/>
                          </a:solidFill>
                          <a:latin typeface="Calibri"/>
                        </a:rPr>
                        <a:t>Category</a:t>
                      </a:r>
                    </a:p>
                  </a:txBody>
                  <a:tcPr marL="63500" marR="63500" marT="0" marB="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1270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 b="1">
                          <a:solidFill>
                            <a:srgbClr val="000000"/>
                          </a:solidFill>
                          <a:latin typeface="Calibri"/>
                        </a:rPr>
                        <a:t>2015</a:t>
                      </a:r>
                    </a:p>
                  </a:txBody>
                  <a:tcPr marL="63500" marR="63500" marT="0" marB="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1270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 b="1">
                          <a:solidFill>
                            <a:srgbClr val="000000"/>
                          </a:solidFill>
                          <a:latin typeface="Calibri"/>
                        </a:rPr>
                        <a:t>2016</a:t>
                      </a:r>
                    </a:p>
                  </a:txBody>
                  <a:tcPr marL="63500" marR="63500" marT="0" marB="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1270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 b="1">
                          <a:solidFill>
                            <a:srgbClr val="000000"/>
                          </a:solidFill>
                          <a:latin typeface="Calibri"/>
                        </a:rPr>
                        <a:t>2017</a:t>
                      </a:r>
                    </a:p>
                  </a:txBody>
                  <a:tcPr marL="63500" marR="63500" marT="0" marB="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1270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sz="1102" b="1">
                          <a:solidFill>
                            <a:srgbClr val="000000"/>
                          </a:solidFill>
                          <a:latin typeface="Calibri"/>
                        </a:rPr>
                        <a:t>Grand Total</a:t>
                      </a:r>
                    </a:p>
                  </a:txBody>
                  <a:tcPr marL="63500" marR="63500" marT="0" marB="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1270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102" b="1">
                          <a:solidFill>
                            <a:srgbClr val="000000"/>
                          </a:solidFill>
                          <a:latin typeface="Calibri"/>
                        </a:rPr>
                        <a:t>Accessories</a:t>
                      </a:r>
                    </a:p>
                  </a:txBody>
                  <a:tcPr marL="63500" marR="63500" marT="0" marB="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12700" cmpd="sng">
                      <a:solidFill>
                        <a:srgbClr val="000000"/>
                      </a:solidFill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sz="1102" b="0">
                          <a:solidFill>
                            <a:srgbClr val="000000"/>
                          </a:solidFill>
                          <a:latin typeface="Calibri"/>
                        </a:rPr>
                        <a:t>​</a:t>
                      </a:r>
                    </a:p>
                  </a:txBody>
                  <a:tcPr marL="63500" marR="63500" marT="0" marB="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12700" cmpd="sng">
                      <a:solidFill>
                        <a:srgbClr val="000000"/>
                      </a:solidFill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 b="0">
                          <a:solidFill>
                            <a:srgbClr val="000000"/>
                          </a:solidFill>
                          <a:latin typeface="Calibri"/>
                        </a:rPr>
                        <a:t>$67,800</a:t>
                      </a:r>
                    </a:p>
                  </a:txBody>
                  <a:tcPr marL="63500" marR="63500" marT="0" marB="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12700" cmpd="sng">
                      <a:solidFill>
                        <a:srgbClr val="000000"/>
                      </a:solidFill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sz="1102" b="0">
                          <a:solidFill>
                            <a:srgbClr val="000000"/>
                          </a:solidFill>
                          <a:latin typeface="Calibri"/>
                        </a:rPr>
                        <a:t>​</a:t>
                      </a:r>
                    </a:p>
                  </a:txBody>
                  <a:tcPr marL="63500" marR="63500" marT="0" marB="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12700" cmpd="sng">
                      <a:solidFill>
                        <a:srgbClr val="000000"/>
                      </a:solidFill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 b="0">
                          <a:solidFill>
                            <a:srgbClr val="000000"/>
                          </a:solidFill>
                          <a:latin typeface="Calibri"/>
                        </a:rPr>
                        <a:t>$67,800</a:t>
                      </a:r>
                    </a:p>
                  </a:txBody>
                  <a:tcPr marL="63500" marR="63500" marT="0" marB="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12700" cmpd="sng">
                      <a:solidFill>
                        <a:srgbClr val="000000"/>
                      </a:solidFill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102" b="1">
                          <a:solidFill>
                            <a:srgbClr val="000000"/>
                          </a:solidFill>
                          <a:latin typeface="Calibri"/>
                        </a:rPr>
                        <a:t>Bikes</a:t>
                      </a:r>
                    </a:p>
                  </a:txBody>
                  <a:tcPr marL="63500" marR="63500" marT="0" marB="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sz="1102" b="0">
                          <a:solidFill>
                            <a:srgbClr val="000000"/>
                          </a:solidFill>
                          <a:latin typeface="Calibri"/>
                        </a:rPr>
                        <a:t>​</a:t>
                      </a:r>
                    </a:p>
                  </a:txBody>
                  <a:tcPr marL="63500" marR="63500" marT="0" marB="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 b="0">
                          <a:solidFill>
                            <a:srgbClr val="000000"/>
                          </a:solidFill>
                          <a:latin typeface="Calibri"/>
                        </a:rPr>
                        <a:t>$6,300</a:t>
                      </a:r>
                    </a:p>
                  </a:txBody>
                  <a:tcPr marL="63500" marR="63500" marT="0" marB="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sz="1102" b="0">
                          <a:solidFill>
                            <a:srgbClr val="000000"/>
                          </a:solidFill>
                          <a:latin typeface="Calibri"/>
                        </a:rPr>
                        <a:t>​</a:t>
                      </a:r>
                    </a:p>
                  </a:txBody>
                  <a:tcPr marL="63500" marR="63500" marT="0" marB="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 b="0">
                          <a:solidFill>
                            <a:srgbClr val="000000"/>
                          </a:solidFill>
                          <a:latin typeface="Calibri"/>
                        </a:rPr>
                        <a:t>$6,300</a:t>
                      </a:r>
                    </a:p>
                  </a:txBody>
                  <a:tcPr marL="63500" marR="63500" marT="0" marB="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102" b="1">
                          <a:solidFill>
                            <a:srgbClr val="000000"/>
                          </a:solidFill>
                          <a:latin typeface="Calibri"/>
                        </a:rPr>
                        <a:t>Clothing</a:t>
                      </a:r>
                    </a:p>
                  </a:txBody>
                  <a:tcPr marL="63500" marR="63500" marT="0" marB="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 b="0">
                          <a:solidFill>
                            <a:srgbClr val="000000"/>
                          </a:solidFill>
                          <a:latin typeface="Calibri"/>
                        </a:rPr>
                        <a:t>$23,700</a:t>
                      </a:r>
                    </a:p>
                  </a:txBody>
                  <a:tcPr marL="63500" marR="63500" marT="0" marB="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 b="0">
                          <a:solidFill>
                            <a:srgbClr val="000000"/>
                          </a:solidFill>
                          <a:latin typeface="Calibri"/>
                        </a:rPr>
                        <a:t>$2,300</a:t>
                      </a:r>
                    </a:p>
                  </a:txBody>
                  <a:tcPr marL="63500" marR="63500" marT="0" marB="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 b="0">
                          <a:solidFill>
                            <a:srgbClr val="000000"/>
                          </a:solidFill>
                          <a:latin typeface="Calibri"/>
                        </a:rPr>
                        <a:t>$40,000</a:t>
                      </a:r>
                    </a:p>
                  </a:txBody>
                  <a:tcPr marL="63500" marR="63500" marT="0" marB="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 b="0">
                          <a:solidFill>
                            <a:srgbClr val="000000"/>
                          </a:solidFill>
                          <a:latin typeface="Calibri"/>
                        </a:rPr>
                        <a:t>$66,000</a:t>
                      </a:r>
                    </a:p>
                  </a:txBody>
                  <a:tcPr marL="63500" marR="63500" marT="0" marB="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102" b="1">
                          <a:solidFill>
                            <a:srgbClr val="000000"/>
                          </a:solidFill>
                          <a:latin typeface="Calibri"/>
                        </a:rPr>
                        <a:t>Components</a:t>
                      </a:r>
                    </a:p>
                  </a:txBody>
                  <a:tcPr marL="63500" marR="63500" marT="0" marB="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19050" cmpd="dbl">
                      <a:solidFill>
                        <a:srgbClr val="000000"/>
                      </a:solidFill>
                      <a:prstDash val="soli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 b="0">
                          <a:solidFill>
                            <a:srgbClr val="000000"/>
                          </a:solidFill>
                          <a:latin typeface="Calibri"/>
                        </a:rPr>
                        <a:t>$2,300</a:t>
                      </a:r>
                    </a:p>
                  </a:txBody>
                  <a:tcPr marL="63500" marR="63500" marT="0" marB="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19050" cmpd="dbl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 b="0">
                          <a:solidFill>
                            <a:srgbClr val="000000"/>
                          </a:solidFill>
                          <a:latin typeface="Calibri"/>
                        </a:rPr>
                        <a:t>$4,100</a:t>
                      </a:r>
                    </a:p>
                  </a:txBody>
                  <a:tcPr marL="63500" marR="63500" marT="0" marB="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19050" cmpd="dbl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 b="0">
                          <a:solidFill>
                            <a:srgbClr val="000000"/>
                          </a:solidFill>
                          <a:latin typeface="Calibri"/>
                        </a:rPr>
                        <a:t>$25,700</a:t>
                      </a:r>
                    </a:p>
                  </a:txBody>
                  <a:tcPr marL="63500" marR="63500" marT="0" marB="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19050" cmpd="dbl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 b="0">
                          <a:solidFill>
                            <a:srgbClr val="000000"/>
                          </a:solidFill>
                          <a:latin typeface="Calibri"/>
                        </a:rPr>
                        <a:t>$32,100</a:t>
                      </a:r>
                    </a:p>
                  </a:txBody>
                  <a:tcPr marL="63500" marR="63500" marT="0" marB="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19050" cmpd="dbl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102" b="1">
                          <a:solidFill>
                            <a:srgbClr val="000000"/>
                          </a:solidFill>
                          <a:latin typeface="Calibri"/>
                        </a:rPr>
                        <a:t>Grand Total</a:t>
                      </a:r>
                    </a:p>
                  </a:txBody>
                  <a:tcPr marL="63500" marR="63500" marT="0" marB="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19050" cmpd="dbl">
                      <a:solidFill>
                        <a:srgbClr val="000000"/>
                      </a:solidFill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 b="1">
                          <a:solidFill>
                            <a:srgbClr val="000000"/>
                          </a:solidFill>
                          <a:latin typeface="Calibri"/>
                        </a:rPr>
                        <a:t>$26,000</a:t>
                      </a:r>
                    </a:p>
                  </a:txBody>
                  <a:tcPr marL="63500" marR="63500" marT="0" marB="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19050" cmpd="dbl">
                      <a:solidFill>
                        <a:srgbClr val="000000"/>
                      </a:solidFill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 b="1">
                          <a:solidFill>
                            <a:srgbClr val="000000"/>
                          </a:solidFill>
                          <a:latin typeface="Calibri"/>
                        </a:rPr>
                        <a:t>$80,500</a:t>
                      </a:r>
                    </a:p>
                  </a:txBody>
                  <a:tcPr marL="63500" marR="63500" marT="0" marB="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19050" cmpd="dbl">
                      <a:solidFill>
                        <a:srgbClr val="000000"/>
                      </a:solidFill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 b="1">
                          <a:solidFill>
                            <a:srgbClr val="000000"/>
                          </a:solidFill>
                          <a:latin typeface="Calibri"/>
                        </a:rPr>
                        <a:t>$65,700</a:t>
                      </a:r>
                    </a:p>
                  </a:txBody>
                  <a:tcPr marL="63500" marR="63500" marT="0" marB="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19050" cmpd="dbl">
                      <a:solidFill>
                        <a:srgbClr val="000000"/>
                      </a:solidFill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 b="1" dirty="0">
                          <a:solidFill>
                            <a:srgbClr val="000000"/>
                          </a:solidFill>
                          <a:latin typeface="Calibri"/>
                        </a:rPr>
                        <a:t>$172,200</a:t>
                      </a:r>
                    </a:p>
                  </a:txBody>
                  <a:tcPr marL="63500" marR="63500" marT="0" marB="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19050" cmpd="dbl">
                      <a:solidFill>
                        <a:srgbClr val="000000"/>
                      </a:solidFill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3" name="TextBox 12">
            <a:extLst>
              <a:ext uri="{FF2B5EF4-FFF2-40B4-BE49-F238E27FC236}">
                <a16:creationId xmlns:a16="http://schemas.microsoft.com/office/drawing/2014/main" id="{06EEBB7D-580E-4FCE-C4F7-57E17AB91AD3}"/>
              </a:ext>
            </a:extLst>
          </p:cNvPr>
          <p:cNvSpPr txBox="1"/>
          <p:nvPr/>
        </p:nvSpPr>
        <p:spPr>
          <a:xfrm>
            <a:off x="3048836" y="1078860"/>
            <a:ext cx="609432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800" dirty="0">
                <a:solidFill>
                  <a:srgbClr val="7F7F7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Flex (source-formatted) PivotTable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18923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866D1B50-BD67-D473-78D3-806BCB090D20}"/>
              </a:ext>
            </a:extLst>
          </p:cNvPr>
          <p:cNvGraphicFramePr>
            <a:graphicFrameLocks noGrp="1"/>
          </p:cNvGraphicFramePr>
          <p:nvPr>
            <p:ph sz="half" idx="1"/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973759555"/>
              </p:ext>
            </p:extLst>
          </p:nvPr>
        </p:nvGraphicFramePr>
        <p:xfrm>
          <a:off x="2266949" y="2031381"/>
          <a:ext cx="5699802" cy="1862460"/>
        </p:xfrm>
        <a:graphic>
          <a:graphicData uri="http://schemas.openxmlformats.org/drawingml/2006/table">
            <a:tbl>
              <a:tblPr/>
              <a:tblGrid>
                <a:gridCol w="16956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37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9527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145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370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sz="1102">
                          <a:solidFill>
                            <a:srgbClr val="000000"/>
                          </a:solidFill>
                          <a:latin typeface="Calibri"/>
                        </a:rPr>
                        <a:t>​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 w="12700" cmpd="sng">
                      <a:solidFill>
                        <a:srgbClr val="FFFFFF"/>
                      </a:solidFill>
                      <a:prstDash val="solid"/>
                    </a:lnR>
                    <a:lnT>
                      <a:noFill/>
                    </a:lnT>
                    <a:lnB w="6350" cmpd="sng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>
                          <a:solidFill>
                            <a:srgbClr val="FFFFFF"/>
                          </a:solidFill>
                          <a:latin typeface="Calibri"/>
                        </a:rPr>
                        <a:t>Column A</a:t>
                      </a:r>
                    </a:p>
                  </a:txBody>
                  <a:tcPr marL="63500" marR="63500" marT="0" marB="0" anchor="b">
                    <a:lnL w="12700" cmpd="sng">
                      <a:solidFill>
                        <a:srgbClr val="FFFFFF"/>
                      </a:solidFill>
                      <a:prstDash val="solid"/>
                    </a:lnL>
                    <a:lnR w="12700" cmpd="sng">
                      <a:solidFill>
                        <a:srgbClr val="FFFFFF"/>
                      </a:solidFill>
                      <a:prstDash val="solid"/>
                    </a:lnR>
                    <a:lnT w="12700" cmpd="sng">
                      <a:solidFill>
                        <a:srgbClr val="FFFFFF"/>
                      </a:solidFill>
                      <a:prstDash val="solid"/>
                    </a:lnT>
                    <a:lnB w="12700" cmpd="sng">
                      <a:solidFill>
                        <a:srgbClr val="FFFFFF"/>
                      </a:solidFill>
                      <a:prstDash val="soli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>
                          <a:solidFill>
                            <a:srgbClr val="FFFFFF"/>
                          </a:solidFill>
                          <a:latin typeface="Calibri"/>
                        </a:rPr>
                        <a:t>Column C</a:t>
                      </a:r>
                    </a:p>
                  </a:txBody>
                  <a:tcPr marL="63500" marR="63500" marT="0" marB="0" anchor="b">
                    <a:lnL w="12700" cmpd="sng">
                      <a:solidFill>
                        <a:srgbClr val="FFFFFF"/>
                      </a:solidFill>
                      <a:prstDash val="solid"/>
                    </a:lnL>
                    <a:lnR w="12700" cmpd="sng">
                      <a:solidFill>
                        <a:srgbClr val="FFFFFF"/>
                      </a:solidFill>
                      <a:prstDash val="solid"/>
                    </a:lnR>
                    <a:lnT w="12700" cmpd="sng">
                      <a:solidFill>
                        <a:srgbClr val="FFFFFF"/>
                      </a:solidFill>
                      <a:prstDash val="solid"/>
                    </a:lnT>
                    <a:lnB w="12700" cmpd="sng">
                      <a:solidFill>
                        <a:srgbClr val="FFFFFF"/>
                      </a:solidFill>
                      <a:prstDash val="soli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>
                          <a:solidFill>
                            <a:srgbClr val="FFFFFF"/>
                          </a:solidFill>
                          <a:latin typeface="Calibri"/>
                        </a:rPr>
                        <a:t>Column D</a:t>
                      </a:r>
                    </a:p>
                  </a:txBody>
                  <a:tcPr marL="63500" marR="63500" marT="0" marB="0" anchor="b">
                    <a:lnL w="12700" cmpd="sng">
                      <a:solidFill>
                        <a:srgbClr val="FFFFFF"/>
                      </a:solidFill>
                      <a:prstDash val="solid"/>
                    </a:lnL>
                    <a:lnR w="12700" cmpd="sng">
                      <a:solidFill>
                        <a:srgbClr val="FFFFFF"/>
                      </a:solidFill>
                      <a:prstDash val="solid"/>
                    </a:lnR>
                    <a:lnT w="12700" cmpd="sng">
                      <a:solidFill>
                        <a:srgbClr val="FFFFFF"/>
                      </a:solidFill>
                      <a:prstDash val="solid"/>
                    </a:lnT>
                    <a:lnB w="12700" cmpd="sng">
                      <a:solidFill>
                        <a:srgbClr val="FFFFFF"/>
                      </a:solidFill>
                      <a:prstDash val="soli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>
                          <a:solidFill>
                            <a:srgbClr val="FFFFFF"/>
                          </a:solidFill>
                          <a:latin typeface="Calibri"/>
                        </a:rPr>
                        <a:t>Column F</a:t>
                      </a:r>
                    </a:p>
                  </a:txBody>
                  <a:tcPr marL="63500" marR="63500" marT="0" marB="0" anchor="b">
                    <a:lnL w="12700" cmpd="sng">
                      <a:solidFill>
                        <a:srgbClr val="FFFFFF"/>
                      </a:solidFill>
                      <a:prstDash val="solid"/>
                    </a:lnL>
                    <a:lnR w="12700" cmpd="sng">
                      <a:solidFill>
                        <a:srgbClr val="FFFFFF"/>
                      </a:solidFill>
                      <a:prstDash val="solid"/>
                    </a:lnR>
                    <a:lnT w="12700" cmpd="sng">
                      <a:solidFill>
                        <a:srgbClr val="FFFFFF"/>
                      </a:solidFill>
                      <a:prstDash val="solid"/>
                    </a:lnT>
                    <a:lnB w="12700" cmpd="sng">
                      <a:solidFill>
                        <a:srgbClr val="FFFFFF"/>
                      </a:solidFill>
                      <a:prstDash val="solid"/>
                    </a:lnB>
                    <a:solidFill>
                      <a:srgbClr val="4472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102">
                          <a:solidFill>
                            <a:srgbClr val="000000"/>
                          </a:solidFill>
                          <a:latin typeface="Calibri"/>
                        </a:rPr>
                        <a:t>Row 1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FFFFFF"/>
                      </a:solidFill>
                      <a:prstDash val="solid"/>
                    </a:lnL>
                    <a:lnR w="6350" cmpd="sng">
                      <a:solidFill>
                        <a:srgbClr val="FFFFFF"/>
                      </a:solidFill>
                      <a:prstDash val="solid"/>
                    </a:lnR>
                    <a:lnT w="6350" cmpd="sng">
                      <a:solidFill>
                        <a:srgbClr val="FFFFFF"/>
                      </a:solidFill>
                      <a:prstDash val="solid"/>
                    </a:lnT>
                    <a:lnB w="6350" cmpd="sng">
                      <a:solidFill>
                        <a:srgbClr val="FFFFFF"/>
                      </a:solidFill>
                      <a:prstDash val="soli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sz="997">
                          <a:solidFill>
                            <a:srgbClr val="000000"/>
                          </a:solidFill>
                          <a:latin typeface="Arial"/>
                        </a:rPr>
                        <a:t>r25c3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FFFFFF"/>
                      </a:solidFill>
                      <a:prstDash val="solid"/>
                    </a:lnL>
                    <a:lnR w="6350" cmpd="sng">
                      <a:solidFill>
                        <a:srgbClr val="FFFFFF"/>
                      </a:solidFill>
                      <a:prstDash val="solid"/>
                    </a:lnR>
                    <a:lnT w="12700" cmpd="sng">
                      <a:solidFill>
                        <a:srgbClr val="FFFFFF"/>
                      </a:solidFill>
                      <a:prstDash val="solid"/>
                    </a:lnT>
                    <a:lnB w="6350" cmpd="sng">
                      <a:solidFill>
                        <a:srgbClr val="FFFFFF"/>
                      </a:solidFill>
                      <a:prstDash val="solid"/>
                    </a:lnB>
                    <a:solidFill>
                      <a:srgbClr val="ECF2F8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sz="997">
                          <a:solidFill>
                            <a:srgbClr val="000000"/>
                          </a:solidFill>
                          <a:latin typeface="Arial"/>
                        </a:rPr>
                        <a:t>r25c5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FFFFFF"/>
                      </a:solidFill>
                      <a:prstDash val="solid"/>
                    </a:lnL>
                    <a:lnR w="6350" cmpd="sng">
                      <a:solidFill>
                        <a:srgbClr val="FFFFFF"/>
                      </a:solidFill>
                      <a:prstDash val="solid"/>
                    </a:lnR>
                    <a:lnT w="12700" cmpd="sng">
                      <a:solidFill>
                        <a:srgbClr val="FFFFFF"/>
                      </a:solidFill>
                      <a:prstDash val="solid"/>
                    </a:lnT>
                    <a:lnB w="6350" cmpd="sng">
                      <a:solidFill>
                        <a:srgbClr val="FFFFFF"/>
                      </a:solidFill>
                      <a:prstDash val="solid"/>
                    </a:lnB>
                    <a:solidFill>
                      <a:srgbClr val="ECF2F8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sz="997">
                          <a:solidFill>
                            <a:srgbClr val="000000"/>
                          </a:solidFill>
                          <a:latin typeface="Arial"/>
                        </a:rPr>
                        <a:t>r25c6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FFFFFF"/>
                      </a:solidFill>
                      <a:prstDash val="solid"/>
                    </a:lnL>
                    <a:lnR w="6350" cmpd="sng">
                      <a:solidFill>
                        <a:srgbClr val="FFFFFF"/>
                      </a:solidFill>
                      <a:prstDash val="solid"/>
                    </a:lnR>
                    <a:lnT w="12700" cmpd="sng">
                      <a:solidFill>
                        <a:srgbClr val="FFFFFF"/>
                      </a:solidFill>
                      <a:prstDash val="solid"/>
                    </a:lnT>
                    <a:lnB w="6350" cmpd="sng">
                      <a:solidFill>
                        <a:srgbClr val="FFFFFF"/>
                      </a:solidFill>
                      <a:prstDash val="solid"/>
                    </a:lnB>
                    <a:solidFill>
                      <a:srgbClr val="ECF2F8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sz="997">
                          <a:solidFill>
                            <a:srgbClr val="000000"/>
                          </a:solidFill>
                          <a:latin typeface="Arial"/>
                        </a:rPr>
                        <a:t>r25c8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FFFFFF"/>
                      </a:solidFill>
                      <a:prstDash val="solid"/>
                    </a:lnL>
                    <a:lnR w="6350" cmpd="sng">
                      <a:solidFill>
                        <a:srgbClr val="FFFFFF"/>
                      </a:solidFill>
                      <a:prstDash val="solid"/>
                    </a:lnR>
                    <a:lnT w="12700" cmpd="sng">
                      <a:solidFill>
                        <a:srgbClr val="FFFFFF"/>
                      </a:solidFill>
                      <a:prstDash val="solid"/>
                    </a:lnT>
                    <a:lnB w="6350" cmpd="sng">
                      <a:solidFill>
                        <a:srgbClr val="FFFFFF"/>
                      </a:solidFill>
                      <a:prstDash val="solid"/>
                    </a:lnB>
                    <a:solidFill>
                      <a:srgbClr val="ECF2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102">
                          <a:solidFill>
                            <a:srgbClr val="000000"/>
                          </a:solidFill>
                          <a:latin typeface="Calibri"/>
                        </a:rPr>
                        <a:t>Row 2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FFFFFF"/>
                      </a:solidFill>
                      <a:prstDash val="solid"/>
                    </a:lnL>
                    <a:lnR w="6350" cmpd="sng">
                      <a:solidFill>
                        <a:srgbClr val="FFFFFF"/>
                      </a:solidFill>
                      <a:prstDash val="solid"/>
                    </a:lnR>
                    <a:lnT w="6350" cmpd="sng">
                      <a:solidFill>
                        <a:srgbClr val="FFFFFF"/>
                      </a:solidFill>
                      <a:prstDash val="solid"/>
                    </a:lnT>
                    <a:lnB w="6350" cmpd="sng">
                      <a:solidFill>
                        <a:srgbClr val="FFFFFF"/>
                      </a:solidFill>
                      <a:prstDash val="soli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sz="997">
                          <a:solidFill>
                            <a:srgbClr val="000000"/>
                          </a:solidFill>
                          <a:latin typeface="Arial"/>
                        </a:rPr>
                        <a:t>r26c3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FFFFFF"/>
                      </a:solidFill>
                      <a:prstDash val="solid"/>
                    </a:lnL>
                    <a:lnR w="6350" cmpd="sng">
                      <a:solidFill>
                        <a:srgbClr val="FFFFFF"/>
                      </a:solidFill>
                      <a:prstDash val="solid"/>
                    </a:lnR>
                    <a:lnT w="6350" cmpd="sng">
                      <a:solidFill>
                        <a:srgbClr val="FFFFFF"/>
                      </a:solidFill>
                      <a:prstDash val="solid"/>
                    </a:lnT>
                    <a:lnB w="6350" cmpd="sng">
                      <a:solidFill>
                        <a:srgbClr val="FFFFFF"/>
                      </a:solidFill>
                      <a:prstDash val="solid"/>
                    </a:lnB>
                    <a:solidFill>
                      <a:srgbClr val="ECF2F8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sz="997">
                          <a:solidFill>
                            <a:srgbClr val="000000"/>
                          </a:solidFill>
                          <a:latin typeface="Arial"/>
                        </a:rPr>
                        <a:t>r26c5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FFFFFF"/>
                      </a:solidFill>
                      <a:prstDash val="solid"/>
                    </a:lnL>
                    <a:lnR w="6350" cmpd="sng">
                      <a:solidFill>
                        <a:srgbClr val="FFFFFF"/>
                      </a:solidFill>
                      <a:prstDash val="solid"/>
                    </a:lnR>
                    <a:lnT w="6350" cmpd="sng">
                      <a:solidFill>
                        <a:srgbClr val="FFFFFF"/>
                      </a:solidFill>
                      <a:prstDash val="solid"/>
                    </a:lnT>
                    <a:lnB w="6350" cmpd="sng">
                      <a:solidFill>
                        <a:srgbClr val="FFFFFF"/>
                      </a:solidFill>
                      <a:prstDash val="solid"/>
                    </a:lnB>
                    <a:solidFill>
                      <a:srgbClr val="ECF2F8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sz="997">
                          <a:solidFill>
                            <a:srgbClr val="000000"/>
                          </a:solidFill>
                          <a:latin typeface="Arial"/>
                        </a:rPr>
                        <a:t>r26c6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FFFFFF"/>
                      </a:solidFill>
                      <a:prstDash val="solid"/>
                    </a:lnL>
                    <a:lnR w="6350" cmpd="sng">
                      <a:solidFill>
                        <a:srgbClr val="FFFFFF"/>
                      </a:solidFill>
                      <a:prstDash val="solid"/>
                    </a:lnR>
                    <a:lnT w="6350" cmpd="sng">
                      <a:solidFill>
                        <a:srgbClr val="FFFFFF"/>
                      </a:solidFill>
                      <a:prstDash val="solid"/>
                    </a:lnT>
                    <a:lnB w="6350" cmpd="sng">
                      <a:solidFill>
                        <a:srgbClr val="FFFFFF"/>
                      </a:solidFill>
                      <a:prstDash val="solid"/>
                    </a:lnB>
                    <a:solidFill>
                      <a:srgbClr val="ECF2F8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sz="997">
                          <a:solidFill>
                            <a:srgbClr val="000000"/>
                          </a:solidFill>
                          <a:latin typeface="Arial"/>
                        </a:rPr>
                        <a:t>r26c8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FFFFFF"/>
                      </a:solidFill>
                      <a:prstDash val="solid"/>
                    </a:lnL>
                    <a:lnR w="6350" cmpd="sng">
                      <a:solidFill>
                        <a:srgbClr val="FFFFFF"/>
                      </a:solidFill>
                      <a:prstDash val="solid"/>
                    </a:lnR>
                    <a:lnT w="6350" cmpd="sng">
                      <a:solidFill>
                        <a:srgbClr val="FFFFFF"/>
                      </a:solidFill>
                      <a:prstDash val="solid"/>
                    </a:lnT>
                    <a:lnB w="6350" cmpd="sng">
                      <a:solidFill>
                        <a:srgbClr val="FFFFFF"/>
                      </a:solidFill>
                      <a:prstDash val="solid"/>
                    </a:lnB>
                    <a:solidFill>
                      <a:srgbClr val="ECF2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102">
                          <a:solidFill>
                            <a:srgbClr val="000000"/>
                          </a:solidFill>
                          <a:latin typeface="Calibri"/>
                        </a:rPr>
                        <a:t>Row 4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FFFFFF"/>
                      </a:solidFill>
                      <a:prstDash val="solid"/>
                    </a:lnL>
                    <a:lnR w="6350" cmpd="sng">
                      <a:solidFill>
                        <a:srgbClr val="FFFFFF"/>
                      </a:solidFill>
                      <a:prstDash val="solid"/>
                    </a:lnR>
                    <a:lnT w="6350" cmpd="sng">
                      <a:solidFill>
                        <a:srgbClr val="FFFFFF"/>
                      </a:solidFill>
                      <a:prstDash val="solid"/>
                    </a:lnT>
                    <a:lnB w="6350" cmpd="sng">
                      <a:solidFill>
                        <a:srgbClr val="FFFFFF"/>
                      </a:solidFill>
                      <a:prstDash val="soli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sz="997">
                          <a:solidFill>
                            <a:srgbClr val="000000"/>
                          </a:solidFill>
                          <a:latin typeface="Arial"/>
                        </a:rPr>
                        <a:t>r28c3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FFFFFF"/>
                      </a:solidFill>
                      <a:prstDash val="solid"/>
                    </a:lnL>
                    <a:lnR w="6350" cmpd="sng">
                      <a:solidFill>
                        <a:srgbClr val="FFFFFF"/>
                      </a:solidFill>
                      <a:prstDash val="solid"/>
                    </a:lnR>
                    <a:lnT w="6350" cmpd="sng">
                      <a:solidFill>
                        <a:srgbClr val="FFFFFF"/>
                      </a:solidFill>
                      <a:prstDash val="solid"/>
                    </a:lnT>
                    <a:lnB w="6350" cmpd="sng">
                      <a:solidFill>
                        <a:srgbClr val="FFFFFF"/>
                      </a:solidFill>
                      <a:prstDash val="solid"/>
                    </a:lnB>
                    <a:solidFill>
                      <a:srgbClr val="ECF2F8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sz="997">
                          <a:solidFill>
                            <a:srgbClr val="000000"/>
                          </a:solidFill>
                          <a:latin typeface="Arial"/>
                        </a:rPr>
                        <a:t>r28c5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FFFFFF"/>
                      </a:solidFill>
                      <a:prstDash val="solid"/>
                    </a:lnL>
                    <a:lnR w="6350" cmpd="sng">
                      <a:solidFill>
                        <a:srgbClr val="FFFFFF"/>
                      </a:solidFill>
                      <a:prstDash val="solid"/>
                    </a:lnR>
                    <a:lnT w="6350" cmpd="sng">
                      <a:solidFill>
                        <a:srgbClr val="FFFFFF"/>
                      </a:solidFill>
                      <a:prstDash val="solid"/>
                    </a:lnT>
                    <a:lnB w="6350" cmpd="sng">
                      <a:solidFill>
                        <a:srgbClr val="FFFFFF"/>
                      </a:solidFill>
                      <a:prstDash val="solid"/>
                    </a:lnB>
                    <a:solidFill>
                      <a:srgbClr val="ECF2F8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sz="997">
                          <a:solidFill>
                            <a:srgbClr val="000000"/>
                          </a:solidFill>
                          <a:latin typeface="Arial"/>
                        </a:rPr>
                        <a:t>r28c6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FFFFFF"/>
                      </a:solidFill>
                      <a:prstDash val="solid"/>
                    </a:lnL>
                    <a:lnR w="6350" cmpd="sng">
                      <a:solidFill>
                        <a:srgbClr val="FFFFFF"/>
                      </a:solidFill>
                      <a:prstDash val="solid"/>
                    </a:lnR>
                    <a:lnT w="6350" cmpd="sng">
                      <a:solidFill>
                        <a:srgbClr val="FFFFFF"/>
                      </a:solidFill>
                      <a:prstDash val="solid"/>
                    </a:lnT>
                    <a:lnB w="6350" cmpd="sng">
                      <a:solidFill>
                        <a:srgbClr val="FFFFFF"/>
                      </a:solidFill>
                      <a:prstDash val="solid"/>
                    </a:lnB>
                    <a:solidFill>
                      <a:srgbClr val="ECF2F8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sz="997">
                          <a:solidFill>
                            <a:srgbClr val="000000"/>
                          </a:solidFill>
                          <a:latin typeface="Arial"/>
                        </a:rPr>
                        <a:t>r28c8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FFFFFF"/>
                      </a:solidFill>
                      <a:prstDash val="solid"/>
                    </a:lnL>
                    <a:lnR w="6350" cmpd="sng">
                      <a:solidFill>
                        <a:srgbClr val="FFFFFF"/>
                      </a:solidFill>
                      <a:prstDash val="solid"/>
                    </a:lnR>
                    <a:lnT w="6350" cmpd="sng">
                      <a:solidFill>
                        <a:srgbClr val="FFFFFF"/>
                      </a:solidFill>
                      <a:prstDash val="solid"/>
                    </a:lnT>
                    <a:lnB w="6350" cmpd="sng">
                      <a:solidFill>
                        <a:srgbClr val="FFFFFF"/>
                      </a:solidFill>
                      <a:prstDash val="solid"/>
                    </a:lnB>
                    <a:solidFill>
                      <a:srgbClr val="ECF2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102">
                          <a:solidFill>
                            <a:srgbClr val="000000"/>
                          </a:solidFill>
                          <a:latin typeface="Calibri"/>
                        </a:rPr>
                        <a:t>Row 6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FFFFFF"/>
                      </a:solidFill>
                      <a:prstDash val="solid"/>
                    </a:lnL>
                    <a:lnR w="6350" cmpd="sng">
                      <a:solidFill>
                        <a:srgbClr val="FFFFFF"/>
                      </a:solidFill>
                      <a:prstDash val="solid"/>
                    </a:lnR>
                    <a:lnT w="6350" cmpd="sng">
                      <a:solidFill>
                        <a:srgbClr val="FFFFFF"/>
                      </a:solidFill>
                      <a:prstDash val="solid"/>
                    </a:lnT>
                    <a:lnB w="6350" cmpd="sng">
                      <a:solidFill>
                        <a:srgbClr val="FFFFFF"/>
                      </a:solidFill>
                      <a:prstDash val="soli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sz="997">
                          <a:solidFill>
                            <a:srgbClr val="000000"/>
                          </a:solidFill>
                          <a:latin typeface="Arial"/>
                        </a:rPr>
                        <a:t>r30c3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FFFFFF"/>
                      </a:solidFill>
                      <a:prstDash val="solid"/>
                    </a:lnL>
                    <a:lnR w="6350" cmpd="sng">
                      <a:solidFill>
                        <a:srgbClr val="FFFFFF"/>
                      </a:solidFill>
                      <a:prstDash val="solid"/>
                    </a:lnR>
                    <a:lnT w="6350" cmpd="sng">
                      <a:solidFill>
                        <a:srgbClr val="FFFFFF"/>
                      </a:solidFill>
                      <a:prstDash val="solid"/>
                    </a:lnT>
                    <a:lnB w="6350" cmpd="sng">
                      <a:solidFill>
                        <a:srgbClr val="FFFFFF"/>
                      </a:solidFill>
                      <a:prstDash val="solid"/>
                    </a:lnB>
                    <a:solidFill>
                      <a:srgbClr val="ECF2F8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sz="997">
                          <a:solidFill>
                            <a:srgbClr val="000000"/>
                          </a:solidFill>
                          <a:latin typeface="Arial"/>
                        </a:rPr>
                        <a:t>r30c5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FFFFFF"/>
                      </a:solidFill>
                      <a:prstDash val="solid"/>
                    </a:lnL>
                    <a:lnR w="6350" cmpd="sng">
                      <a:solidFill>
                        <a:srgbClr val="FFFFFF"/>
                      </a:solidFill>
                      <a:prstDash val="solid"/>
                    </a:lnR>
                    <a:lnT w="6350" cmpd="sng">
                      <a:solidFill>
                        <a:srgbClr val="FFFFFF"/>
                      </a:solidFill>
                      <a:prstDash val="solid"/>
                    </a:lnT>
                    <a:lnB w="6350" cmpd="sng">
                      <a:solidFill>
                        <a:srgbClr val="FFFFFF"/>
                      </a:solidFill>
                      <a:prstDash val="solid"/>
                    </a:lnB>
                    <a:solidFill>
                      <a:srgbClr val="ECF2F8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sz="997">
                          <a:solidFill>
                            <a:srgbClr val="000000"/>
                          </a:solidFill>
                          <a:latin typeface="Arial"/>
                        </a:rPr>
                        <a:t>r30c6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FFFFFF"/>
                      </a:solidFill>
                      <a:prstDash val="solid"/>
                    </a:lnL>
                    <a:lnR w="6350" cmpd="sng">
                      <a:solidFill>
                        <a:srgbClr val="FFFFFF"/>
                      </a:solidFill>
                      <a:prstDash val="solid"/>
                    </a:lnR>
                    <a:lnT w="6350" cmpd="sng">
                      <a:solidFill>
                        <a:srgbClr val="FFFFFF"/>
                      </a:solidFill>
                      <a:prstDash val="solid"/>
                    </a:lnT>
                    <a:lnB w="6350" cmpd="sng">
                      <a:solidFill>
                        <a:srgbClr val="FFFFFF"/>
                      </a:solidFill>
                      <a:prstDash val="solid"/>
                    </a:lnB>
                    <a:solidFill>
                      <a:srgbClr val="ECF2F8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sz="997">
                          <a:solidFill>
                            <a:srgbClr val="000000"/>
                          </a:solidFill>
                          <a:latin typeface="Arial"/>
                        </a:rPr>
                        <a:t>r30c8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FFFFFF"/>
                      </a:solidFill>
                      <a:prstDash val="solid"/>
                    </a:lnL>
                    <a:lnR w="6350" cmpd="sng">
                      <a:solidFill>
                        <a:srgbClr val="FFFFFF"/>
                      </a:solidFill>
                      <a:prstDash val="solid"/>
                    </a:lnR>
                    <a:lnT w="6350" cmpd="sng">
                      <a:solidFill>
                        <a:srgbClr val="FFFFFF"/>
                      </a:solidFill>
                      <a:prstDash val="solid"/>
                    </a:lnT>
                    <a:lnB w="6350" cmpd="sng">
                      <a:solidFill>
                        <a:srgbClr val="FFFFFF"/>
                      </a:solidFill>
                      <a:prstDash val="solid"/>
                    </a:lnB>
                    <a:solidFill>
                      <a:srgbClr val="ECF2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102">
                          <a:solidFill>
                            <a:srgbClr val="000000"/>
                          </a:solidFill>
                          <a:latin typeface="Calibri"/>
                        </a:rPr>
                        <a:t>Row 8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FFFFFF"/>
                      </a:solidFill>
                      <a:prstDash val="solid"/>
                    </a:lnL>
                    <a:lnR w="6350" cmpd="sng">
                      <a:solidFill>
                        <a:srgbClr val="FFFFFF"/>
                      </a:solidFill>
                      <a:prstDash val="solid"/>
                    </a:lnR>
                    <a:lnT w="6350" cmpd="sng">
                      <a:solidFill>
                        <a:srgbClr val="FFFFFF"/>
                      </a:solidFill>
                      <a:prstDash val="solid"/>
                    </a:lnT>
                    <a:lnB w="6350" cmpd="sng">
                      <a:solidFill>
                        <a:srgbClr val="FFFFFF"/>
                      </a:solidFill>
                      <a:prstDash val="soli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sz="997">
                          <a:solidFill>
                            <a:srgbClr val="000000"/>
                          </a:solidFill>
                          <a:latin typeface="Arial"/>
                        </a:rPr>
                        <a:t>r32c3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FFFFFF"/>
                      </a:solidFill>
                      <a:prstDash val="solid"/>
                    </a:lnL>
                    <a:lnR w="6350" cmpd="sng">
                      <a:solidFill>
                        <a:srgbClr val="FFFFFF"/>
                      </a:solidFill>
                      <a:prstDash val="solid"/>
                    </a:lnR>
                    <a:lnT w="6350" cmpd="sng">
                      <a:solidFill>
                        <a:srgbClr val="FFFFFF"/>
                      </a:solidFill>
                      <a:prstDash val="solid"/>
                    </a:lnT>
                    <a:lnB w="6350" cmpd="sng">
                      <a:solidFill>
                        <a:srgbClr val="FFFFFF"/>
                      </a:solidFill>
                      <a:prstDash val="solid"/>
                    </a:lnB>
                    <a:solidFill>
                      <a:srgbClr val="ECF2F8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sz="997">
                          <a:solidFill>
                            <a:srgbClr val="000000"/>
                          </a:solidFill>
                          <a:latin typeface="Arial"/>
                        </a:rPr>
                        <a:t>r32c5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FFFFFF"/>
                      </a:solidFill>
                      <a:prstDash val="solid"/>
                    </a:lnL>
                    <a:lnR w="6350" cmpd="sng">
                      <a:solidFill>
                        <a:srgbClr val="FFFFFF"/>
                      </a:solidFill>
                      <a:prstDash val="solid"/>
                    </a:lnR>
                    <a:lnT w="6350" cmpd="sng">
                      <a:solidFill>
                        <a:srgbClr val="FFFFFF"/>
                      </a:solidFill>
                      <a:prstDash val="solid"/>
                    </a:lnT>
                    <a:lnB w="6350" cmpd="sng">
                      <a:solidFill>
                        <a:srgbClr val="FFFFFF"/>
                      </a:solidFill>
                      <a:prstDash val="solid"/>
                    </a:lnB>
                    <a:solidFill>
                      <a:srgbClr val="ECF2F8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sz="997">
                          <a:solidFill>
                            <a:srgbClr val="000000"/>
                          </a:solidFill>
                          <a:latin typeface="Arial"/>
                        </a:rPr>
                        <a:t>r32c6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FFFFFF"/>
                      </a:solidFill>
                      <a:prstDash val="solid"/>
                    </a:lnL>
                    <a:lnR w="6350" cmpd="sng">
                      <a:solidFill>
                        <a:srgbClr val="FFFFFF"/>
                      </a:solidFill>
                      <a:prstDash val="solid"/>
                    </a:lnR>
                    <a:lnT w="6350" cmpd="sng">
                      <a:solidFill>
                        <a:srgbClr val="FFFFFF"/>
                      </a:solidFill>
                      <a:prstDash val="solid"/>
                    </a:lnT>
                    <a:lnB w="6350" cmpd="sng">
                      <a:solidFill>
                        <a:srgbClr val="FFFFFF"/>
                      </a:solidFill>
                      <a:prstDash val="solid"/>
                    </a:lnB>
                    <a:solidFill>
                      <a:srgbClr val="ECF2F8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sz="997">
                          <a:solidFill>
                            <a:srgbClr val="000000"/>
                          </a:solidFill>
                          <a:latin typeface="Arial"/>
                        </a:rPr>
                        <a:t>r32c8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FFFFFF"/>
                      </a:solidFill>
                      <a:prstDash val="solid"/>
                    </a:lnL>
                    <a:lnR w="6350" cmpd="sng">
                      <a:solidFill>
                        <a:srgbClr val="FFFFFF"/>
                      </a:solidFill>
                      <a:prstDash val="solid"/>
                    </a:lnR>
                    <a:lnT w="6350" cmpd="sng">
                      <a:solidFill>
                        <a:srgbClr val="FFFFFF"/>
                      </a:solidFill>
                      <a:prstDash val="solid"/>
                    </a:lnT>
                    <a:lnB w="6350" cmpd="sng">
                      <a:solidFill>
                        <a:srgbClr val="FFFFFF"/>
                      </a:solidFill>
                      <a:prstDash val="solid"/>
                    </a:lnB>
                    <a:solidFill>
                      <a:srgbClr val="ECF2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102">
                          <a:solidFill>
                            <a:srgbClr val="000000"/>
                          </a:solidFill>
                          <a:latin typeface="Calibri"/>
                        </a:rPr>
                        <a:t>Row 9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FFFFFF"/>
                      </a:solidFill>
                      <a:prstDash val="solid"/>
                    </a:lnL>
                    <a:lnR w="6350" cmpd="sng">
                      <a:solidFill>
                        <a:srgbClr val="FFFFFF"/>
                      </a:solidFill>
                      <a:prstDash val="solid"/>
                    </a:lnR>
                    <a:lnT w="6350" cmpd="sng">
                      <a:solidFill>
                        <a:srgbClr val="FFFFFF"/>
                      </a:solidFill>
                      <a:prstDash val="solid"/>
                    </a:lnT>
                    <a:lnB w="6350" cmpd="sng">
                      <a:solidFill>
                        <a:srgbClr val="FFFFFF"/>
                      </a:solidFill>
                      <a:prstDash val="soli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sz="997">
                          <a:solidFill>
                            <a:srgbClr val="000000"/>
                          </a:solidFill>
                          <a:latin typeface="Arial"/>
                        </a:rPr>
                        <a:t>r33c3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FFFFFF"/>
                      </a:solidFill>
                      <a:prstDash val="solid"/>
                    </a:lnL>
                    <a:lnR w="6350" cmpd="sng">
                      <a:solidFill>
                        <a:srgbClr val="FFFFFF"/>
                      </a:solidFill>
                      <a:prstDash val="solid"/>
                    </a:lnR>
                    <a:lnT w="6350" cmpd="sng">
                      <a:solidFill>
                        <a:srgbClr val="FFFFFF"/>
                      </a:solidFill>
                      <a:prstDash val="solid"/>
                    </a:lnT>
                    <a:lnB w="6350" cmpd="sng">
                      <a:solidFill>
                        <a:srgbClr val="FFFFFF"/>
                      </a:solidFill>
                      <a:prstDash val="solid"/>
                    </a:lnB>
                    <a:solidFill>
                      <a:srgbClr val="ECF2F8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sz="997">
                          <a:solidFill>
                            <a:srgbClr val="000000"/>
                          </a:solidFill>
                          <a:latin typeface="Arial"/>
                        </a:rPr>
                        <a:t>r33c5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FFFFFF"/>
                      </a:solidFill>
                      <a:prstDash val="solid"/>
                    </a:lnL>
                    <a:lnR w="6350" cmpd="sng">
                      <a:solidFill>
                        <a:srgbClr val="FFFFFF"/>
                      </a:solidFill>
                      <a:prstDash val="solid"/>
                    </a:lnR>
                    <a:lnT w="6350" cmpd="sng">
                      <a:solidFill>
                        <a:srgbClr val="FFFFFF"/>
                      </a:solidFill>
                      <a:prstDash val="solid"/>
                    </a:lnT>
                    <a:lnB w="6350" cmpd="sng">
                      <a:solidFill>
                        <a:srgbClr val="FFFFFF"/>
                      </a:solidFill>
                      <a:prstDash val="solid"/>
                    </a:lnB>
                    <a:solidFill>
                      <a:srgbClr val="ECF2F8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sz="997">
                          <a:solidFill>
                            <a:srgbClr val="000000"/>
                          </a:solidFill>
                          <a:latin typeface="Arial"/>
                        </a:rPr>
                        <a:t>r33c6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FFFFFF"/>
                      </a:solidFill>
                      <a:prstDash val="solid"/>
                    </a:lnL>
                    <a:lnR w="6350" cmpd="sng">
                      <a:solidFill>
                        <a:srgbClr val="FFFFFF"/>
                      </a:solidFill>
                      <a:prstDash val="solid"/>
                    </a:lnR>
                    <a:lnT w="6350" cmpd="sng">
                      <a:solidFill>
                        <a:srgbClr val="FFFFFF"/>
                      </a:solidFill>
                      <a:prstDash val="solid"/>
                    </a:lnT>
                    <a:lnB w="6350" cmpd="sng">
                      <a:solidFill>
                        <a:srgbClr val="FFFFFF"/>
                      </a:solidFill>
                      <a:prstDash val="solid"/>
                    </a:lnB>
                    <a:solidFill>
                      <a:srgbClr val="ECF2F8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sz="997">
                          <a:solidFill>
                            <a:srgbClr val="000000"/>
                          </a:solidFill>
                          <a:latin typeface="Arial"/>
                        </a:rPr>
                        <a:t>r33c8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FFFFFF"/>
                      </a:solidFill>
                      <a:prstDash val="solid"/>
                    </a:lnL>
                    <a:lnR w="6350" cmpd="sng">
                      <a:solidFill>
                        <a:srgbClr val="FFFFFF"/>
                      </a:solidFill>
                      <a:prstDash val="solid"/>
                    </a:lnR>
                    <a:lnT w="6350" cmpd="sng">
                      <a:solidFill>
                        <a:srgbClr val="FFFFFF"/>
                      </a:solidFill>
                      <a:prstDash val="solid"/>
                    </a:lnT>
                    <a:lnB w="6350" cmpd="sng">
                      <a:solidFill>
                        <a:srgbClr val="FFFFFF"/>
                      </a:solidFill>
                      <a:prstDash val="solid"/>
                    </a:lnB>
                    <a:solidFill>
                      <a:srgbClr val="ECF2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102">
                          <a:solidFill>
                            <a:srgbClr val="000000"/>
                          </a:solidFill>
                          <a:latin typeface="Calibri"/>
                        </a:rPr>
                        <a:t>Row 11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FFFFFF"/>
                      </a:solidFill>
                      <a:prstDash val="solid"/>
                    </a:lnL>
                    <a:lnR w="6350" cmpd="sng">
                      <a:solidFill>
                        <a:srgbClr val="FFFFFF"/>
                      </a:solidFill>
                      <a:prstDash val="solid"/>
                    </a:lnR>
                    <a:lnT w="6350" cmpd="sng">
                      <a:solidFill>
                        <a:srgbClr val="FFFFFF"/>
                      </a:solidFill>
                      <a:prstDash val="solid"/>
                    </a:lnT>
                    <a:lnB w="6350" cmpd="sng">
                      <a:solidFill>
                        <a:srgbClr val="FFFFFF"/>
                      </a:solidFill>
                      <a:prstDash val="soli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sz="997">
                          <a:solidFill>
                            <a:srgbClr val="000000"/>
                          </a:solidFill>
                          <a:latin typeface="Arial"/>
                        </a:rPr>
                        <a:t>r35c3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FFFFFF"/>
                      </a:solidFill>
                      <a:prstDash val="solid"/>
                    </a:lnL>
                    <a:lnR w="6350" cmpd="sng">
                      <a:solidFill>
                        <a:srgbClr val="FFFFFF"/>
                      </a:solidFill>
                      <a:prstDash val="solid"/>
                    </a:lnR>
                    <a:lnT w="6350" cmpd="sng">
                      <a:solidFill>
                        <a:srgbClr val="FFFFFF"/>
                      </a:solidFill>
                      <a:prstDash val="solid"/>
                    </a:lnT>
                    <a:lnB w="6350" cmpd="sng">
                      <a:solidFill>
                        <a:srgbClr val="FFFFFF"/>
                      </a:solidFill>
                      <a:prstDash val="solid"/>
                    </a:lnB>
                    <a:solidFill>
                      <a:srgbClr val="ECF2F8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sz="997">
                          <a:solidFill>
                            <a:srgbClr val="000000"/>
                          </a:solidFill>
                          <a:latin typeface="Arial"/>
                        </a:rPr>
                        <a:t>r35c5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FFFFFF"/>
                      </a:solidFill>
                      <a:prstDash val="solid"/>
                    </a:lnL>
                    <a:lnR w="6350" cmpd="sng">
                      <a:solidFill>
                        <a:srgbClr val="FFFFFF"/>
                      </a:solidFill>
                      <a:prstDash val="solid"/>
                    </a:lnR>
                    <a:lnT w="6350" cmpd="sng">
                      <a:solidFill>
                        <a:srgbClr val="FFFFFF"/>
                      </a:solidFill>
                      <a:prstDash val="solid"/>
                    </a:lnT>
                    <a:lnB w="6350" cmpd="sng">
                      <a:solidFill>
                        <a:srgbClr val="FFFFFF"/>
                      </a:solidFill>
                      <a:prstDash val="solid"/>
                    </a:lnB>
                    <a:solidFill>
                      <a:srgbClr val="ECF2F8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sz="997">
                          <a:solidFill>
                            <a:srgbClr val="000000"/>
                          </a:solidFill>
                          <a:latin typeface="Arial"/>
                        </a:rPr>
                        <a:t>r35c6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FFFFFF"/>
                      </a:solidFill>
                      <a:prstDash val="solid"/>
                    </a:lnL>
                    <a:lnR w="6350" cmpd="sng">
                      <a:solidFill>
                        <a:srgbClr val="FFFFFF"/>
                      </a:solidFill>
                      <a:prstDash val="solid"/>
                    </a:lnR>
                    <a:lnT w="6350" cmpd="sng">
                      <a:solidFill>
                        <a:srgbClr val="FFFFFF"/>
                      </a:solidFill>
                      <a:prstDash val="solid"/>
                    </a:lnT>
                    <a:lnB w="6350" cmpd="sng">
                      <a:solidFill>
                        <a:srgbClr val="FFFFFF"/>
                      </a:solidFill>
                      <a:prstDash val="solid"/>
                    </a:lnB>
                    <a:solidFill>
                      <a:srgbClr val="ECF2F8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sz="997">
                          <a:solidFill>
                            <a:srgbClr val="000000"/>
                          </a:solidFill>
                          <a:latin typeface="Arial"/>
                        </a:rPr>
                        <a:t>r35c8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FFFFFF"/>
                      </a:solidFill>
                      <a:prstDash val="solid"/>
                    </a:lnL>
                    <a:lnR w="6350" cmpd="sng">
                      <a:solidFill>
                        <a:srgbClr val="FFFFFF"/>
                      </a:solidFill>
                      <a:prstDash val="solid"/>
                    </a:lnR>
                    <a:lnT w="6350" cmpd="sng">
                      <a:solidFill>
                        <a:srgbClr val="FFFFFF"/>
                      </a:solidFill>
                      <a:prstDash val="solid"/>
                    </a:lnT>
                    <a:lnB w="6350" cmpd="sng">
                      <a:solidFill>
                        <a:srgbClr val="FFFFFF"/>
                      </a:solidFill>
                      <a:prstDash val="solid"/>
                    </a:lnB>
                    <a:solidFill>
                      <a:srgbClr val="ECF2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102">
                          <a:solidFill>
                            <a:srgbClr val="000000"/>
                          </a:solidFill>
                          <a:latin typeface="Calibri"/>
                        </a:rPr>
                        <a:t>Row 12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FFFFFF"/>
                      </a:solidFill>
                      <a:prstDash val="solid"/>
                    </a:lnL>
                    <a:lnR w="6350" cmpd="sng">
                      <a:solidFill>
                        <a:srgbClr val="FFFFFF"/>
                      </a:solidFill>
                      <a:prstDash val="solid"/>
                    </a:lnR>
                    <a:lnT w="6350" cmpd="sng">
                      <a:solidFill>
                        <a:srgbClr val="FFFFFF"/>
                      </a:solidFill>
                      <a:prstDash val="solid"/>
                    </a:lnT>
                    <a:lnB w="6350" cmpd="sng">
                      <a:solidFill>
                        <a:srgbClr val="FFFFFF"/>
                      </a:solidFill>
                      <a:prstDash val="soli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sz="997">
                          <a:solidFill>
                            <a:srgbClr val="000000"/>
                          </a:solidFill>
                          <a:latin typeface="Arial"/>
                        </a:rPr>
                        <a:t>r36c3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FFFFFF"/>
                      </a:solidFill>
                      <a:prstDash val="solid"/>
                    </a:lnL>
                    <a:lnR w="6350" cmpd="sng">
                      <a:solidFill>
                        <a:srgbClr val="FFFFFF"/>
                      </a:solidFill>
                      <a:prstDash val="solid"/>
                    </a:lnR>
                    <a:lnT w="6350" cmpd="sng">
                      <a:solidFill>
                        <a:srgbClr val="FFFFFF"/>
                      </a:solidFill>
                      <a:prstDash val="solid"/>
                    </a:lnT>
                    <a:lnB w="6350" cmpd="sng">
                      <a:solidFill>
                        <a:srgbClr val="FFFFFF"/>
                      </a:solidFill>
                      <a:prstDash val="solid"/>
                    </a:lnB>
                    <a:solidFill>
                      <a:srgbClr val="ECF2F8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sz="997">
                          <a:solidFill>
                            <a:srgbClr val="000000"/>
                          </a:solidFill>
                          <a:latin typeface="Arial"/>
                        </a:rPr>
                        <a:t>r36c5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FFFFFF"/>
                      </a:solidFill>
                      <a:prstDash val="solid"/>
                    </a:lnL>
                    <a:lnR w="6350" cmpd="sng">
                      <a:solidFill>
                        <a:srgbClr val="FFFFFF"/>
                      </a:solidFill>
                      <a:prstDash val="solid"/>
                    </a:lnR>
                    <a:lnT w="6350" cmpd="sng">
                      <a:solidFill>
                        <a:srgbClr val="FFFFFF"/>
                      </a:solidFill>
                      <a:prstDash val="solid"/>
                    </a:lnT>
                    <a:lnB w="6350" cmpd="sng">
                      <a:solidFill>
                        <a:srgbClr val="FFFFFF"/>
                      </a:solidFill>
                      <a:prstDash val="solid"/>
                    </a:lnB>
                    <a:solidFill>
                      <a:srgbClr val="ECF2F8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sz="997">
                          <a:solidFill>
                            <a:srgbClr val="000000"/>
                          </a:solidFill>
                          <a:latin typeface="Arial"/>
                        </a:rPr>
                        <a:t>r36c6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FFFFFF"/>
                      </a:solidFill>
                      <a:prstDash val="solid"/>
                    </a:lnL>
                    <a:lnR w="6350" cmpd="sng">
                      <a:solidFill>
                        <a:srgbClr val="FFFFFF"/>
                      </a:solidFill>
                      <a:prstDash val="solid"/>
                    </a:lnR>
                    <a:lnT w="6350" cmpd="sng">
                      <a:solidFill>
                        <a:srgbClr val="FFFFFF"/>
                      </a:solidFill>
                      <a:prstDash val="solid"/>
                    </a:lnT>
                    <a:lnB w="6350" cmpd="sng">
                      <a:solidFill>
                        <a:srgbClr val="FFFFFF"/>
                      </a:solidFill>
                      <a:prstDash val="solid"/>
                    </a:lnB>
                    <a:solidFill>
                      <a:srgbClr val="ECF2F8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sz="997">
                          <a:solidFill>
                            <a:srgbClr val="000000"/>
                          </a:solidFill>
                          <a:latin typeface="Arial"/>
                        </a:rPr>
                        <a:t>r36c8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FFFFFF"/>
                      </a:solidFill>
                      <a:prstDash val="solid"/>
                    </a:lnL>
                    <a:lnR w="6350" cmpd="sng">
                      <a:solidFill>
                        <a:srgbClr val="FFFFFF"/>
                      </a:solidFill>
                      <a:prstDash val="solid"/>
                    </a:lnR>
                    <a:lnT w="6350" cmpd="sng">
                      <a:solidFill>
                        <a:srgbClr val="FFFFFF"/>
                      </a:solidFill>
                      <a:prstDash val="solid"/>
                    </a:lnT>
                    <a:lnB w="6350" cmpd="sng">
                      <a:solidFill>
                        <a:srgbClr val="FFFFFF"/>
                      </a:solidFill>
                      <a:prstDash val="solid"/>
                    </a:lnB>
                    <a:solidFill>
                      <a:srgbClr val="ECF2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102">
                          <a:solidFill>
                            <a:srgbClr val="000000"/>
                          </a:solidFill>
                          <a:latin typeface="Calibri"/>
                        </a:rPr>
                        <a:t>Row 14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FFFFFF"/>
                      </a:solidFill>
                      <a:prstDash val="solid"/>
                    </a:lnL>
                    <a:lnR w="6350" cmpd="sng">
                      <a:solidFill>
                        <a:srgbClr val="FFFFFF"/>
                      </a:solidFill>
                      <a:prstDash val="solid"/>
                    </a:lnR>
                    <a:lnT w="6350" cmpd="sng">
                      <a:solidFill>
                        <a:srgbClr val="FFFFFF"/>
                      </a:solidFill>
                      <a:prstDash val="solid"/>
                    </a:lnT>
                    <a:lnB w="6350" cmpd="sng">
                      <a:solidFill>
                        <a:srgbClr val="FFFFFF"/>
                      </a:solidFill>
                      <a:prstDash val="soli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sz="997">
                          <a:solidFill>
                            <a:srgbClr val="000000"/>
                          </a:solidFill>
                          <a:latin typeface="Arial"/>
                        </a:rPr>
                        <a:t>r38c3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FFFFFF"/>
                      </a:solidFill>
                      <a:prstDash val="solid"/>
                    </a:lnL>
                    <a:lnR w="6350" cmpd="sng">
                      <a:solidFill>
                        <a:srgbClr val="FFFFFF"/>
                      </a:solidFill>
                      <a:prstDash val="solid"/>
                    </a:lnR>
                    <a:lnT w="6350" cmpd="sng">
                      <a:solidFill>
                        <a:srgbClr val="FFFFFF"/>
                      </a:solidFill>
                      <a:prstDash val="solid"/>
                    </a:lnT>
                    <a:lnB w="6350" cmpd="sng">
                      <a:solidFill>
                        <a:srgbClr val="FFFFFF"/>
                      </a:solidFill>
                      <a:prstDash val="solid"/>
                    </a:lnB>
                    <a:solidFill>
                      <a:srgbClr val="ECF2F8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sz="997">
                          <a:solidFill>
                            <a:srgbClr val="000000"/>
                          </a:solidFill>
                          <a:latin typeface="Arial"/>
                        </a:rPr>
                        <a:t>r38c5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FFFFFF"/>
                      </a:solidFill>
                      <a:prstDash val="solid"/>
                    </a:lnL>
                    <a:lnR w="6350" cmpd="sng">
                      <a:solidFill>
                        <a:srgbClr val="FFFFFF"/>
                      </a:solidFill>
                      <a:prstDash val="solid"/>
                    </a:lnR>
                    <a:lnT w="6350" cmpd="sng">
                      <a:solidFill>
                        <a:srgbClr val="FFFFFF"/>
                      </a:solidFill>
                      <a:prstDash val="solid"/>
                    </a:lnT>
                    <a:lnB w="6350" cmpd="sng">
                      <a:solidFill>
                        <a:srgbClr val="FFFFFF"/>
                      </a:solidFill>
                      <a:prstDash val="solid"/>
                    </a:lnB>
                    <a:solidFill>
                      <a:srgbClr val="ECF2F8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sz="997">
                          <a:solidFill>
                            <a:srgbClr val="000000"/>
                          </a:solidFill>
                          <a:latin typeface="Arial"/>
                        </a:rPr>
                        <a:t>r38c6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FFFFFF"/>
                      </a:solidFill>
                      <a:prstDash val="solid"/>
                    </a:lnL>
                    <a:lnR w="6350" cmpd="sng">
                      <a:solidFill>
                        <a:srgbClr val="FFFFFF"/>
                      </a:solidFill>
                      <a:prstDash val="solid"/>
                    </a:lnR>
                    <a:lnT w="6350" cmpd="sng">
                      <a:solidFill>
                        <a:srgbClr val="FFFFFF"/>
                      </a:solidFill>
                      <a:prstDash val="solid"/>
                    </a:lnT>
                    <a:lnB w="6350" cmpd="sng">
                      <a:solidFill>
                        <a:srgbClr val="FFFFFF"/>
                      </a:solidFill>
                      <a:prstDash val="solid"/>
                    </a:lnB>
                    <a:solidFill>
                      <a:srgbClr val="ECF2F8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sz="997">
                          <a:solidFill>
                            <a:srgbClr val="000000"/>
                          </a:solidFill>
                          <a:latin typeface="Arial"/>
                        </a:rPr>
                        <a:t>r38c8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FFFFFF"/>
                      </a:solidFill>
                      <a:prstDash val="solid"/>
                    </a:lnL>
                    <a:lnR w="6350" cmpd="sng">
                      <a:solidFill>
                        <a:srgbClr val="FFFFFF"/>
                      </a:solidFill>
                      <a:prstDash val="solid"/>
                    </a:lnR>
                    <a:lnT w="6350" cmpd="sng">
                      <a:solidFill>
                        <a:srgbClr val="FFFFFF"/>
                      </a:solidFill>
                      <a:prstDash val="solid"/>
                    </a:lnT>
                    <a:lnB w="6350" cmpd="sng">
                      <a:solidFill>
                        <a:srgbClr val="FFFFFF"/>
                      </a:solidFill>
                      <a:prstDash val="solid"/>
                    </a:lnB>
                    <a:solidFill>
                      <a:srgbClr val="ECF2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102">
                          <a:solidFill>
                            <a:srgbClr val="000000"/>
                          </a:solidFill>
                          <a:latin typeface="Calibri"/>
                        </a:rPr>
                        <a:t>Row 15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FFFFFF"/>
                      </a:solidFill>
                      <a:prstDash val="solid"/>
                    </a:lnL>
                    <a:lnR w="6350" cmpd="sng">
                      <a:solidFill>
                        <a:srgbClr val="FFFFFF"/>
                      </a:solidFill>
                      <a:prstDash val="solid"/>
                    </a:lnR>
                    <a:lnT w="6350" cmpd="sng">
                      <a:solidFill>
                        <a:srgbClr val="FFFFFF"/>
                      </a:solidFill>
                      <a:prstDash val="solid"/>
                    </a:lnT>
                    <a:lnB w="6350" cmpd="sng">
                      <a:solidFill>
                        <a:srgbClr val="FFFFFF"/>
                      </a:solidFill>
                      <a:prstDash val="soli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sz="997">
                          <a:solidFill>
                            <a:srgbClr val="000000"/>
                          </a:solidFill>
                          <a:latin typeface="Arial"/>
                        </a:rPr>
                        <a:t>r39c3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FFFFFF"/>
                      </a:solidFill>
                      <a:prstDash val="solid"/>
                    </a:lnL>
                    <a:lnR w="6350" cmpd="sng">
                      <a:solidFill>
                        <a:srgbClr val="FFFFFF"/>
                      </a:solidFill>
                      <a:prstDash val="solid"/>
                    </a:lnR>
                    <a:lnT w="6350" cmpd="sng">
                      <a:solidFill>
                        <a:srgbClr val="FFFFFF"/>
                      </a:solidFill>
                      <a:prstDash val="solid"/>
                    </a:lnT>
                    <a:lnB w="6350" cmpd="sng">
                      <a:solidFill>
                        <a:srgbClr val="FFFFFF"/>
                      </a:solidFill>
                      <a:prstDash val="solid"/>
                    </a:lnB>
                    <a:solidFill>
                      <a:srgbClr val="ECF2F8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sz="997">
                          <a:solidFill>
                            <a:srgbClr val="000000"/>
                          </a:solidFill>
                          <a:latin typeface="Arial"/>
                        </a:rPr>
                        <a:t>r39c5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FFFFFF"/>
                      </a:solidFill>
                      <a:prstDash val="solid"/>
                    </a:lnL>
                    <a:lnR w="6350" cmpd="sng">
                      <a:solidFill>
                        <a:srgbClr val="FFFFFF"/>
                      </a:solidFill>
                      <a:prstDash val="solid"/>
                    </a:lnR>
                    <a:lnT w="6350" cmpd="sng">
                      <a:solidFill>
                        <a:srgbClr val="FFFFFF"/>
                      </a:solidFill>
                      <a:prstDash val="solid"/>
                    </a:lnT>
                    <a:lnB w="6350" cmpd="sng">
                      <a:solidFill>
                        <a:srgbClr val="FFFFFF"/>
                      </a:solidFill>
                      <a:prstDash val="solid"/>
                    </a:lnB>
                    <a:solidFill>
                      <a:srgbClr val="ECF2F8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sz="997">
                          <a:solidFill>
                            <a:srgbClr val="000000"/>
                          </a:solidFill>
                          <a:latin typeface="Arial"/>
                        </a:rPr>
                        <a:t>r39c6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FFFFFF"/>
                      </a:solidFill>
                      <a:prstDash val="solid"/>
                    </a:lnL>
                    <a:lnR w="6350" cmpd="sng">
                      <a:solidFill>
                        <a:srgbClr val="FFFFFF"/>
                      </a:solidFill>
                      <a:prstDash val="solid"/>
                    </a:lnR>
                    <a:lnT w="6350" cmpd="sng">
                      <a:solidFill>
                        <a:srgbClr val="FFFFFF"/>
                      </a:solidFill>
                      <a:prstDash val="solid"/>
                    </a:lnT>
                    <a:lnB w="6350" cmpd="sng">
                      <a:solidFill>
                        <a:srgbClr val="FFFFFF"/>
                      </a:solidFill>
                      <a:prstDash val="solid"/>
                    </a:lnB>
                    <a:solidFill>
                      <a:srgbClr val="ECF2F8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sz="997" dirty="0">
                          <a:solidFill>
                            <a:srgbClr val="000000"/>
                          </a:solidFill>
                          <a:latin typeface="Arial"/>
                        </a:rPr>
                        <a:t>r39c8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FFFFFF"/>
                      </a:solidFill>
                      <a:prstDash val="solid"/>
                    </a:lnL>
                    <a:lnR w="6350" cmpd="sng">
                      <a:solidFill>
                        <a:srgbClr val="FFFFFF"/>
                      </a:solidFill>
                      <a:prstDash val="solid"/>
                    </a:lnR>
                    <a:lnT w="6350" cmpd="sng">
                      <a:solidFill>
                        <a:srgbClr val="FFFFFF"/>
                      </a:solidFill>
                      <a:prstDash val="solid"/>
                    </a:lnT>
                    <a:lnB w="6350" cmpd="sng">
                      <a:solidFill>
                        <a:srgbClr val="FFFFFF"/>
                      </a:solidFill>
                      <a:prstDash val="solid"/>
                    </a:lnB>
                    <a:solidFill>
                      <a:srgbClr val="ECF2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FCC1B8B2-6A0E-44A9-8533-5AAB8036D292}"/>
              </a:ext>
            </a:extLst>
          </p:cNvPr>
          <p:cNvSpPr/>
          <p:nvPr/>
        </p:nvSpPr>
        <p:spPr>
          <a:xfrm>
            <a:off x="733425" y="1113806"/>
            <a:ext cx="1011555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Automatically hides/unhides rows/columns based on cell value/formula when you click the "Auto-Hide Rows/Columns" button in Excel, then Submit, then Update Document in PPT.</a:t>
            </a:r>
            <a:endParaRPr lang="en-US" sz="1400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E469574B-1841-DCC8-1BAE-2288A09461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114" y="0"/>
            <a:ext cx="10515600" cy="580768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28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Auto-Hide Rows/Columns</a:t>
            </a:r>
          </a:p>
        </p:txBody>
      </p:sp>
    </p:spTree>
    <p:extLst>
      <p:ext uri="{BB962C8B-B14F-4D97-AF65-F5344CB8AC3E}">
        <p14:creationId xmlns:p14="http://schemas.microsoft.com/office/powerpoint/2010/main" val="10380765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E5E36B-64DA-81C1-53C3-AC2F54C4B6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Dashboards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35821FD-1972-C15C-C8C7-A4D571F00318}"/>
              </a:ext>
            </a:extLst>
          </p:cNvPr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3567112" y="1354556"/>
            <a:ext cx="5057775" cy="1555504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915268B3-5FA4-DA63-7352-E3EBCDB89A3A}"/>
              </a:ext>
            </a:extLst>
          </p:cNvPr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2514600" y="3480162"/>
            <a:ext cx="7162800" cy="3156973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EE9C8F18-D22F-A322-391A-15D26B859B71}"/>
              </a:ext>
            </a:extLst>
          </p:cNvPr>
          <p:cNvSpPr txBox="1"/>
          <p:nvPr/>
        </p:nvSpPr>
        <p:spPr>
          <a:xfrm>
            <a:off x="3568589" y="994780"/>
            <a:ext cx="5041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Sales Dashboard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B8363D0-BF20-0450-2FB6-C50C656A942A}"/>
              </a:ext>
            </a:extLst>
          </p:cNvPr>
          <p:cNvSpPr txBox="1"/>
          <p:nvPr/>
        </p:nvSpPr>
        <p:spPr>
          <a:xfrm>
            <a:off x="571102" y="545983"/>
            <a:ext cx="1162089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chemeClr val="bg1">
                    <a:lumMod val="50000"/>
                  </a:schemeClr>
                </a:solidFill>
              </a:rPr>
              <a:t>These are images of the Excel ranges and can contain sparklines, conditional formatting, images, charts, etc.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FCD4A4B-5619-DA74-3C16-0D4DEFD77344}"/>
              </a:ext>
            </a:extLst>
          </p:cNvPr>
          <p:cNvSpPr txBox="1"/>
          <p:nvPr/>
        </p:nvSpPr>
        <p:spPr>
          <a:xfrm>
            <a:off x="3575407" y="3124398"/>
            <a:ext cx="5041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HR Dashboard</a:t>
            </a:r>
          </a:p>
        </p:txBody>
      </p:sp>
    </p:spTree>
    <p:extLst>
      <p:ext uri="{BB962C8B-B14F-4D97-AF65-F5344CB8AC3E}">
        <p14:creationId xmlns:p14="http://schemas.microsoft.com/office/powerpoint/2010/main" val="4834214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3406D5-37C7-3776-67AF-B2315B0A1E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84309"/>
            <a:ext cx="10515600" cy="920578"/>
          </a:xfrm>
        </p:spPr>
        <p:txBody>
          <a:bodyPr/>
          <a:lstStyle/>
          <a:p>
            <a:pPr algn="ctr"/>
            <a:r>
              <a:rPr lang="en-US" sz="4800" dirty="0"/>
              <a:t>Contents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F867CE75-7B37-C2FE-62B9-113E28CABB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2418267"/>
              </p:ext>
            </p:extLst>
          </p:nvPr>
        </p:nvGraphicFramePr>
        <p:xfrm>
          <a:off x="520014" y="1394690"/>
          <a:ext cx="11151972" cy="5029200"/>
        </p:xfrm>
        <a:graphic>
          <a:graphicData uri="http://schemas.openxmlformats.org/drawingml/2006/table">
            <a:tbl>
              <a:tblPr firstRow="1">
                <a:tableStyleId>{BC89EF96-8CEA-46FF-86C4-4CE0E7609802}</a:tableStyleId>
              </a:tblPr>
              <a:tblGrid>
                <a:gridCol w="3030372">
                  <a:extLst>
                    <a:ext uri="{9D8B030D-6E8A-4147-A177-3AD203B41FA5}">
                      <a16:colId xmlns:a16="http://schemas.microsoft.com/office/drawing/2014/main" val="1157802918"/>
                    </a:ext>
                  </a:extLst>
                </a:gridCol>
                <a:gridCol w="8121600">
                  <a:extLst>
                    <a:ext uri="{9D8B030D-6E8A-4147-A177-3AD203B41FA5}">
                      <a16:colId xmlns:a16="http://schemas.microsoft.com/office/drawing/2014/main" val="390597651"/>
                    </a:ext>
                  </a:extLst>
                </a:gridCol>
              </a:tblGrid>
              <a:tr h="21198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Topic</a:t>
                      </a:r>
                      <a:endParaRPr lang="en-US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Description</a:t>
                      </a:r>
                      <a:endParaRPr lang="en-US" sz="12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extLst>
                  <a:ext uri="{0D108BD9-81ED-4DB2-BD59-A6C34878D82A}">
                    <a16:rowId xmlns:a16="http://schemas.microsoft.com/office/drawing/2014/main" val="1754540770"/>
                  </a:ext>
                </a:extLst>
              </a:tr>
              <a:tr h="211984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u="none" strike="noStrike" dirty="0">
                          <a:effectLst/>
                        </a:rPr>
                        <a:t>Financial Statements</a:t>
                      </a:r>
                      <a:endParaRPr lang="en-US" sz="1200" b="1" dirty="0"/>
                    </a:p>
                  </a:txBody>
                  <a:tcPr marL="45720" marR="45720"/>
                </a:tc>
                <a:tc hMerge="1"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81" marR="5281" marT="5281" marB="0" anchor="ctr"/>
                </a:tc>
                <a:extLst>
                  <a:ext uri="{0D108BD9-81ED-4DB2-BD59-A6C34878D82A}">
                    <a16:rowId xmlns:a16="http://schemas.microsoft.com/office/drawing/2014/main" val="3109561061"/>
                  </a:ext>
                </a:extLst>
              </a:tr>
              <a:tr h="211984">
                <a:tc>
                  <a:txBody>
                    <a:bodyPr/>
                    <a:lstStyle/>
                    <a:p>
                      <a:pPr lvl="1" algn="l" fontAlgn="ctr"/>
                      <a:r>
                        <a:rPr lang="en-US" sz="1200" u="none" strike="noStrike" dirty="0">
                          <a:effectLst/>
                          <a:hlinkClick r:id="rId2" action="ppaction://hlinksldjump"/>
                        </a:rPr>
                        <a:t>Income Statements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3 income statement examples with different table appearance settings.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2032971457"/>
                  </a:ext>
                </a:extLst>
              </a:tr>
              <a:tr h="211984">
                <a:tc>
                  <a:txBody>
                    <a:bodyPr/>
                    <a:lstStyle/>
                    <a:p>
                      <a:pPr lvl="1" algn="l" fontAlgn="ctr"/>
                      <a:r>
                        <a:rPr lang="en-US" sz="1200" u="none" strike="noStrike" dirty="0">
                          <a:effectLst/>
                          <a:hlinkClick r:id="rId3" action="ppaction://hlinksldjump"/>
                        </a:rPr>
                        <a:t>Basic Financials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</a:rPr>
                        <a:t>Summary financials by year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565794912"/>
                  </a:ext>
                </a:extLst>
              </a:tr>
              <a:tr h="211984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u="none" strike="noStrike" dirty="0">
                          <a:effectLst/>
                        </a:rPr>
                        <a:t>Industry/Functional Examples</a:t>
                      </a:r>
                      <a:endParaRPr lang="en-US" sz="1200" b="1" dirty="0"/>
                    </a:p>
                  </a:txBody>
                  <a:tcPr marL="45720" marR="45720"/>
                </a:tc>
                <a:tc hMerge="1"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81" marR="5281" marT="5281" marB="0" anchor="ctr"/>
                </a:tc>
                <a:extLst>
                  <a:ext uri="{0D108BD9-81ED-4DB2-BD59-A6C34878D82A}">
                    <a16:rowId xmlns:a16="http://schemas.microsoft.com/office/drawing/2014/main" val="1966493460"/>
                  </a:ext>
                </a:extLst>
              </a:tr>
              <a:tr h="211984">
                <a:tc>
                  <a:txBody>
                    <a:bodyPr/>
                    <a:lstStyle/>
                    <a:p>
                      <a:pPr lvl="1" algn="l" fontAlgn="ctr"/>
                      <a:r>
                        <a:rPr lang="en-US" sz="1200" u="none" strike="noStrike" dirty="0">
                          <a:effectLst/>
                          <a:hlinkClick r:id="rId4" action="ppaction://hlinksldjump"/>
                        </a:rPr>
                        <a:t>Invoice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Contains quantity/pricing table and various text inputs for dates, customer address, etc.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3577745447"/>
                  </a:ext>
                </a:extLst>
              </a:tr>
              <a:tr h="211984">
                <a:tc>
                  <a:txBody>
                    <a:bodyPr/>
                    <a:lstStyle/>
                    <a:p>
                      <a:pPr lvl="1" algn="l" fontAlgn="ctr"/>
                      <a:r>
                        <a:rPr lang="en-US" sz="1200" u="none" strike="noStrike" dirty="0">
                          <a:effectLst/>
                          <a:hlinkClick r:id="rId5" action="ppaction://hlinksldjump"/>
                        </a:rPr>
                        <a:t>Sales Reporting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</a:rPr>
                        <a:t>Several sales tracking/reporting tables and charts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2313968042"/>
                  </a:ext>
                </a:extLst>
              </a:tr>
              <a:tr h="353307">
                <a:tc>
                  <a:txBody>
                    <a:bodyPr/>
                    <a:lstStyle/>
                    <a:p>
                      <a:pPr lvl="1" algn="l" fontAlgn="ctr"/>
                      <a:r>
                        <a:rPr lang="en-US" sz="1200" u="none" strike="noStrike" dirty="0">
                          <a:effectLst/>
                          <a:hlinkClick r:id="rId6" action="ppaction://hlinksldjump"/>
                        </a:rPr>
                        <a:t>Transactions and Lists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</a:rPr>
                        <a:t>3 tables from expandable data tables: inventory list and 2 expenses tables. Also demonstrates how filtered rows can either be shown or hidden in Word/PPT.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1259009072"/>
                  </a:ext>
                </a:extLst>
              </a:tr>
              <a:tr h="211984">
                <a:tc>
                  <a:txBody>
                    <a:bodyPr/>
                    <a:lstStyle/>
                    <a:p>
                      <a:pPr lvl="1" algn="l" fontAlgn="ctr"/>
                      <a:r>
                        <a:rPr lang="en-US" sz="1200" u="none" strike="noStrike" dirty="0">
                          <a:effectLst/>
                          <a:hlinkClick r:id="rId7" action="ppaction://hlinksldjump"/>
                        </a:rPr>
                        <a:t>TCO Comparison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4 tables analyzing TCO (Total Cost of Ownership) changes of a technology migration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114120767"/>
                  </a:ext>
                </a:extLst>
              </a:tr>
              <a:tr h="211984">
                <a:tc>
                  <a:txBody>
                    <a:bodyPr/>
                    <a:lstStyle/>
                    <a:p>
                      <a:pPr lvl="1" algn="l" fontAlgn="ctr"/>
                      <a:r>
                        <a:rPr lang="en-US" sz="1200" u="none" strike="noStrike" dirty="0">
                          <a:effectLst/>
                          <a:hlinkClick r:id="rId8" action="ppaction://hlinksldjump"/>
                        </a:rPr>
                        <a:t>Cost-Benefit-ROI Analysis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</a:rPr>
                        <a:t>Several tables that assess costs, benefits, and ROI of an investment/initiative. Includes charts.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3123315543"/>
                  </a:ext>
                </a:extLst>
              </a:tr>
              <a:tr h="211984">
                <a:tc>
                  <a:txBody>
                    <a:bodyPr/>
                    <a:lstStyle/>
                    <a:p>
                      <a:pPr lvl="1"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hlinkClick r:id="rId9" action="ppaction://hlinksldjump"/>
                        </a:rPr>
                        <a:t>Discounted Cash Flow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Basic DCF calculations to value an entity</a:t>
                      </a: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3896731059"/>
                  </a:ext>
                </a:extLst>
              </a:tr>
              <a:tr h="211984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u="none" strike="noStrike" dirty="0">
                          <a:effectLst/>
                        </a:rPr>
                        <a:t>How-To Examples</a:t>
                      </a:r>
                      <a:endParaRPr lang="en-US" sz="1200" b="1" dirty="0"/>
                    </a:p>
                  </a:txBody>
                  <a:tcPr marL="45720" marR="45720"/>
                </a:tc>
                <a:tc hMerge="1"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81" marR="5281" marT="5281" marB="0" anchor="ctr"/>
                </a:tc>
                <a:extLst>
                  <a:ext uri="{0D108BD9-81ED-4DB2-BD59-A6C34878D82A}">
                    <a16:rowId xmlns:a16="http://schemas.microsoft.com/office/drawing/2014/main" val="2042931919"/>
                  </a:ext>
                </a:extLst>
              </a:tr>
              <a:tr h="211984">
                <a:tc>
                  <a:txBody>
                    <a:bodyPr/>
                    <a:lstStyle/>
                    <a:p>
                      <a:pPr lvl="1" algn="l" fontAlgn="ctr"/>
                      <a:r>
                        <a:rPr lang="en-US" sz="1200" u="none" strike="noStrike" dirty="0">
                          <a:effectLst/>
                          <a:hlinkClick r:id="rId10" action="ppaction://hlinksldjump"/>
                        </a:rPr>
                        <a:t>PivotTables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</a:rPr>
                        <a:t>PivotTables can be transferred as Flex Tables, Destination Tables, or Images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2479113627"/>
                  </a:ext>
                </a:extLst>
              </a:tr>
              <a:tr h="353307">
                <a:tc>
                  <a:txBody>
                    <a:bodyPr/>
                    <a:lstStyle/>
                    <a:p>
                      <a:pPr lvl="1" algn="l" fontAlgn="ctr"/>
                      <a:r>
                        <a:rPr lang="en-US" sz="1200" u="none" strike="noStrike" dirty="0">
                          <a:effectLst/>
                          <a:hlinkClick r:id="rId11" action="ppaction://hlinksldjump"/>
                        </a:rPr>
                        <a:t>Auto-Hide Rows/Columns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</a:rPr>
                        <a:t>Demonstrates how to set up Auto-Hide. Automatically hides/unhides rows/columns based on cell value/formula when you click the "Auto-Hide Rows/Columns" button.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3821590682"/>
                  </a:ext>
                </a:extLst>
              </a:tr>
              <a:tr h="211984">
                <a:tc gridSpan="2">
                  <a:txBody>
                    <a:bodyPr/>
                    <a:lstStyle/>
                    <a:p>
                      <a:r>
                        <a:rPr lang="en-US" sz="1200" b="1" u="none" strike="noStrike" dirty="0">
                          <a:effectLst/>
                        </a:rPr>
                        <a:t>Dashboards</a:t>
                      </a:r>
                      <a:endParaRPr lang="en-US" sz="1200" b="1" dirty="0"/>
                    </a:p>
                  </a:txBody>
                  <a:tcPr marL="45720" marR="45720"/>
                </a:tc>
                <a:tc hMerge="1"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81" marR="5281" marT="5281" marB="0" anchor="ctr"/>
                </a:tc>
                <a:extLst>
                  <a:ext uri="{0D108BD9-81ED-4DB2-BD59-A6C34878D82A}">
                    <a16:rowId xmlns:a16="http://schemas.microsoft.com/office/drawing/2014/main" val="1821520793"/>
                  </a:ext>
                </a:extLst>
              </a:tr>
              <a:tr h="211984">
                <a:tc>
                  <a:txBody>
                    <a:bodyPr/>
                    <a:lstStyle/>
                    <a:p>
                      <a:pPr lvl="1" algn="l" fontAlgn="ctr"/>
                      <a:r>
                        <a:rPr lang="en-US" sz="1200" u="none" strike="noStrike" dirty="0">
                          <a:effectLst/>
                          <a:hlinkClick r:id="rId12" action="ppaction://hlinksldjump"/>
                        </a:rPr>
                        <a:t>Sales Dashboard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</a:rPr>
                        <a:t>Image of a range that contains data, graphs, conditional content, sparklines,  and images.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1759646882"/>
                  </a:ext>
                </a:extLst>
              </a:tr>
              <a:tr h="211984">
                <a:tc>
                  <a:txBody>
                    <a:bodyPr/>
                    <a:lstStyle/>
                    <a:p>
                      <a:pPr lvl="1" algn="l" fontAlgn="ctr"/>
                      <a:r>
                        <a:rPr lang="en-US" sz="1200" u="none" strike="noStrike" dirty="0">
                          <a:effectLst/>
                          <a:hlinkClick r:id="rId12" action="ppaction://hlinksldjump"/>
                        </a:rPr>
                        <a:t>HR Dashboard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</a:rPr>
                        <a:t>Image of a range contains data, graphs, and images.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606556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94219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D20D7F-21D6-1EBE-C40E-18B21AF34E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6881" y="1"/>
            <a:ext cx="10976919" cy="681034"/>
          </a:xfrm>
        </p:spPr>
        <p:txBody>
          <a:bodyPr>
            <a:normAutofit/>
          </a:bodyPr>
          <a:lstStyle/>
          <a:p>
            <a:r>
              <a:rPr lang="en-US" dirty="0"/>
              <a:t>Financial Statements - Income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019A0BB6-507C-5855-683F-CB233B3E8FDC}"/>
              </a:ext>
            </a:extLst>
          </p:cNvPr>
          <p:cNvGraphicFramePr>
            <a:graphicFrameLocks noGrp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654357953"/>
              </p:ext>
            </p:extLst>
          </p:nvPr>
        </p:nvGraphicFramePr>
        <p:xfrm>
          <a:off x="234950" y="1230813"/>
          <a:ext cx="6572251" cy="5389576"/>
        </p:xfrm>
        <a:graphic>
          <a:graphicData uri="http://schemas.openxmlformats.org/drawingml/2006/table">
            <a:tbl>
              <a:tblPr/>
              <a:tblGrid>
                <a:gridCol w="30058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9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683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683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sz="1102">
                          <a:solidFill>
                            <a:srgbClr val="000000"/>
                          </a:solidFill>
                          <a:latin typeface="Calibri"/>
                        </a:rPr>
                        <a:t>​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>
                          <a:solidFill>
                            <a:srgbClr val="000000"/>
                          </a:solidFill>
                          <a:latin typeface="Calibri"/>
                        </a:rPr>
                        <a:t>2025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>
                          <a:solidFill>
                            <a:srgbClr val="000000"/>
                          </a:solidFill>
                          <a:latin typeface="Calibri"/>
                        </a:rPr>
                        <a:t>2024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>
                          <a:solidFill>
                            <a:srgbClr val="000000"/>
                          </a:solidFill>
                          <a:latin typeface="Calibri"/>
                        </a:rPr>
                        <a:t>2023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102" b="1">
                          <a:solidFill>
                            <a:srgbClr val="1F4E78"/>
                          </a:solidFill>
                          <a:latin typeface="Calibri"/>
                        </a:rPr>
                        <a:t>NET SALES</a:t>
                      </a:r>
                    </a:p>
                  </a:txBody>
                  <a:tcPr marL="63500" marR="635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mpd="sng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>
                          <a:solidFill>
                            <a:srgbClr val="000000"/>
                          </a:solidFill>
                          <a:latin typeface="Calibri"/>
                        </a:rPr>
                        <a:t>​</a:t>
                      </a:r>
                    </a:p>
                  </a:txBody>
                  <a:tcPr marL="63500" marR="6350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000000"/>
                      </a:solidFill>
                      <a:prstDash val="solid"/>
                    </a:lnT>
                    <a:lnB w="6350" cmpd="sng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>
                          <a:solidFill>
                            <a:srgbClr val="000000"/>
                          </a:solidFill>
                          <a:latin typeface="Calibri"/>
                        </a:rPr>
                        <a:t>​</a:t>
                      </a:r>
                    </a:p>
                  </a:txBody>
                  <a:tcPr marL="63500" marR="6350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000000"/>
                      </a:solidFill>
                      <a:prstDash val="solid"/>
                    </a:lnT>
                    <a:lnB w="6350" cmpd="sng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>
                          <a:solidFill>
                            <a:srgbClr val="000000"/>
                          </a:solidFill>
                          <a:latin typeface="Calibri"/>
                        </a:rPr>
                        <a:t>​</a:t>
                      </a:r>
                    </a:p>
                  </a:txBody>
                  <a:tcPr marL="63500" marR="6350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000000"/>
                      </a:solidFill>
                      <a:prstDash val="solid"/>
                    </a:lnT>
                    <a:lnB w="6350" cmpd="sng">
                      <a:solidFill>
                        <a:srgbClr val="D9D9D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102">
                          <a:solidFill>
                            <a:srgbClr val="000000"/>
                          </a:solidFill>
                          <a:latin typeface="Calibri"/>
                        </a:rPr>
                        <a:t>Product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D9D9D9"/>
                      </a:solidFill>
                      <a:prstDash val="solid"/>
                    </a:lnL>
                    <a:lnR w="6350" cmpd="sng">
                      <a:solidFill>
                        <a:srgbClr val="D9D9D9"/>
                      </a:solidFill>
                      <a:prstDash val="solid"/>
                    </a:lnR>
                    <a:lnT w="6350" cmpd="sng">
                      <a:solidFill>
                        <a:srgbClr val="D9D9D9"/>
                      </a:solidFill>
                      <a:prstDash val="solid"/>
                    </a:lnT>
                    <a:lnB w="6350" cmpd="sng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>
                          <a:solidFill>
                            <a:srgbClr val="000000"/>
                          </a:solidFill>
                          <a:latin typeface="Calibri"/>
                        </a:rPr>
                        <a:t>$1,000,000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D9D9D9"/>
                      </a:solidFill>
                      <a:prstDash val="solid"/>
                    </a:lnL>
                    <a:lnR w="6350" cmpd="sng">
                      <a:solidFill>
                        <a:srgbClr val="D9D9D9"/>
                      </a:solidFill>
                      <a:prstDash val="solid"/>
                    </a:lnR>
                    <a:lnT w="6350" cmpd="sng">
                      <a:solidFill>
                        <a:srgbClr val="D9D9D9"/>
                      </a:solidFill>
                      <a:prstDash val="solid"/>
                    </a:lnT>
                    <a:lnB w="6350" cmpd="sng">
                      <a:solidFill>
                        <a:srgbClr val="D9D9D9"/>
                      </a:solidFill>
                      <a:prstDash val="soli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>
                          <a:solidFill>
                            <a:srgbClr val="000000"/>
                          </a:solidFill>
                          <a:latin typeface="Calibri"/>
                        </a:rPr>
                        <a:t>$960,000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D9D9D9"/>
                      </a:solidFill>
                      <a:prstDash val="solid"/>
                    </a:lnL>
                    <a:lnR w="6350" cmpd="sng">
                      <a:solidFill>
                        <a:srgbClr val="D9D9D9"/>
                      </a:solidFill>
                      <a:prstDash val="solid"/>
                    </a:lnR>
                    <a:lnT w="6350" cmpd="sng">
                      <a:solidFill>
                        <a:srgbClr val="D9D9D9"/>
                      </a:solidFill>
                      <a:prstDash val="solid"/>
                    </a:lnT>
                    <a:lnB w="6350" cmpd="sng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>
                          <a:solidFill>
                            <a:srgbClr val="000000"/>
                          </a:solidFill>
                          <a:latin typeface="Calibri"/>
                        </a:rPr>
                        <a:t>$921,600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D9D9D9"/>
                      </a:solidFill>
                      <a:prstDash val="solid"/>
                    </a:lnL>
                    <a:lnR w="6350" cmpd="sng">
                      <a:solidFill>
                        <a:srgbClr val="D9D9D9"/>
                      </a:solidFill>
                      <a:prstDash val="solid"/>
                    </a:lnR>
                    <a:lnT w="6350" cmpd="sng">
                      <a:solidFill>
                        <a:srgbClr val="D9D9D9"/>
                      </a:solidFill>
                      <a:prstDash val="solid"/>
                    </a:lnT>
                    <a:lnB w="6350" cmpd="sng">
                      <a:solidFill>
                        <a:srgbClr val="D9D9D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102">
                          <a:solidFill>
                            <a:srgbClr val="000000"/>
                          </a:solidFill>
                          <a:latin typeface="Calibri"/>
                        </a:rPr>
                        <a:t>Service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D9D9D9"/>
                      </a:solidFill>
                      <a:prstDash val="solid"/>
                    </a:lnL>
                    <a:lnR w="6350" cmpd="sng">
                      <a:solidFill>
                        <a:srgbClr val="D9D9D9"/>
                      </a:solidFill>
                      <a:prstDash val="solid"/>
                    </a:lnR>
                    <a:lnT w="6350" cmpd="sng">
                      <a:solidFill>
                        <a:srgbClr val="D9D9D9"/>
                      </a:solidFill>
                      <a:prstDash val="solid"/>
                    </a:lnT>
                    <a:lnB w="19050" cmpd="dbl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>
                          <a:solidFill>
                            <a:srgbClr val="000000"/>
                          </a:solidFill>
                          <a:latin typeface="Calibri"/>
                        </a:rPr>
                        <a:t>$1,000,000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D9D9D9"/>
                      </a:solidFill>
                      <a:prstDash val="solid"/>
                    </a:lnL>
                    <a:lnR w="6350" cmpd="sng">
                      <a:solidFill>
                        <a:srgbClr val="D9D9D9"/>
                      </a:solidFill>
                      <a:prstDash val="solid"/>
                    </a:lnR>
                    <a:lnT w="6350" cmpd="sng">
                      <a:solidFill>
                        <a:srgbClr val="D9D9D9"/>
                      </a:solidFill>
                      <a:prstDash val="solid"/>
                    </a:lnT>
                    <a:lnB w="19050" cmpd="dbl">
                      <a:solidFill>
                        <a:srgbClr val="D9D9D9"/>
                      </a:solidFill>
                      <a:prstDash val="soli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>
                          <a:solidFill>
                            <a:srgbClr val="000000"/>
                          </a:solidFill>
                          <a:latin typeface="Calibri"/>
                        </a:rPr>
                        <a:t>$950,000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D9D9D9"/>
                      </a:solidFill>
                      <a:prstDash val="solid"/>
                    </a:lnL>
                    <a:lnR w="6350" cmpd="sng">
                      <a:solidFill>
                        <a:srgbClr val="D9D9D9"/>
                      </a:solidFill>
                      <a:prstDash val="solid"/>
                    </a:lnR>
                    <a:lnT w="6350" cmpd="sng">
                      <a:solidFill>
                        <a:srgbClr val="D9D9D9"/>
                      </a:solidFill>
                      <a:prstDash val="solid"/>
                    </a:lnT>
                    <a:lnB w="19050" cmpd="dbl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>
                          <a:solidFill>
                            <a:srgbClr val="000000"/>
                          </a:solidFill>
                          <a:latin typeface="Calibri"/>
                        </a:rPr>
                        <a:t>$902,500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D9D9D9"/>
                      </a:solidFill>
                      <a:prstDash val="solid"/>
                    </a:lnL>
                    <a:lnR w="6350" cmpd="sng">
                      <a:solidFill>
                        <a:srgbClr val="D9D9D9"/>
                      </a:solidFill>
                      <a:prstDash val="solid"/>
                    </a:lnR>
                    <a:lnT w="6350" cmpd="sng">
                      <a:solidFill>
                        <a:srgbClr val="D9D9D9"/>
                      </a:solidFill>
                      <a:prstDash val="solid"/>
                    </a:lnT>
                    <a:lnB w="19050" cmpd="dbl">
                      <a:solidFill>
                        <a:srgbClr val="D9D9D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102" b="1">
                          <a:solidFill>
                            <a:srgbClr val="000000"/>
                          </a:solidFill>
                          <a:latin typeface="Calibri"/>
                        </a:rPr>
                        <a:t>TOTAL NET SALES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D9D9D9"/>
                      </a:solidFill>
                      <a:prstDash val="solid"/>
                    </a:lnL>
                    <a:lnR w="6350" cmpd="sng">
                      <a:solidFill>
                        <a:srgbClr val="D9D9D9"/>
                      </a:solidFill>
                      <a:prstDash val="solid"/>
                    </a:lnR>
                    <a:lnT w="19050" cmpd="dbl">
                      <a:solidFill>
                        <a:srgbClr val="D9D9D9"/>
                      </a:solidFill>
                      <a:prstDash val="solid"/>
                    </a:lnT>
                    <a:lnB w="6350" cmpd="sng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 b="1">
                          <a:solidFill>
                            <a:srgbClr val="000000"/>
                          </a:solidFill>
                          <a:latin typeface="Calibri"/>
                        </a:rPr>
                        <a:t>$2,000,000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D9D9D9"/>
                      </a:solidFill>
                      <a:prstDash val="solid"/>
                    </a:lnL>
                    <a:lnR w="6350" cmpd="sng">
                      <a:solidFill>
                        <a:srgbClr val="D9D9D9"/>
                      </a:solidFill>
                      <a:prstDash val="solid"/>
                    </a:lnR>
                    <a:lnT w="19050" cmpd="dbl">
                      <a:solidFill>
                        <a:srgbClr val="D9D9D9"/>
                      </a:solidFill>
                      <a:prstDash val="solid"/>
                    </a:lnT>
                    <a:lnB w="6350" cmpd="sng">
                      <a:solidFill>
                        <a:srgbClr val="D9D9D9"/>
                      </a:solidFill>
                      <a:prstDash val="soli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 b="1">
                          <a:solidFill>
                            <a:srgbClr val="000000"/>
                          </a:solidFill>
                          <a:latin typeface="Calibri"/>
                        </a:rPr>
                        <a:t>$1,910,000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D9D9D9"/>
                      </a:solidFill>
                      <a:prstDash val="solid"/>
                    </a:lnL>
                    <a:lnR w="6350" cmpd="sng">
                      <a:solidFill>
                        <a:srgbClr val="D9D9D9"/>
                      </a:solidFill>
                      <a:prstDash val="solid"/>
                    </a:lnR>
                    <a:lnT w="19050" cmpd="dbl">
                      <a:solidFill>
                        <a:srgbClr val="D9D9D9"/>
                      </a:solidFill>
                      <a:prstDash val="solid"/>
                    </a:lnT>
                    <a:lnB w="6350" cmpd="sng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 b="1">
                          <a:solidFill>
                            <a:srgbClr val="000000"/>
                          </a:solidFill>
                          <a:latin typeface="Calibri"/>
                        </a:rPr>
                        <a:t>$1,824,100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D9D9D9"/>
                      </a:solidFill>
                      <a:prstDash val="solid"/>
                    </a:lnL>
                    <a:lnR w="6350" cmpd="sng">
                      <a:solidFill>
                        <a:srgbClr val="D9D9D9"/>
                      </a:solidFill>
                      <a:prstDash val="solid"/>
                    </a:lnR>
                    <a:lnT w="19050" cmpd="dbl">
                      <a:solidFill>
                        <a:srgbClr val="D9D9D9"/>
                      </a:solidFill>
                      <a:prstDash val="solid"/>
                    </a:lnT>
                    <a:lnB w="6350" cmpd="sng">
                      <a:solidFill>
                        <a:srgbClr val="D9D9D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102">
                          <a:solidFill>
                            <a:srgbClr val="000000"/>
                          </a:solidFill>
                          <a:latin typeface="Calibri"/>
                        </a:rPr>
                        <a:t>​</a:t>
                      </a:r>
                    </a:p>
                  </a:txBody>
                  <a:tcPr marL="63500" marR="63500" marT="0" marB="0" anchor="ctr">
                    <a:lnL>
                      <a:noFill/>
                    </a:lnL>
                    <a:lnR>
                      <a:noFill/>
                    </a:lnR>
                    <a:lnT w="6350" cmpd="sng">
                      <a:solidFill>
                        <a:srgbClr val="D9D9D9"/>
                      </a:solidFill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sz="1102">
                          <a:solidFill>
                            <a:srgbClr val="000000"/>
                          </a:solidFill>
                          <a:latin typeface="Calibri"/>
                        </a:rPr>
                        <a:t>​</a:t>
                      </a:r>
                    </a:p>
                  </a:txBody>
                  <a:tcPr marL="63500" marR="63500" marT="0" marB="0" anchor="ctr">
                    <a:lnL>
                      <a:noFill/>
                    </a:lnL>
                    <a:lnR>
                      <a:noFill/>
                    </a:lnR>
                    <a:lnT w="6350" cmpd="sng">
                      <a:solidFill>
                        <a:srgbClr val="D9D9D9"/>
                      </a:solidFill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>
                          <a:solidFill>
                            <a:srgbClr val="000000"/>
                          </a:solidFill>
                          <a:latin typeface="Calibri"/>
                        </a:rPr>
                        <a:t>​</a:t>
                      </a:r>
                    </a:p>
                  </a:txBody>
                  <a:tcPr marL="63500" marR="63500" marT="0" marB="0" anchor="ctr">
                    <a:lnL>
                      <a:noFill/>
                    </a:lnL>
                    <a:lnR>
                      <a:noFill/>
                    </a:lnR>
                    <a:lnT w="6350" cmpd="sng">
                      <a:solidFill>
                        <a:srgbClr val="D9D9D9"/>
                      </a:solidFill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>
                          <a:solidFill>
                            <a:srgbClr val="000000"/>
                          </a:solidFill>
                          <a:latin typeface="Calibri"/>
                        </a:rPr>
                        <a:t>​</a:t>
                      </a:r>
                    </a:p>
                  </a:txBody>
                  <a:tcPr marL="63500" marR="63500" marT="0" marB="0" anchor="ctr">
                    <a:lnL>
                      <a:noFill/>
                    </a:lnL>
                    <a:lnR>
                      <a:noFill/>
                    </a:lnR>
                    <a:lnT w="6350" cmpd="sng">
                      <a:solidFill>
                        <a:srgbClr val="D9D9D9"/>
                      </a:solidFill>
                      <a:prstDash val="soli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102" b="1">
                          <a:solidFill>
                            <a:srgbClr val="1F4E78"/>
                          </a:solidFill>
                          <a:latin typeface="Calibri"/>
                        </a:rPr>
                        <a:t>COST OF SALES</a:t>
                      </a:r>
                    </a:p>
                  </a:txBody>
                  <a:tcPr marL="63500" marR="635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mpd="sng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>
                          <a:solidFill>
                            <a:srgbClr val="000000"/>
                          </a:solidFill>
                          <a:latin typeface="Calibri"/>
                        </a:rPr>
                        <a:t>​</a:t>
                      </a:r>
                    </a:p>
                  </a:txBody>
                  <a:tcPr marL="63500" marR="635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mpd="sng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>
                          <a:solidFill>
                            <a:srgbClr val="000000"/>
                          </a:solidFill>
                          <a:latin typeface="Calibri"/>
                        </a:rPr>
                        <a:t>​</a:t>
                      </a:r>
                    </a:p>
                  </a:txBody>
                  <a:tcPr marL="63500" marR="635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mpd="sng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>
                          <a:solidFill>
                            <a:srgbClr val="000000"/>
                          </a:solidFill>
                          <a:latin typeface="Calibri"/>
                        </a:rPr>
                        <a:t>​</a:t>
                      </a:r>
                    </a:p>
                  </a:txBody>
                  <a:tcPr marL="63500" marR="635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mpd="sng">
                      <a:solidFill>
                        <a:srgbClr val="D9D9D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102">
                          <a:solidFill>
                            <a:srgbClr val="000000"/>
                          </a:solidFill>
                          <a:latin typeface="Calibri"/>
                        </a:rPr>
                        <a:t>Product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D9D9D9"/>
                      </a:solidFill>
                      <a:prstDash val="solid"/>
                    </a:lnL>
                    <a:lnR w="6350" cmpd="sng">
                      <a:solidFill>
                        <a:srgbClr val="D9D9D9"/>
                      </a:solidFill>
                      <a:prstDash val="solid"/>
                    </a:lnR>
                    <a:lnT w="6350" cmpd="sng">
                      <a:solidFill>
                        <a:srgbClr val="D9D9D9"/>
                      </a:solidFill>
                      <a:prstDash val="solid"/>
                    </a:lnT>
                    <a:lnB w="6350" cmpd="sng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>
                          <a:solidFill>
                            <a:srgbClr val="000000"/>
                          </a:solidFill>
                          <a:latin typeface="Calibri"/>
                        </a:rPr>
                        <a:t>$600,000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D9D9D9"/>
                      </a:solidFill>
                      <a:prstDash val="solid"/>
                    </a:lnL>
                    <a:lnR w="6350" cmpd="sng">
                      <a:solidFill>
                        <a:srgbClr val="D9D9D9"/>
                      </a:solidFill>
                      <a:prstDash val="solid"/>
                    </a:lnR>
                    <a:lnT w="6350" cmpd="sng">
                      <a:solidFill>
                        <a:srgbClr val="D9D9D9"/>
                      </a:solidFill>
                      <a:prstDash val="solid"/>
                    </a:lnT>
                    <a:lnB w="6350" cmpd="sng">
                      <a:solidFill>
                        <a:srgbClr val="D9D9D9"/>
                      </a:solidFill>
                      <a:prstDash val="soli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>
                          <a:solidFill>
                            <a:srgbClr val="000000"/>
                          </a:solidFill>
                          <a:latin typeface="Calibri"/>
                        </a:rPr>
                        <a:t>$576,000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D9D9D9"/>
                      </a:solidFill>
                      <a:prstDash val="solid"/>
                    </a:lnL>
                    <a:lnR w="6350" cmpd="sng">
                      <a:solidFill>
                        <a:srgbClr val="D9D9D9"/>
                      </a:solidFill>
                      <a:prstDash val="solid"/>
                    </a:lnR>
                    <a:lnT w="6350" cmpd="sng">
                      <a:solidFill>
                        <a:srgbClr val="D9D9D9"/>
                      </a:solidFill>
                      <a:prstDash val="solid"/>
                    </a:lnT>
                    <a:lnB w="6350" cmpd="sng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>
                          <a:solidFill>
                            <a:srgbClr val="000000"/>
                          </a:solidFill>
                          <a:latin typeface="Calibri"/>
                        </a:rPr>
                        <a:t>$552,960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D9D9D9"/>
                      </a:solidFill>
                      <a:prstDash val="solid"/>
                    </a:lnL>
                    <a:lnR w="6350" cmpd="sng">
                      <a:solidFill>
                        <a:srgbClr val="D9D9D9"/>
                      </a:solidFill>
                      <a:prstDash val="solid"/>
                    </a:lnR>
                    <a:lnT w="6350" cmpd="sng">
                      <a:solidFill>
                        <a:srgbClr val="D9D9D9"/>
                      </a:solidFill>
                      <a:prstDash val="solid"/>
                    </a:lnT>
                    <a:lnB w="6350" cmpd="sng">
                      <a:solidFill>
                        <a:srgbClr val="D9D9D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102">
                          <a:solidFill>
                            <a:srgbClr val="000000"/>
                          </a:solidFill>
                          <a:latin typeface="Calibri"/>
                        </a:rPr>
                        <a:t>Service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D9D9D9"/>
                      </a:solidFill>
                      <a:prstDash val="solid"/>
                    </a:lnL>
                    <a:lnR w="6350" cmpd="sng">
                      <a:solidFill>
                        <a:srgbClr val="D9D9D9"/>
                      </a:solidFill>
                      <a:prstDash val="solid"/>
                    </a:lnR>
                    <a:lnT w="6350" cmpd="sng">
                      <a:solidFill>
                        <a:srgbClr val="D9D9D9"/>
                      </a:solidFill>
                      <a:prstDash val="solid"/>
                    </a:lnT>
                    <a:lnB w="19050" cmpd="dbl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>
                          <a:solidFill>
                            <a:srgbClr val="000000"/>
                          </a:solidFill>
                          <a:latin typeface="Calibri"/>
                        </a:rPr>
                        <a:t>$600,000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D9D9D9"/>
                      </a:solidFill>
                      <a:prstDash val="solid"/>
                    </a:lnL>
                    <a:lnR w="6350" cmpd="sng">
                      <a:solidFill>
                        <a:srgbClr val="D9D9D9"/>
                      </a:solidFill>
                      <a:prstDash val="solid"/>
                    </a:lnR>
                    <a:lnT w="6350" cmpd="sng">
                      <a:solidFill>
                        <a:srgbClr val="D9D9D9"/>
                      </a:solidFill>
                      <a:prstDash val="solid"/>
                    </a:lnT>
                    <a:lnB w="19050" cmpd="dbl">
                      <a:solidFill>
                        <a:srgbClr val="D9D9D9"/>
                      </a:solidFill>
                      <a:prstDash val="soli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>
                          <a:solidFill>
                            <a:srgbClr val="000000"/>
                          </a:solidFill>
                          <a:latin typeface="Calibri"/>
                        </a:rPr>
                        <a:t>$570,000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D9D9D9"/>
                      </a:solidFill>
                      <a:prstDash val="solid"/>
                    </a:lnL>
                    <a:lnR w="6350" cmpd="sng">
                      <a:solidFill>
                        <a:srgbClr val="D9D9D9"/>
                      </a:solidFill>
                      <a:prstDash val="solid"/>
                    </a:lnR>
                    <a:lnT w="6350" cmpd="sng">
                      <a:solidFill>
                        <a:srgbClr val="D9D9D9"/>
                      </a:solidFill>
                      <a:prstDash val="solid"/>
                    </a:lnT>
                    <a:lnB w="19050" cmpd="dbl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>
                          <a:solidFill>
                            <a:srgbClr val="000000"/>
                          </a:solidFill>
                          <a:latin typeface="Calibri"/>
                        </a:rPr>
                        <a:t>$541,500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D9D9D9"/>
                      </a:solidFill>
                      <a:prstDash val="solid"/>
                    </a:lnL>
                    <a:lnR w="6350" cmpd="sng">
                      <a:solidFill>
                        <a:srgbClr val="D9D9D9"/>
                      </a:solidFill>
                      <a:prstDash val="solid"/>
                    </a:lnR>
                    <a:lnT w="6350" cmpd="sng">
                      <a:solidFill>
                        <a:srgbClr val="D9D9D9"/>
                      </a:solidFill>
                      <a:prstDash val="solid"/>
                    </a:lnT>
                    <a:lnB w="19050" cmpd="dbl">
                      <a:solidFill>
                        <a:srgbClr val="D9D9D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102" b="1">
                          <a:solidFill>
                            <a:srgbClr val="000000"/>
                          </a:solidFill>
                          <a:latin typeface="Calibri"/>
                        </a:rPr>
                        <a:t>TOTAL COST OF SALES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D9D9D9"/>
                      </a:solidFill>
                      <a:prstDash val="solid"/>
                    </a:lnL>
                    <a:lnR w="6350" cmpd="sng">
                      <a:solidFill>
                        <a:srgbClr val="D9D9D9"/>
                      </a:solidFill>
                      <a:prstDash val="solid"/>
                    </a:lnR>
                    <a:lnT w="19050" cmpd="dbl">
                      <a:solidFill>
                        <a:srgbClr val="D9D9D9"/>
                      </a:solidFill>
                      <a:prstDash val="solid"/>
                    </a:lnT>
                    <a:lnB w="19050" cmpd="dbl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 b="1">
                          <a:solidFill>
                            <a:srgbClr val="000000"/>
                          </a:solidFill>
                          <a:latin typeface="Calibri"/>
                        </a:rPr>
                        <a:t>$1,200,000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D9D9D9"/>
                      </a:solidFill>
                      <a:prstDash val="solid"/>
                    </a:lnL>
                    <a:lnR w="6350" cmpd="sng">
                      <a:solidFill>
                        <a:srgbClr val="D9D9D9"/>
                      </a:solidFill>
                      <a:prstDash val="solid"/>
                    </a:lnR>
                    <a:lnT w="19050" cmpd="dbl">
                      <a:solidFill>
                        <a:srgbClr val="D9D9D9"/>
                      </a:solidFill>
                      <a:prstDash val="solid"/>
                    </a:lnT>
                    <a:lnB w="19050" cmpd="dbl">
                      <a:solidFill>
                        <a:srgbClr val="D9D9D9"/>
                      </a:solidFill>
                      <a:prstDash val="soli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 b="1">
                          <a:solidFill>
                            <a:srgbClr val="000000"/>
                          </a:solidFill>
                          <a:latin typeface="Calibri"/>
                        </a:rPr>
                        <a:t>$1,146,000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D9D9D9"/>
                      </a:solidFill>
                      <a:prstDash val="solid"/>
                    </a:lnL>
                    <a:lnR w="6350" cmpd="sng">
                      <a:solidFill>
                        <a:srgbClr val="D9D9D9"/>
                      </a:solidFill>
                      <a:prstDash val="solid"/>
                    </a:lnR>
                    <a:lnT w="19050" cmpd="dbl">
                      <a:solidFill>
                        <a:srgbClr val="D9D9D9"/>
                      </a:solidFill>
                      <a:prstDash val="solid"/>
                    </a:lnT>
                    <a:lnB w="19050" cmpd="dbl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 b="1">
                          <a:solidFill>
                            <a:srgbClr val="000000"/>
                          </a:solidFill>
                          <a:latin typeface="Calibri"/>
                        </a:rPr>
                        <a:t>$1,094,460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D9D9D9"/>
                      </a:solidFill>
                      <a:prstDash val="solid"/>
                    </a:lnL>
                    <a:lnR w="6350" cmpd="sng">
                      <a:solidFill>
                        <a:srgbClr val="D9D9D9"/>
                      </a:solidFill>
                      <a:prstDash val="solid"/>
                    </a:lnR>
                    <a:lnT w="19050" cmpd="dbl">
                      <a:solidFill>
                        <a:srgbClr val="D9D9D9"/>
                      </a:solidFill>
                      <a:prstDash val="solid"/>
                    </a:lnT>
                    <a:lnB w="19050" cmpd="dbl">
                      <a:solidFill>
                        <a:srgbClr val="D9D9D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102" b="1">
                          <a:solidFill>
                            <a:srgbClr val="000000"/>
                          </a:solidFill>
                          <a:latin typeface="Calibri"/>
                        </a:rPr>
                        <a:t>GROSS MARGIN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D9D9D9"/>
                      </a:solidFill>
                      <a:prstDash val="solid"/>
                    </a:lnL>
                    <a:lnR w="6350" cmpd="sng">
                      <a:solidFill>
                        <a:srgbClr val="D9D9D9"/>
                      </a:solidFill>
                      <a:prstDash val="solid"/>
                    </a:lnR>
                    <a:lnT w="19050" cmpd="dbl">
                      <a:solidFill>
                        <a:srgbClr val="D9D9D9"/>
                      </a:solidFill>
                      <a:prstDash val="solid"/>
                    </a:lnT>
                    <a:lnB w="6350" cmpd="sng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 b="1">
                          <a:solidFill>
                            <a:srgbClr val="000000"/>
                          </a:solidFill>
                          <a:latin typeface="Calibri"/>
                        </a:rPr>
                        <a:t>$800,000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D9D9D9"/>
                      </a:solidFill>
                      <a:prstDash val="solid"/>
                    </a:lnL>
                    <a:lnR w="6350" cmpd="sng">
                      <a:solidFill>
                        <a:srgbClr val="D9D9D9"/>
                      </a:solidFill>
                      <a:prstDash val="solid"/>
                    </a:lnR>
                    <a:lnT w="19050" cmpd="dbl">
                      <a:solidFill>
                        <a:srgbClr val="D9D9D9"/>
                      </a:solidFill>
                      <a:prstDash val="solid"/>
                    </a:lnT>
                    <a:lnB w="6350" cmpd="sng">
                      <a:solidFill>
                        <a:srgbClr val="D9D9D9"/>
                      </a:solidFill>
                      <a:prstDash val="soli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 b="1">
                          <a:solidFill>
                            <a:srgbClr val="000000"/>
                          </a:solidFill>
                          <a:latin typeface="Calibri"/>
                        </a:rPr>
                        <a:t>$764,000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D9D9D9"/>
                      </a:solidFill>
                      <a:prstDash val="solid"/>
                    </a:lnL>
                    <a:lnR w="6350" cmpd="sng">
                      <a:solidFill>
                        <a:srgbClr val="D9D9D9"/>
                      </a:solidFill>
                      <a:prstDash val="solid"/>
                    </a:lnR>
                    <a:lnT w="19050" cmpd="dbl">
                      <a:solidFill>
                        <a:srgbClr val="D9D9D9"/>
                      </a:solidFill>
                      <a:prstDash val="solid"/>
                    </a:lnT>
                    <a:lnB w="6350" cmpd="sng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 b="1">
                          <a:solidFill>
                            <a:srgbClr val="000000"/>
                          </a:solidFill>
                          <a:latin typeface="Calibri"/>
                        </a:rPr>
                        <a:t>$729,640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D9D9D9"/>
                      </a:solidFill>
                      <a:prstDash val="solid"/>
                    </a:lnL>
                    <a:lnR w="6350" cmpd="sng">
                      <a:solidFill>
                        <a:srgbClr val="D9D9D9"/>
                      </a:solidFill>
                      <a:prstDash val="solid"/>
                    </a:lnR>
                    <a:lnT w="19050" cmpd="dbl">
                      <a:solidFill>
                        <a:srgbClr val="D9D9D9"/>
                      </a:solidFill>
                      <a:prstDash val="solid"/>
                    </a:lnT>
                    <a:lnB w="6350" cmpd="sng">
                      <a:solidFill>
                        <a:srgbClr val="D9D9D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102">
                          <a:solidFill>
                            <a:srgbClr val="000000"/>
                          </a:solidFill>
                          <a:latin typeface="Calibri"/>
                        </a:rPr>
                        <a:t>​</a:t>
                      </a:r>
                    </a:p>
                  </a:txBody>
                  <a:tcPr marL="63500" marR="63500" marT="0" marB="0" anchor="ctr">
                    <a:lnL>
                      <a:noFill/>
                    </a:lnL>
                    <a:lnR>
                      <a:noFill/>
                    </a:lnR>
                    <a:lnT w="6350" cmpd="sng">
                      <a:solidFill>
                        <a:srgbClr val="D9D9D9"/>
                      </a:solidFill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>
                          <a:solidFill>
                            <a:srgbClr val="000000"/>
                          </a:solidFill>
                          <a:latin typeface="Calibri"/>
                        </a:rPr>
                        <a:t>​</a:t>
                      </a:r>
                    </a:p>
                  </a:txBody>
                  <a:tcPr marL="63500" marR="63500" marT="0" marB="0" anchor="ctr">
                    <a:lnL>
                      <a:noFill/>
                    </a:lnL>
                    <a:lnR>
                      <a:noFill/>
                    </a:lnR>
                    <a:lnT w="6350" cmpd="sng">
                      <a:solidFill>
                        <a:srgbClr val="D9D9D9"/>
                      </a:solidFill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>
                          <a:solidFill>
                            <a:srgbClr val="000000"/>
                          </a:solidFill>
                          <a:latin typeface="Calibri"/>
                        </a:rPr>
                        <a:t>​</a:t>
                      </a:r>
                    </a:p>
                  </a:txBody>
                  <a:tcPr marL="63500" marR="63500" marT="0" marB="0" anchor="ctr">
                    <a:lnL>
                      <a:noFill/>
                    </a:lnL>
                    <a:lnR>
                      <a:noFill/>
                    </a:lnR>
                    <a:lnT w="6350" cmpd="sng">
                      <a:solidFill>
                        <a:srgbClr val="D9D9D9"/>
                      </a:solidFill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>
                          <a:solidFill>
                            <a:srgbClr val="000000"/>
                          </a:solidFill>
                          <a:latin typeface="Calibri"/>
                        </a:rPr>
                        <a:t>​</a:t>
                      </a:r>
                    </a:p>
                  </a:txBody>
                  <a:tcPr marL="63500" marR="63500" marT="0" marB="0" anchor="ctr">
                    <a:lnL>
                      <a:noFill/>
                    </a:lnL>
                    <a:lnR>
                      <a:noFill/>
                    </a:lnR>
                    <a:lnT w="6350" cmpd="sng">
                      <a:solidFill>
                        <a:srgbClr val="D9D9D9"/>
                      </a:solidFill>
                      <a:prstDash val="soli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102" b="1">
                          <a:solidFill>
                            <a:srgbClr val="1F4E78"/>
                          </a:solidFill>
                          <a:latin typeface="Calibri"/>
                        </a:rPr>
                        <a:t>OPERATING EXPENSES</a:t>
                      </a:r>
                    </a:p>
                  </a:txBody>
                  <a:tcPr marL="63500" marR="635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mpd="sng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>
                          <a:solidFill>
                            <a:srgbClr val="000000"/>
                          </a:solidFill>
                          <a:latin typeface="Calibri"/>
                        </a:rPr>
                        <a:t>​</a:t>
                      </a:r>
                    </a:p>
                  </a:txBody>
                  <a:tcPr marL="63500" marR="635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mpd="sng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>
                          <a:solidFill>
                            <a:srgbClr val="000000"/>
                          </a:solidFill>
                          <a:latin typeface="Calibri"/>
                        </a:rPr>
                        <a:t>​</a:t>
                      </a:r>
                    </a:p>
                  </a:txBody>
                  <a:tcPr marL="63500" marR="635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mpd="sng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>
                          <a:solidFill>
                            <a:srgbClr val="000000"/>
                          </a:solidFill>
                          <a:latin typeface="Calibri"/>
                        </a:rPr>
                        <a:t>​</a:t>
                      </a:r>
                    </a:p>
                  </a:txBody>
                  <a:tcPr marL="63500" marR="635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mpd="sng">
                      <a:solidFill>
                        <a:srgbClr val="D9D9D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102">
                          <a:solidFill>
                            <a:srgbClr val="000000"/>
                          </a:solidFill>
                          <a:latin typeface="Calibri"/>
                        </a:rPr>
                        <a:t>Research and Development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D9D9D9"/>
                      </a:solidFill>
                      <a:prstDash val="solid"/>
                    </a:lnL>
                    <a:lnR w="6350" cmpd="sng">
                      <a:solidFill>
                        <a:srgbClr val="D9D9D9"/>
                      </a:solidFill>
                      <a:prstDash val="solid"/>
                    </a:lnR>
                    <a:lnT w="6350" cmpd="sng">
                      <a:solidFill>
                        <a:srgbClr val="D9D9D9"/>
                      </a:solidFill>
                      <a:prstDash val="solid"/>
                    </a:lnT>
                    <a:lnB w="6350" cmpd="sng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>
                          <a:solidFill>
                            <a:srgbClr val="000000"/>
                          </a:solidFill>
                          <a:latin typeface="Calibri"/>
                        </a:rPr>
                        <a:t>$160,000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D9D9D9"/>
                      </a:solidFill>
                      <a:prstDash val="solid"/>
                    </a:lnL>
                    <a:lnR w="6350" cmpd="sng">
                      <a:solidFill>
                        <a:srgbClr val="D9D9D9"/>
                      </a:solidFill>
                      <a:prstDash val="solid"/>
                    </a:lnR>
                    <a:lnT w="6350" cmpd="sng">
                      <a:solidFill>
                        <a:srgbClr val="D9D9D9"/>
                      </a:solidFill>
                      <a:prstDash val="solid"/>
                    </a:lnT>
                    <a:lnB w="6350" cmpd="sng">
                      <a:solidFill>
                        <a:srgbClr val="D9D9D9"/>
                      </a:solidFill>
                      <a:prstDash val="soli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>
                          <a:solidFill>
                            <a:srgbClr val="000000"/>
                          </a:solidFill>
                          <a:latin typeface="Calibri"/>
                        </a:rPr>
                        <a:t>$152,800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D9D9D9"/>
                      </a:solidFill>
                      <a:prstDash val="solid"/>
                    </a:lnL>
                    <a:lnR w="6350" cmpd="sng">
                      <a:solidFill>
                        <a:srgbClr val="D9D9D9"/>
                      </a:solidFill>
                      <a:prstDash val="solid"/>
                    </a:lnR>
                    <a:lnT w="6350" cmpd="sng">
                      <a:solidFill>
                        <a:srgbClr val="D9D9D9"/>
                      </a:solidFill>
                      <a:prstDash val="solid"/>
                    </a:lnT>
                    <a:lnB w="6350" cmpd="sng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>
                          <a:solidFill>
                            <a:srgbClr val="000000"/>
                          </a:solidFill>
                          <a:latin typeface="Calibri"/>
                        </a:rPr>
                        <a:t>$145,928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D9D9D9"/>
                      </a:solidFill>
                      <a:prstDash val="solid"/>
                    </a:lnL>
                    <a:lnR w="6350" cmpd="sng">
                      <a:solidFill>
                        <a:srgbClr val="D9D9D9"/>
                      </a:solidFill>
                      <a:prstDash val="solid"/>
                    </a:lnR>
                    <a:lnT w="6350" cmpd="sng">
                      <a:solidFill>
                        <a:srgbClr val="D9D9D9"/>
                      </a:solidFill>
                      <a:prstDash val="solid"/>
                    </a:lnT>
                    <a:lnB w="6350" cmpd="sng">
                      <a:solidFill>
                        <a:srgbClr val="D9D9D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102">
                          <a:solidFill>
                            <a:srgbClr val="000000"/>
                          </a:solidFill>
                          <a:latin typeface="Calibri"/>
                        </a:rPr>
                        <a:t>Sales and Marketing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D9D9D9"/>
                      </a:solidFill>
                      <a:prstDash val="solid"/>
                    </a:lnL>
                    <a:lnR w="6350" cmpd="sng">
                      <a:solidFill>
                        <a:srgbClr val="D9D9D9"/>
                      </a:solidFill>
                      <a:prstDash val="solid"/>
                    </a:lnR>
                    <a:lnT w="6350" cmpd="sng">
                      <a:solidFill>
                        <a:srgbClr val="D9D9D9"/>
                      </a:solidFill>
                      <a:prstDash val="solid"/>
                    </a:lnT>
                    <a:lnB w="6350" cmpd="sng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>
                          <a:solidFill>
                            <a:srgbClr val="000000"/>
                          </a:solidFill>
                          <a:latin typeface="Calibri"/>
                        </a:rPr>
                        <a:t>$140,000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D9D9D9"/>
                      </a:solidFill>
                      <a:prstDash val="solid"/>
                    </a:lnL>
                    <a:lnR w="6350" cmpd="sng">
                      <a:solidFill>
                        <a:srgbClr val="D9D9D9"/>
                      </a:solidFill>
                      <a:prstDash val="solid"/>
                    </a:lnR>
                    <a:lnT w="6350" cmpd="sng">
                      <a:solidFill>
                        <a:srgbClr val="D9D9D9"/>
                      </a:solidFill>
                      <a:prstDash val="solid"/>
                    </a:lnT>
                    <a:lnB w="6350" cmpd="sng">
                      <a:solidFill>
                        <a:srgbClr val="D9D9D9"/>
                      </a:solidFill>
                      <a:prstDash val="soli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>
                          <a:solidFill>
                            <a:srgbClr val="000000"/>
                          </a:solidFill>
                          <a:latin typeface="Calibri"/>
                        </a:rPr>
                        <a:t>$133,700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D9D9D9"/>
                      </a:solidFill>
                      <a:prstDash val="solid"/>
                    </a:lnL>
                    <a:lnR w="6350" cmpd="sng">
                      <a:solidFill>
                        <a:srgbClr val="D9D9D9"/>
                      </a:solidFill>
                      <a:prstDash val="solid"/>
                    </a:lnR>
                    <a:lnT w="6350" cmpd="sng">
                      <a:solidFill>
                        <a:srgbClr val="D9D9D9"/>
                      </a:solidFill>
                      <a:prstDash val="solid"/>
                    </a:lnT>
                    <a:lnB w="6350" cmpd="sng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>
                          <a:solidFill>
                            <a:srgbClr val="000000"/>
                          </a:solidFill>
                          <a:latin typeface="Calibri"/>
                        </a:rPr>
                        <a:t>$127,687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D9D9D9"/>
                      </a:solidFill>
                      <a:prstDash val="solid"/>
                    </a:lnL>
                    <a:lnR w="6350" cmpd="sng">
                      <a:solidFill>
                        <a:srgbClr val="D9D9D9"/>
                      </a:solidFill>
                      <a:prstDash val="solid"/>
                    </a:lnR>
                    <a:lnT w="6350" cmpd="sng">
                      <a:solidFill>
                        <a:srgbClr val="D9D9D9"/>
                      </a:solidFill>
                      <a:prstDash val="solid"/>
                    </a:lnT>
                    <a:lnB w="6350" cmpd="sng">
                      <a:solidFill>
                        <a:srgbClr val="D9D9D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102">
                          <a:solidFill>
                            <a:srgbClr val="000000"/>
                          </a:solidFill>
                          <a:latin typeface="Calibri"/>
                        </a:rPr>
                        <a:t>General and Administrative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D9D9D9"/>
                      </a:solidFill>
                      <a:prstDash val="solid"/>
                    </a:lnL>
                    <a:lnR w="6350" cmpd="sng">
                      <a:solidFill>
                        <a:srgbClr val="D9D9D9"/>
                      </a:solidFill>
                      <a:prstDash val="solid"/>
                    </a:lnR>
                    <a:lnT w="6350" cmpd="sng">
                      <a:solidFill>
                        <a:srgbClr val="D9D9D9"/>
                      </a:solidFill>
                      <a:prstDash val="solid"/>
                    </a:lnT>
                    <a:lnB w="6350" cmpd="sng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>
                          <a:solidFill>
                            <a:srgbClr val="000000"/>
                          </a:solidFill>
                          <a:latin typeface="Calibri"/>
                        </a:rPr>
                        <a:t>$120,000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D9D9D9"/>
                      </a:solidFill>
                      <a:prstDash val="solid"/>
                    </a:lnL>
                    <a:lnR w="6350" cmpd="sng">
                      <a:solidFill>
                        <a:srgbClr val="D9D9D9"/>
                      </a:solidFill>
                      <a:prstDash val="solid"/>
                    </a:lnR>
                    <a:lnT w="6350" cmpd="sng">
                      <a:solidFill>
                        <a:srgbClr val="D9D9D9"/>
                      </a:solidFill>
                      <a:prstDash val="solid"/>
                    </a:lnT>
                    <a:lnB w="6350" cmpd="sng">
                      <a:solidFill>
                        <a:srgbClr val="D9D9D9"/>
                      </a:solidFill>
                      <a:prstDash val="soli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>
                          <a:solidFill>
                            <a:srgbClr val="000000"/>
                          </a:solidFill>
                          <a:latin typeface="Calibri"/>
                        </a:rPr>
                        <a:t>$114,600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D9D9D9"/>
                      </a:solidFill>
                      <a:prstDash val="solid"/>
                    </a:lnL>
                    <a:lnR w="6350" cmpd="sng">
                      <a:solidFill>
                        <a:srgbClr val="D9D9D9"/>
                      </a:solidFill>
                      <a:prstDash val="solid"/>
                    </a:lnR>
                    <a:lnT w="6350" cmpd="sng">
                      <a:solidFill>
                        <a:srgbClr val="D9D9D9"/>
                      </a:solidFill>
                      <a:prstDash val="solid"/>
                    </a:lnT>
                    <a:lnB w="6350" cmpd="sng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>
                          <a:solidFill>
                            <a:srgbClr val="000000"/>
                          </a:solidFill>
                          <a:latin typeface="Calibri"/>
                        </a:rPr>
                        <a:t>$109,446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D9D9D9"/>
                      </a:solidFill>
                      <a:prstDash val="solid"/>
                    </a:lnL>
                    <a:lnR w="6350" cmpd="sng">
                      <a:solidFill>
                        <a:srgbClr val="D9D9D9"/>
                      </a:solidFill>
                      <a:prstDash val="solid"/>
                    </a:lnR>
                    <a:lnT w="6350" cmpd="sng">
                      <a:solidFill>
                        <a:srgbClr val="D9D9D9"/>
                      </a:solidFill>
                      <a:prstDash val="solid"/>
                    </a:lnT>
                    <a:lnB w="6350" cmpd="sng">
                      <a:solidFill>
                        <a:srgbClr val="D9D9D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102">
                          <a:solidFill>
                            <a:srgbClr val="000000"/>
                          </a:solidFill>
                          <a:latin typeface="Calibri"/>
                        </a:rPr>
                        <a:t>Amortization of Purchased Intangible Assets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D9D9D9"/>
                      </a:solidFill>
                      <a:prstDash val="solid"/>
                    </a:lnL>
                    <a:lnR w="6350" cmpd="sng">
                      <a:solidFill>
                        <a:srgbClr val="D9D9D9"/>
                      </a:solidFill>
                      <a:prstDash val="solid"/>
                    </a:lnR>
                    <a:lnT w="6350" cmpd="sng">
                      <a:solidFill>
                        <a:srgbClr val="D9D9D9"/>
                      </a:solidFill>
                      <a:prstDash val="solid"/>
                    </a:lnT>
                    <a:lnB w="6350" cmpd="sng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>
                          <a:solidFill>
                            <a:srgbClr val="000000"/>
                          </a:solidFill>
                          <a:latin typeface="Calibri"/>
                        </a:rPr>
                        <a:t>$100,000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D9D9D9"/>
                      </a:solidFill>
                      <a:prstDash val="solid"/>
                    </a:lnL>
                    <a:lnR w="6350" cmpd="sng">
                      <a:solidFill>
                        <a:srgbClr val="D9D9D9"/>
                      </a:solidFill>
                      <a:prstDash val="solid"/>
                    </a:lnR>
                    <a:lnT w="6350" cmpd="sng">
                      <a:solidFill>
                        <a:srgbClr val="D9D9D9"/>
                      </a:solidFill>
                      <a:prstDash val="solid"/>
                    </a:lnT>
                    <a:lnB w="6350" cmpd="sng">
                      <a:solidFill>
                        <a:srgbClr val="D9D9D9"/>
                      </a:solidFill>
                      <a:prstDash val="soli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>
                          <a:solidFill>
                            <a:srgbClr val="000000"/>
                          </a:solidFill>
                          <a:latin typeface="Calibri"/>
                        </a:rPr>
                        <a:t>$95,500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D9D9D9"/>
                      </a:solidFill>
                      <a:prstDash val="solid"/>
                    </a:lnL>
                    <a:lnR w="6350" cmpd="sng">
                      <a:solidFill>
                        <a:srgbClr val="D9D9D9"/>
                      </a:solidFill>
                      <a:prstDash val="solid"/>
                    </a:lnR>
                    <a:lnT w="6350" cmpd="sng">
                      <a:solidFill>
                        <a:srgbClr val="D9D9D9"/>
                      </a:solidFill>
                      <a:prstDash val="solid"/>
                    </a:lnT>
                    <a:lnB w="6350" cmpd="sng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>
                          <a:solidFill>
                            <a:srgbClr val="000000"/>
                          </a:solidFill>
                          <a:latin typeface="Calibri"/>
                        </a:rPr>
                        <a:t>$91,205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D9D9D9"/>
                      </a:solidFill>
                      <a:prstDash val="solid"/>
                    </a:lnL>
                    <a:lnR w="6350" cmpd="sng">
                      <a:solidFill>
                        <a:srgbClr val="D9D9D9"/>
                      </a:solidFill>
                      <a:prstDash val="solid"/>
                    </a:lnR>
                    <a:lnT w="6350" cmpd="sng">
                      <a:solidFill>
                        <a:srgbClr val="D9D9D9"/>
                      </a:solidFill>
                      <a:prstDash val="solid"/>
                    </a:lnT>
                    <a:lnB w="6350" cmpd="sng">
                      <a:solidFill>
                        <a:srgbClr val="D9D9D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102">
                          <a:solidFill>
                            <a:srgbClr val="000000"/>
                          </a:solidFill>
                          <a:latin typeface="Calibri"/>
                        </a:rPr>
                        <a:t>In-Process Research and Development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D9D9D9"/>
                      </a:solidFill>
                      <a:prstDash val="solid"/>
                    </a:lnL>
                    <a:lnR w="6350" cmpd="sng">
                      <a:solidFill>
                        <a:srgbClr val="D9D9D9"/>
                      </a:solidFill>
                      <a:prstDash val="solid"/>
                    </a:lnR>
                    <a:lnT w="6350" cmpd="sng">
                      <a:solidFill>
                        <a:srgbClr val="D9D9D9"/>
                      </a:solidFill>
                      <a:prstDash val="solid"/>
                    </a:lnT>
                    <a:lnB w="19050" cmpd="dbl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>
                          <a:solidFill>
                            <a:srgbClr val="000000"/>
                          </a:solidFill>
                          <a:latin typeface="Calibri"/>
                        </a:rPr>
                        <a:t>$80,000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D9D9D9"/>
                      </a:solidFill>
                      <a:prstDash val="solid"/>
                    </a:lnL>
                    <a:lnR w="6350" cmpd="sng">
                      <a:solidFill>
                        <a:srgbClr val="D9D9D9"/>
                      </a:solidFill>
                      <a:prstDash val="solid"/>
                    </a:lnR>
                    <a:lnT w="6350" cmpd="sng">
                      <a:solidFill>
                        <a:srgbClr val="D9D9D9"/>
                      </a:solidFill>
                      <a:prstDash val="solid"/>
                    </a:lnT>
                    <a:lnB w="19050" cmpd="dbl">
                      <a:solidFill>
                        <a:srgbClr val="D9D9D9"/>
                      </a:solidFill>
                      <a:prstDash val="soli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>
                          <a:solidFill>
                            <a:srgbClr val="000000"/>
                          </a:solidFill>
                          <a:latin typeface="Calibri"/>
                        </a:rPr>
                        <a:t>$76,400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D9D9D9"/>
                      </a:solidFill>
                      <a:prstDash val="solid"/>
                    </a:lnL>
                    <a:lnR w="6350" cmpd="sng">
                      <a:solidFill>
                        <a:srgbClr val="D9D9D9"/>
                      </a:solidFill>
                      <a:prstDash val="solid"/>
                    </a:lnR>
                    <a:lnT w="6350" cmpd="sng">
                      <a:solidFill>
                        <a:srgbClr val="D9D9D9"/>
                      </a:solidFill>
                      <a:prstDash val="solid"/>
                    </a:lnT>
                    <a:lnB w="19050" cmpd="dbl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>
                          <a:solidFill>
                            <a:srgbClr val="000000"/>
                          </a:solidFill>
                          <a:latin typeface="Calibri"/>
                        </a:rPr>
                        <a:t>$72,964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D9D9D9"/>
                      </a:solidFill>
                      <a:prstDash val="solid"/>
                    </a:lnL>
                    <a:lnR w="6350" cmpd="sng">
                      <a:solidFill>
                        <a:srgbClr val="D9D9D9"/>
                      </a:solidFill>
                      <a:prstDash val="solid"/>
                    </a:lnR>
                    <a:lnT w="6350" cmpd="sng">
                      <a:solidFill>
                        <a:srgbClr val="D9D9D9"/>
                      </a:solidFill>
                      <a:prstDash val="solid"/>
                    </a:lnT>
                    <a:lnB w="19050" cmpd="dbl">
                      <a:solidFill>
                        <a:srgbClr val="D9D9D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102" b="1">
                          <a:solidFill>
                            <a:srgbClr val="000000"/>
                          </a:solidFill>
                          <a:latin typeface="Calibri"/>
                        </a:rPr>
                        <a:t>TOTAL OPERATING EXPENSES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D9D9D9"/>
                      </a:solidFill>
                      <a:prstDash val="solid"/>
                    </a:lnL>
                    <a:lnR w="6350" cmpd="sng">
                      <a:solidFill>
                        <a:srgbClr val="D9D9D9"/>
                      </a:solidFill>
                      <a:prstDash val="solid"/>
                    </a:lnR>
                    <a:lnT w="19050" cmpd="dbl">
                      <a:solidFill>
                        <a:srgbClr val="D9D9D9"/>
                      </a:solidFill>
                      <a:prstDash val="solid"/>
                    </a:lnT>
                    <a:lnB w="6350" cmpd="sng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 b="1">
                          <a:solidFill>
                            <a:srgbClr val="000000"/>
                          </a:solidFill>
                          <a:latin typeface="Calibri"/>
                        </a:rPr>
                        <a:t>$600,000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D9D9D9"/>
                      </a:solidFill>
                      <a:prstDash val="solid"/>
                    </a:lnL>
                    <a:lnR w="6350" cmpd="sng">
                      <a:solidFill>
                        <a:srgbClr val="D9D9D9"/>
                      </a:solidFill>
                      <a:prstDash val="solid"/>
                    </a:lnR>
                    <a:lnT w="19050" cmpd="dbl">
                      <a:solidFill>
                        <a:srgbClr val="D9D9D9"/>
                      </a:solidFill>
                      <a:prstDash val="solid"/>
                    </a:lnT>
                    <a:lnB w="6350" cmpd="sng">
                      <a:solidFill>
                        <a:srgbClr val="D9D9D9"/>
                      </a:solidFill>
                      <a:prstDash val="soli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 b="1">
                          <a:solidFill>
                            <a:srgbClr val="000000"/>
                          </a:solidFill>
                          <a:latin typeface="Calibri"/>
                        </a:rPr>
                        <a:t>$573,000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D9D9D9"/>
                      </a:solidFill>
                      <a:prstDash val="solid"/>
                    </a:lnL>
                    <a:lnR w="6350" cmpd="sng">
                      <a:solidFill>
                        <a:srgbClr val="D9D9D9"/>
                      </a:solidFill>
                      <a:prstDash val="solid"/>
                    </a:lnR>
                    <a:lnT w="19050" cmpd="dbl">
                      <a:solidFill>
                        <a:srgbClr val="D9D9D9"/>
                      </a:solidFill>
                      <a:prstDash val="solid"/>
                    </a:lnT>
                    <a:lnB w="6350" cmpd="sng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 b="1">
                          <a:solidFill>
                            <a:srgbClr val="000000"/>
                          </a:solidFill>
                          <a:latin typeface="Calibri"/>
                        </a:rPr>
                        <a:t>$547,230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D9D9D9"/>
                      </a:solidFill>
                      <a:prstDash val="solid"/>
                    </a:lnL>
                    <a:lnR w="6350" cmpd="sng">
                      <a:solidFill>
                        <a:srgbClr val="D9D9D9"/>
                      </a:solidFill>
                      <a:prstDash val="solid"/>
                    </a:lnR>
                    <a:lnT w="19050" cmpd="dbl">
                      <a:solidFill>
                        <a:srgbClr val="D9D9D9"/>
                      </a:solidFill>
                      <a:prstDash val="solid"/>
                    </a:lnT>
                    <a:lnB w="6350" cmpd="sng">
                      <a:solidFill>
                        <a:srgbClr val="D9D9D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102" b="1">
                          <a:solidFill>
                            <a:srgbClr val="000000"/>
                          </a:solidFill>
                          <a:latin typeface="Calibri"/>
                        </a:rPr>
                        <a:t>​</a:t>
                      </a:r>
                    </a:p>
                  </a:txBody>
                  <a:tcPr marL="63500" marR="63500" marT="0" marB="0" anchor="ctr">
                    <a:lnL>
                      <a:noFill/>
                    </a:lnL>
                    <a:lnR>
                      <a:noFill/>
                    </a:lnR>
                    <a:lnT w="6350" cmpd="sng">
                      <a:solidFill>
                        <a:srgbClr val="D9D9D9"/>
                      </a:solidFill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>
                          <a:solidFill>
                            <a:srgbClr val="000000"/>
                          </a:solidFill>
                          <a:latin typeface="Calibri"/>
                        </a:rPr>
                        <a:t>​</a:t>
                      </a:r>
                    </a:p>
                  </a:txBody>
                  <a:tcPr marL="63500" marR="63500" marT="0" marB="0" anchor="ctr">
                    <a:lnL>
                      <a:noFill/>
                    </a:lnL>
                    <a:lnR>
                      <a:noFill/>
                    </a:lnR>
                    <a:lnT w="6350" cmpd="sng">
                      <a:solidFill>
                        <a:srgbClr val="D9D9D9"/>
                      </a:solidFill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 b="1">
                          <a:solidFill>
                            <a:srgbClr val="000000"/>
                          </a:solidFill>
                          <a:latin typeface="Calibri"/>
                        </a:rPr>
                        <a:t>​</a:t>
                      </a:r>
                    </a:p>
                  </a:txBody>
                  <a:tcPr marL="63500" marR="63500" marT="0" marB="0" anchor="ctr">
                    <a:lnL>
                      <a:noFill/>
                    </a:lnL>
                    <a:lnR>
                      <a:noFill/>
                    </a:lnR>
                    <a:lnT w="6350" cmpd="sng">
                      <a:solidFill>
                        <a:srgbClr val="D9D9D9"/>
                      </a:solidFill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 b="1">
                          <a:solidFill>
                            <a:srgbClr val="000000"/>
                          </a:solidFill>
                          <a:latin typeface="Calibri"/>
                        </a:rPr>
                        <a:t>​</a:t>
                      </a:r>
                    </a:p>
                  </a:txBody>
                  <a:tcPr marL="63500" marR="63500" marT="0" marB="0" anchor="ctr">
                    <a:lnL>
                      <a:noFill/>
                    </a:lnL>
                    <a:lnR>
                      <a:noFill/>
                    </a:lnR>
                    <a:lnT w="6350" cmpd="sng">
                      <a:solidFill>
                        <a:srgbClr val="D9D9D9"/>
                      </a:solidFill>
                      <a:prstDash val="soli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102" b="1">
                          <a:solidFill>
                            <a:srgbClr val="1F4E78"/>
                          </a:solidFill>
                          <a:latin typeface="Calibri"/>
                        </a:rPr>
                        <a:t>OPERATING INCOME</a:t>
                      </a:r>
                    </a:p>
                  </a:txBody>
                  <a:tcPr marL="63500" marR="635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mpd="sng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>
                          <a:solidFill>
                            <a:srgbClr val="000000"/>
                          </a:solidFill>
                          <a:latin typeface="Calibri"/>
                        </a:rPr>
                        <a:t>​</a:t>
                      </a:r>
                    </a:p>
                  </a:txBody>
                  <a:tcPr marL="63500" marR="635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mpd="sng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>
                          <a:solidFill>
                            <a:srgbClr val="000000"/>
                          </a:solidFill>
                          <a:latin typeface="Calibri"/>
                        </a:rPr>
                        <a:t>​</a:t>
                      </a:r>
                    </a:p>
                  </a:txBody>
                  <a:tcPr marL="63500" marR="635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mpd="sng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>
                          <a:solidFill>
                            <a:srgbClr val="000000"/>
                          </a:solidFill>
                          <a:latin typeface="Calibri"/>
                        </a:rPr>
                        <a:t>​</a:t>
                      </a:r>
                    </a:p>
                  </a:txBody>
                  <a:tcPr marL="63500" marR="635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mpd="sng">
                      <a:solidFill>
                        <a:srgbClr val="D9D9D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102">
                          <a:solidFill>
                            <a:srgbClr val="000000"/>
                          </a:solidFill>
                          <a:latin typeface="Calibri"/>
                        </a:rPr>
                        <a:t>Interest Income, Net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D9D9D9"/>
                      </a:solidFill>
                      <a:prstDash val="solid"/>
                    </a:lnL>
                    <a:lnR w="6350" cmpd="sng">
                      <a:solidFill>
                        <a:srgbClr val="D9D9D9"/>
                      </a:solidFill>
                      <a:prstDash val="solid"/>
                    </a:lnR>
                    <a:lnT w="6350" cmpd="sng">
                      <a:solidFill>
                        <a:srgbClr val="D9D9D9"/>
                      </a:solidFill>
                      <a:prstDash val="solid"/>
                    </a:lnT>
                    <a:lnB w="6350" cmpd="sng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>
                          <a:solidFill>
                            <a:srgbClr val="000000"/>
                          </a:solidFill>
                          <a:latin typeface="Calibri"/>
                        </a:rPr>
                        <a:t>$80,000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D9D9D9"/>
                      </a:solidFill>
                      <a:prstDash val="solid"/>
                    </a:lnL>
                    <a:lnR w="6350" cmpd="sng">
                      <a:solidFill>
                        <a:srgbClr val="D9D9D9"/>
                      </a:solidFill>
                      <a:prstDash val="solid"/>
                    </a:lnR>
                    <a:lnT w="6350" cmpd="sng">
                      <a:solidFill>
                        <a:srgbClr val="D9D9D9"/>
                      </a:solidFill>
                      <a:prstDash val="solid"/>
                    </a:lnT>
                    <a:lnB w="6350" cmpd="sng">
                      <a:solidFill>
                        <a:srgbClr val="D9D9D9"/>
                      </a:solidFill>
                      <a:prstDash val="soli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>
                          <a:solidFill>
                            <a:srgbClr val="000000"/>
                          </a:solidFill>
                          <a:latin typeface="Calibri"/>
                        </a:rPr>
                        <a:t>$76,400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D9D9D9"/>
                      </a:solidFill>
                      <a:prstDash val="solid"/>
                    </a:lnL>
                    <a:lnR w="6350" cmpd="sng">
                      <a:solidFill>
                        <a:srgbClr val="D9D9D9"/>
                      </a:solidFill>
                      <a:prstDash val="solid"/>
                    </a:lnR>
                    <a:lnT w="6350" cmpd="sng">
                      <a:solidFill>
                        <a:srgbClr val="D9D9D9"/>
                      </a:solidFill>
                      <a:prstDash val="solid"/>
                    </a:lnT>
                    <a:lnB w="6350" cmpd="sng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>
                          <a:solidFill>
                            <a:srgbClr val="000000"/>
                          </a:solidFill>
                          <a:latin typeface="Calibri"/>
                        </a:rPr>
                        <a:t>$72,964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D9D9D9"/>
                      </a:solidFill>
                      <a:prstDash val="solid"/>
                    </a:lnL>
                    <a:lnR w="6350" cmpd="sng">
                      <a:solidFill>
                        <a:srgbClr val="D9D9D9"/>
                      </a:solidFill>
                      <a:prstDash val="solid"/>
                    </a:lnR>
                    <a:lnT w="6350" cmpd="sng">
                      <a:solidFill>
                        <a:srgbClr val="D9D9D9"/>
                      </a:solidFill>
                      <a:prstDash val="solid"/>
                    </a:lnT>
                    <a:lnB w="6350" cmpd="sng">
                      <a:solidFill>
                        <a:srgbClr val="D9D9D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102">
                          <a:solidFill>
                            <a:srgbClr val="000000"/>
                          </a:solidFill>
                          <a:latin typeface="Calibri"/>
                        </a:rPr>
                        <a:t>Other Income, Net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D9D9D9"/>
                      </a:solidFill>
                      <a:prstDash val="solid"/>
                    </a:lnL>
                    <a:lnR w="6350" cmpd="sng">
                      <a:solidFill>
                        <a:srgbClr val="D9D9D9"/>
                      </a:solidFill>
                      <a:prstDash val="solid"/>
                    </a:lnR>
                    <a:lnT w="6350" cmpd="sng">
                      <a:solidFill>
                        <a:srgbClr val="D9D9D9"/>
                      </a:solidFill>
                      <a:prstDash val="solid"/>
                    </a:lnT>
                    <a:lnB w="19050" cmpd="dbl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>
                          <a:solidFill>
                            <a:srgbClr val="000000"/>
                          </a:solidFill>
                          <a:latin typeface="Calibri"/>
                        </a:rPr>
                        <a:t>$80,000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D9D9D9"/>
                      </a:solidFill>
                      <a:prstDash val="solid"/>
                    </a:lnL>
                    <a:lnR w="6350" cmpd="sng">
                      <a:solidFill>
                        <a:srgbClr val="D9D9D9"/>
                      </a:solidFill>
                      <a:prstDash val="solid"/>
                    </a:lnR>
                    <a:lnT w="6350" cmpd="sng">
                      <a:solidFill>
                        <a:srgbClr val="D9D9D9"/>
                      </a:solidFill>
                      <a:prstDash val="solid"/>
                    </a:lnT>
                    <a:lnB w="19050" cmpd="dbl">
                      <a:solidFill>
                        <a:srgbClr val="D9D9D9"/>
                      </a:solidFill>
                      <a:prstDash val="soli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>
                          <a:solidFill>
                            <a:srgbClr val="000000"/>
                          </a:solidFill>
                          <a:latin typeface="Calibri"/>
                        </a:rPr>
                        <a:t>$76,400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D9D9D9"/>
                      </a:solidFill>
                      <a:prstDash val="solid"/>
                    </a:lnL>
                    <a:lnR w="6350" cmpd="sng">
                      <a:solidFill>
                        <a:srgbClr val="D9D9D9"/>
                      </a:solidFill>
                      <a:prstDash val="solid"/>
                    </a:lnR>
                    <a:lnT w="6350" cmpd="sng">
                      <a:solidFill>
                        <a:srgbClr val="D9D9D9"/>
                      </a:solidFill>
                      <a:prstDash val="solid"/>
                    </a:lnT>
                    <a:lnB w="19050" cmpd="dbl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>
                          <a:solidFill>
                            <a:srgbClr val="000000"/>
                          </a:solidFill>
                          <a:latin typeface="Calibri"/>
                        </a:rPr>
                        <a:t>$72,964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D9D9D9"/>
                      </a:solidFill>
                      <a:prstDash val="solid"/>
                    </a:lnL>
                    <a:lnR w="6350" cmpd="sng">
                      <a:solidFill>
                        <a:srgbClr val="D9D9D9"/>
                      </a:solidFill>
                      <a:prstDash val="solid"/>
                    </a:lnR>
                    <a:lnT w="6350" cmpd="sng">
                      <a:solidFill>
                        <a:srgbClr val="D9D9D9"/>
                      </a:solidFill>
                      <a:prstDash val="solid"/>
                    </a:lnT>
                    <a:lnB w="19050" cmpd="dbl">
                      <a:solidFill>
                        <a:srgbClr val="D9D9D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102" b="1">
                          <a:solidFill>
                            <a:srgbClr val="000000"/>
                          </a:solidFill>
                          <a:latin typeface="Calibri"/>
                        </a:rPr>
                        <a:t>INTEREST AND OTHER INCOME, NET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D9D9D9"/>
                      </a:solidFill>
                      <a:prstDash val="solid"/>
                    </a:lnL>
                    <a:lnR w="6350" cmpd="sng">
                      <a:solidFill>
                        <a:srgbClr val="D9D9D9"/>
                      </a:solidFill>
                      <a:prstDash val="solid"/>
                    </a:lnR>
                    <a:lnT w="19050" cmpd="dbl">
                      <a:solidFill>
                        <a:srgbClr val="D9D9D9"/>
                      </a:solidFill>
                      <a:prstDash val="solid"/>
                    </a:lnT>
                    <a:lnB w="6350" cmpd="sng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 b="1">
                          <a:solidFill>
                            <a:srgbClr val="000000"/>
                          </a:solidFill>
                          <a:latin typeface="Calibri"/>
                        </a:rPr>
                        <a:t>$160,000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D9D9D9"/>
                      </a:solidFill>
                      <a:prstDash val="solid"/>
                    </a:lnL>
                    <a:lnR w="6350" cmpd="sng">
                      <a:solidFill>
                        <a:srgbClr val="D9D9D9"/>
                      </a:solidFill>
                      <a:prstDash val="solid"/>
                    </a:lnR>
                    <a:lnT w="19050" cmpd="dbl">
                      <a:solidFill>
                        <a:srgbClr val="D9D9D9"/>
                      </a:solidFill>
                      <a:prstDash val="solid"/>
                    </a:lnT>
                    <a:lnB w="6350" cmpd="sng">
                      <a:solidFill>
                        <a:srgbClr val="D9D9D9"/>
                      </a:solidFill>
                      <a:prstDash val="soli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 b="1">
                          <a:solidFill>
                            <a:srgbClr val="000000"/>
                          </a:solidFill>
                          <a:latin typeface="Calibri"/>
                        </a:rPr>
                        <a:t>$152,800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D9D9D9"/>
                      </a:solidFill>
                      <a:prstDash val="solid"/>
                    </a:lnL>
                    <a:lnR w="6350" cmpd="sng">
                      <a:solidFill>
                        <a:srgbClr val="D9D9D9"/>
                      </a:solidFill>
                      <a:prstDash val="solid"/>
                    </a:lnR>
                    <a:lnT w="19050" cmpd="dbl">
                      <a:solidFill>
                        <a:srgbClr val="D9D9D9"/>
                      </a:solidFill>
                      <a:prstDash val="solid"/>
                    </a:lnT>
                    <a:lnB w="6350" cmpd="sng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 b="1">
                          <a:solidFill>
                            <a:srgbClr val="000000"/>
                          </a:solidFill>
                          <a:latin typeface="Calibri"/>
                        </a:rPr>
                        <a:t>$145,928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D9D9D9"/>
                      </a:solidFill>
                      <a:prstDash val="solid"/>
                    </a:lnL>
                    <a:lnR w="6350" cmpd="sng">
                      <a:solidFill>
                        <a:srgbClr val="D9D9D9"/>
                      </a:solidFill>
                      <a:prstDash val="solid"/>
                    </a:lnR>
                    <a:lnT w="19050" cmpd="dbl">
                      <a:solidFill>
                        <a:srgbClr val="D9D9D9"/>
                      </a:solidFill>
                      <a:prstDash val="solid"/>
                    </a:lnT>
                    <a:lnB w="6350" cmpd="sng">
                      <a:solidFill>
                        <a:srgbClr val="D9D9D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102">
                          <a:solidFill>
                            <a:srgbClr val="000000"/>
                          </a:solidFill>
                          <a:latin typeface="Calibri"/>
                        </a:rPr>
                        <a:t>​</a:t>
                      </a:r>
                    </a:p>
                  </a:txBody>
                  <a:tcPr marL="63500" marR="63500" marT="0" marB="0" anchor="ctr">
                    <a:lnL>
                      <a:noFill/>
                    </a:lnL>
                    <a:lnR>
                      <a:noFill/>
                    </a:lnR>
                    <a:lnT w="6350" cmpd="sng">
                      <a:solidFill>
                        <a:srgbClr val="D9D9D9"/>
                      </a:solidFill>
                      <a:prstDash val="solid"/>
                    </a:lnT>
                    <a:lnB w="6350" cmpd="sng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>
                          <a:solidFill>
                            <a:srgbClr val="000000"/>
                          </a:solidFill>
                          <a:latin typeface="Calibri"/>
                        </a:rPr>
                        <a:t>​</a:t>
                      </a:r>
                    </a:p>
                  </a:txBody>
                  <a:tcPr marL="63500" marR="63500" marT="0" marB="0" anchor="ctr">
                    <a:lnL>
                      <a:noFill/>
                    </a:lnL>
                    <a:lnR>
                      <a:noFill/>
                    </a:lnR>
                    <a:lnT w="6350" cmpd="sng">
                      <a:solidFill>
                        <a:srgbClr val="D9D9D9"/>
                      </a:solidFill>
                      <a:prstDash val="solid"/>
                    </a:lnT>
                    <a:lnB w="6350" cmpd="sng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>
                          <a:solidFill>
                            <a:srgbClr val="000000"/>
                          </a:solidFill>
                          <a:latin typeface="Calibri"/>
                        </a:rPr>
                        <a:t>​</a:t>
                      </a:r>
                    </a:p>
                  </a:txBody>
                  <a:tcPr marL="63500" marR="63500" marT="0" marB="0" anchor="ctr">
                    <a:lnL>
                      <a:noFill/>
                    </a:lnL>
                    <a:lnR>
                      <a:noFill/>
                    </a:lnR>
                    <a:lnT w="6350" cmpd="sng">
                      <a:solidFill>
                        <a:srgbClr val="D9D9D9"/>
                      </a:solidFill>
                      <a:prstDash val="solid"/>
                    </a:lnT>
                    <a:lnB w="6350" cmpd="sng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>
                          <a:solidFill>
                            <a:srgbClr val="000000"/>
                          </a:solidFill>
                          <a:latin typeface="Calibri"/>
                        </a:rPr>
                        <a:t>​</a:t>
                      </a:r>
                    </a:p>
                  </a:txBody>
                  <a:tcPr marL="63500" marR="63500" marT="0" marB="0" anchor="ctr">
                    <a:lnL>
                      <a:noFill/>
                    </a:lnL>
                    <a:lnR>
                      <a:noFill/>
                    </a:lnR>
                    <a:lnT w="6350" cmpd="sng">
                      <a:solidFill>
                        <a:srgbClr val="D9D9D9"/>
                      </a:solidFill>
                      <a:prstDash val="solid"/>
                    </a:lnT>
                    <a:lnB w="6350" cmpd="sng">
                      <a:solidFill>
                        <a:srgbClr val="D9D9D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102" b="1">
                          <a:solidFill>
                            <a:srgbClr val="000000"/>
                          </a:solidFill>
                          <a:latin typeface="Calibri"/>
                        </a:rPr>
                        <a:t>INCOME BEFORE TAXES AND ACCOUNTING CHANGE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D9D9D9"/>
                      </a:solidFill>
                      <a:prstDash val="solid"/>
                    </a:lnL>
                    <a:lnR w="6350" cmpd="sng">
                      <a:solidFill>
                        <a:srgbClr val="D9D9D9"/>
                      </a:solidFill>
                      <a:prstDash val="solid"/>
                    </a:lnR>
                    <a:lnT w="6350" cmpd="sng">
                      <a:solidFill>
                        <a:srgbClr val="D9D9D9"/>
                      </a:solidFill>
                      <a:prstDash val="solid"/>
                    </a:lnT>
                    <a:lnB w="6350" cmpd="sng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 b="1">
                          <a:solidFill>
                            <a:srgbClr val="000000"/>
                          </a:solidFill>
                          <a:latin typeface="Calibri"/>
                        </a:rPr>
                        <a:t>$360,000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D9D9D9"/>
                      </a:solidFill>
                      <a:prstDash val="solid"/>
                    </a:lnL>
                    <a:lnR w="6350" cmpd="sng">
                      <a:solidFill>
                        <a:srgbClr val="D9D9D9"/>
                      </a:solidFill>
                      <a:prstDash val="solid"/>
                    </a:lnR>
                    <a:lnT w="6350" cmpd="sng">
                      <a:solidFill>
                        <a:srgbClr val="D9D9D9"/>
                      </a:solidFill>
                      <a:prstDash val="solid"/>
                    </a:lnT>
                    <a:lnB w="6350" cmpd="sng">
                      <a:solidFill>
                        <a:srgbClr val="D9D9D9"/>
                      </a:solidFill>
                      <a:prstDash val="soli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 b="1">
                          <a:solidFill>
                            <a:srgbClr val="000000"/>
                          </a:solidFill>
                          <a:latin typeface="Calibri"/>
                        </a:rPr>
                        <a:t>$343,800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D9D9D9"/>
                      </a:solidFill>
                      <a:prstDash val="solid"/>
                    </a:lnL>
                    <a:lnR w="6350" cmpd="sng">
                      <a:solidFill>
                        <a:srgbClr val="D9D9D9"/>
                      </a:solidFill>
                      <a:prstDash val="solid"/>
                    </a:lnR>
                    <a:lnT w="6350" cmpd="sng">
                      <a:solidFill>
                        <a:srgbClr val="D9D9D9"/>
                      </a:solidFill>
                      <a:prstDash val="solid"/>
                    </a:lnT>
                    <a:lnB w="6350" cmpd="sng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 b="1">
                          <a:solidFill>
                            <a:srgbClr val="000000"/>
                          </a:solidFill>
                          <a:latin typeface="Calibri"/>
                        </a:rPr>
                        <a:t>$328,338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D9D9D9"/>
                      </a:solidFill>
                      <a:prstDash val="solid"/>
                    </a:lnL>
                    <a:lnR w="6350" cmpd="sng">
                      <a:solidFill>
                        <a:srgbClr val="D9D9D9"/>
                      </a:solidFill>
                      <a:prstDash val="solid"/>
                    </a:lnR>
                    <a:lnT w="6350" cmpd="sng">
                      <a:solidFill>
                        <a:srgbClr val="D9D9D9"/>
                      </a:solidFill>
                      <a:prstDash val="solid"/>
                    </a:lnT>
                    <a:lnB w="6350" cmpd="sng">
                      <a:solidFill>
                        <a:srgbClr val="D9D9D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102">
                          <a:solidFill>
                            <a:srgbClr val="000000"/>
                          </a:solidFill>
                          <a:latin typeface="Calibri"/>
                        </a:rPr>
                        <a:t>Provision for Income Taxes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D9D9D9"/>
                      </a:solidFill>
                      <a:prstDash val="solid"/>
                    </a:lnL>
                    <a:lnR w="6350" cmpd="sng">
                      <a:solidFill>
                        <a:srgbClr val="D9D9D9"/>
                      </a:solidFill>
                      <a:prstDash val="solid"/>
                    </a:lnR>
                    <a:lnT w="6350" cmpd="sng">
                      <a:solidFill>
                        <a:srgbClr val="D9D9D9"/>
                      </a:solidFill>
                      <a:prstDash val="solid"/>
                    </a:lnT>
                    <a:lnB w="19050" cmpd="dbl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>
                          <a:solidFill>
                            <a:srgbClr val="000000"/>
                          </a:solidFill>
                          <a:latin typeface="Calibri"/>
                        </a:rPr>
                        <a:t>$90,000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D9D9D9"/>
                      </a:solidFill>
                      <a:prstDash val="solid"/>
                    </a:lnL>
                    <a:lnR w="6350" cmpd="sng">
                      <a:solidFill>
                        <a:srgbClr val="D9D9D9"/>
                      </a:solidFill>
                      <a:prstDash val="solid"/>
                    </a:lnR>
                    <a:lnT w="6350" cmpd="sng">
                      <a:solidFill>
                        <a:srgbClr val="D9D9D9"/>
                      </a:solidFill>
                      <a:prstDash val="solid"/>
                    </a:lnT>
                    <a:lnB w="19050" cmpd="dbl">
                      <a:solidFill>
                        <a:srgbClr val="D9D9D9"/>
                      </a:solidFill>
                      <a:prstDash val="soli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>
                          <a:solidFill>
                            <a:srgbClr val="000000"/>
                          </a:solidFill>
                          <a:latin typeface="Calibri"/>
                        </a:rPr>
                        <a:t>$85,950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D9D9D9"/>
                      </a:solidFill>
                      <a:prstDash val="solid"/>
                    </a:lnL>
                    <a:lnR w="6350" cmpd="sng">
                      <a:solidFill>
                        <a:srgbClr val="D9D9D9"/>
                      </a:solidFill>
                      <a:prstDash val="solid"/>
                    </a:lnR>
                    <a:lnT w="6350" cmpd="sng">
                      <a:solidFill>
                        <a:srgbClr val="D9D9D9"/>
                      </a:solidFill>
                      <a:prstDash val="solid"/>
                    </a:lnT>
                    <a:lnB w="19050" cmpd="dbl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>
                          <a:solidFill>
                            <a:srgbClr val="000000"/>
                          </a:solidFill>
                          <a:latin typeface="Calibri"/>
                        </a:rPr>
                        <a:t>$82,085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D9D9D9"/>
                      </a:solidFill>
                      <a:prstDash val="solid"/>
                    </a:lnL>
                    <a:lnR w="6350" cmpd="sng">
                      <a:solidFill>
                        <a:srgbClr val="D9D9D9"/>
                      </a:solidFill>
                      <a:prstDash val="solid"/>
                    </a:lnR>
                    <a:lnT w="6350" cmpd="sng">
                      <a:solidFill>
                        <a:srgbClr val="D9D9D9"/>
                      </a:solidFill>
                      <a:prstDash val="solid"/>
                    </a:lnT>
                    <a:lnB w="19050" cmpd="dbl">
                      <a:solidFill>
                        <a:srgbClr val="D9D9D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102" b="1">
                          <a:solidFill>
                            <a:srgbClr val="000000"/>
                          </a:solidFill>
                          <a:latin typeface="Calibri"/>
                        </a:rPr>
                        <a:t>INCOME BEFORE ACCOUNTING CHANGE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D9D9D9"/>
                      </a:solidFill>
                      <a:prstDash val="solid"/>
                    </a:lnL>
                    <a:lnR w="6350" cmpd="sng">
                      <a:solidFill>
                        <a:srgbClr val="D9D9D9"/>
                      </a:solidFill>
                      <a:prstDash val="solid"/>
                    </a:lnR>
                    <a:lnT w="19050" cmpd="dbl">
                      <a:solidFill>
                        <a:srgbClr val="D9D9D9"/>
                      </a:solidFill>
                      <a:prstDash val="solid"/>
                    </a:lnT>
                    <a:lnB w="6350" cmpd="sng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 b="1">
                          <a:solidFill>
                            <a:srgbClr val="000000"/>
                          </a:solidFill>
                          <a:latin typeface="Calibri"/>
                        </a:rPr>
                        <a:t>$270,000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D9D9D9"/>
                      </a:solidFill>
                      <a:prstDash val="solid"/>
                    </a:lnL>
                    <a:lnR w="6350" cmpd="sng">
                      <a:solidFill>
                        <a:srgbClr val="D9D9D9"/>
                      </a:solidFill>
                      <a:prstDash val="solid"/>
                    </a:lnR>
                    <a:lnT w="19050" cmpd="dbl">
                      <a:solidFill>
                        <a:srgbClr val="D9D9D9"/>
                      </a:solidFill>
                      <a:prstDash val="solid"/>
                    </a:lnT>
                    <a:lnB w="6350" cmpd="sng">
                      <a:solidFill>
                        <a:srgbClr val="D9D9D9"/>
                      </a:solidFill>
                      <a:prstDash val="soli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 b="1">
                          <a:solidFill>
                            <a:srgbClr val="000000"/>
                          </a:solidFill>
                          <a:latin typeface="Calibri"/>
                        </a:rPr>
                        <a:t>$257,850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D9D9D9"/>
                      </a:solidFill>
                      <a:prstDash val="solid"/>
                    </a:lnL>
                    <a:lnR w="6350" cmpd="sng">
                      <a:solidFill>
                        <a:srgbClr val="D9D9D9"/>
                      </a:solidFill>
                      <a:prstDash val="solid"/>
                    </a:lnR>
                    <a:lnT w="19050" cmpd="dbl">
                      <a:solidFill>
                        <a:srgbClr val="D9D9D9"/>
                      </a:solidFill>
                      <a:prstDash val="solid"/>
                    </a:lnT>
                    <a:lnB w="6350" cmpd="sng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 b="1">
                          <a:solidFill>
                            <a:srgbClr val="000000"/>
                          </a:solidFill>
                          <a:latin typeface="Calibri"/>
                        </a:rPr>
                        <a:t>$246,254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D9D9D9"/>
                      </a:solidFill>
                      <a:prstDash val="solid"/>
                    </a:lnL>
                    <a:lnR w="6350" cmpd="sng">
                      <a:solidFill>
                        <a:srgbClr val="D9D9D9"/>
                      </a:solidFill>
                      <a:prstDash val="solid"/>
                    </a:lnR>
                    <a:lnT w="19050" cmpd="dbl">
                      <a:solidFill>
                        <a:srgbClr val="D9D9D9"/>
                      </a:solidFill>
                      <a:prstDash val="solid"/>
                    </a:lnT>
                    <a:lnB w="6350" cmpd="sng">
                      <a:solidFill>
                        <a:srgbClr val="D9D9D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102">
                          <a:solidFill>
                            <a:srgbClr val="000000"/>
                          </a:solidFill>
                          <a:latin typeface="Calibri"/>
                        </a:rPr>
                        <a:t>Cumulative Effect of Accounting Change, Net of Tax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D9D9D9"/>
                      </a:solidFill>
                      <a:prstDash val="solid"/>
                    </a:lnL>
                    <a:lnR w="6350" cmpd="sng">
                      <a:solidFill>
                        <a:srgbClr val="D9D9D9"/>
                      </a:solidFill>
                      <a:prstDash val="solid"/>
                    </a:lnR>
                    <a:lnT w="6350" cmpd="sng">
                      <a:solidFill>
                        <a:srgbClr val="D9D9D9"/>
                      </a:solidFill>
                      <a:prstDash val="solid"/>
                    </a:lnT>
                    <a:lnB w="19050" cmpd="dbl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>
                          <a:solidFill>
                            <a:srgbClr val="000000"/>
                          </a:solidFill>
                          <a:latin typeface="Calibri"/>
                        </a:rPr>
                        <a:t>$40,000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D9D9D9"/>
                      </a:solidFill>
                      <a:prstDash val="solid"/>
                    </a:lnL>
                    <a:lnR w="6350" cmpd="sng">
                      <a:solidFill>
                        <a:srgbClr val="D9D9D9"/>
                      </a:solidFill>
                      <a:prstDash val="solid"/>
                    </a:lnR>
                    <a:lnT w="6350" cmpd="sng">
                      <a:solidFill>
                        <a:srgbClr val="D9D9D9"/>
                      </a:solidFill>
                      <a:prstDash val="solid"/>
                    </a:lnT>
                    <a:lnB w="19050" cmpd="dbl">
                      <a:solidFill>
                        <a:srgbClr val="D9D9D9"/>
                      </a:solidFill>
                      <a:prstDash val="soli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>
                          <a:solidFill>
                            <a:srgbClr val="000000"/>
                          </a:solidFill>
                          <a:latin typeface="Calibri"/>
                        </a:rPr>
                        <a:t>-$38,200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D9D9D9"/>
                      </a:solidFill>
                      <a:prstDash val="solid"/>
                    </a:lnL>
                    <a:lnR w="6350" cmpd="sng">
                      <a:solidFill>
                        <a:srgbClr val="D9D9D9"/>
                      </a:solidFill>
                      <a:prstDash val="solid"/>
                    </a:lnR>
                    <a:lnT w="6350" cmpd="sng">
                      <a:solidFill>
                        <a:srgbClr val="D9D9D9"/>
                      </a:solidFill>
                      <a:prstDash val="solid"/>
                    </a:lnT>
                    <a:lnB w="19050" cmpd="dbl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>
                          <a:solidFill>
                            <a:srgbClr val="000000"/>
                          </a:solidFill>
                          <a:latin typeface="Calibri"/>
                        </a:rPr>
                        <a:t>$36,482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D9D9D9"/>
                      </a:solidFill>
                      <a:prstDash val="solid"/>
                    </a:lnL>
                    <a:lnR w="6350" cmpd="sng">
                      <a:solidFill>
                        <a:srgbClr val="D9D9D9"/>
                      </a:solidFill>
                      <a:prstDash val="solid"/>
                    </a:lnR>
                    <a:lnT w="6350" cmpd="sng">
                      <a:solidFill>
                        <a:srgbClr val="D9D9D9"/>
                      </a:solidFill>
                      <a:prstDash val="solid"/>
                    </a:lnT>
                    <a:lnB w="19050" cmpd="dbl">
                      <a:solidFill>
                        <a:srgbClr val="D9D9D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102" b="1">
                          <a:solidFill>
                            <a:srgbClr val="000000"/>
                          </a:solidFill>
                          <a:latin typeface="Calibri"/>
                        </a:rPr>
                        <a:t>NET INCOME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D9D9D9"/>
                      </a:solidFill>
                      <a:prstDash val="solid"/>
                    </a:lnL>
                    <a:lnR w="6350" cmpd="sng">
                      <a:solidFill>
                        <a:srgbClr val="D9D9D9"/>
                      </a:solidFill>
                      <a:prstDash val="solid"/>
                    </a:lnR>
                    <a:lnT w="19050" cmpd="dbl">
                      <a:solidFill>
                        <a:srgbClr val="D9D9D9"/>
                      </a:solidFill>
                      <a:prstDash val="solid"/>
                    </a:lnT>
                    <a:lnB w="6350" cmpd="sng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 b="1">
                          <a:solidFill>
                            <a:srgbClr val="000000"/>
                          </a:solidFill>
                          <a:latin typeface="Calibri"/>
                        </a:rPr>
                        <a:t>$310,000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D9D9D9"/>
                      </a:solidFill>
                      <a:prstDash val="solid"/>
                    </a:lnL>
                    <a:lnR w="6350" cmpd="sng">
                      <a:solidFill>
                        <a:srgbClr val="D9D9D9"/>
                      </a:solidFill>
                      <a:prstDash val="solid"/>
                    </a:lnR>
                    <a:lnT w="19050" cmpd="dbl">
                      <a:solidFill>
                        <a:srgbClr val="D9D9D9"/>
                      </a:solidFill>
                      <a:prstDash val="solid"/>
                    </a:lnT>
                    <a:lnB w="6350" cmpd="sng">
                      <a:solidFill>
                        <a:srgbClr val="D9D9D9"/>
                      </a:solidFill>
                      <a:prstDash val="soli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 b="1">
                          <a:solidFill>
                            <a:srgbClr val="000000"/>
                          </a:solidFill>
                          <a:latin typeface="Calibri"/>
                        </a:rPr>
                        <a:t>$219,650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D9D9D9"/>
                      </a:solidFill>
                      <a:prstDash val="solid"/>
                    </a:lnL>
                    <a:lnR w="6350" cmpd="sng">
                      <a:solidFill>
                        <a:srgbClr val="D9D9D9"/>
                      </a:solidFill>
                      <a:prstDash val="solid"/>
                    </a:lnR>
                    <a:lnT w="19050" cmpd="dbl">
                      <a:solidFill>
                        <a:srgbClr val="D9D9D9"/>
                      </a:solidFill>
                      <a:prstDash val="solid"/>
                    </a:lnT>
                    <a:lnB w="6350" cmpd="sng">
                      <a:solidFill>
                        <a:srgbClr val="D9D9D9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 b="1" dirty="0">
                          <a:solidFill>
                            <a:srgbClr val="000000"/>
                          </a:solidFill>
                          <a:latin typeface="Calibri"/>
                        </a:rPr>
                        <a:t>$282,736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D9D9D9"/>
                      </a:solidFill>
                      <a:prstDash val="solid"/>
                    </a:lnL>
                    <a:lnR w="6350" cmpd="sng">
                      <a:solidFill>
                        <a:srgbClr val="D9D9D9"/>
                      </a:solidFill>
                      <a:prstDash val="solid"/>
                    </a:lnR>
                    <a:lnT w="19050" cmpd="dbl">
                      <a:solidFill>
                        <a:srgbClr val="D9D9D9"/>
                      </a:solidFill>
                      <a:prstDash val="solid"/>
                    </a:lnT>
                    <a:lnB w="6350" cmpd="sng">
                      <a:solidFill>
                        <a:srgbClr val="D9D9D9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C32C34D0-D01F-54C4-DF32-E943BABD6DFE}"/>
              </a:ext>
            </a:extLst>
          </p:cNvPr>
          <p:cNvGraphicFramePr>
            <a:graphicFrameLocks noGrp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127578579"/>
              </p:ext>
            </p:extLst>
          </p:nvPr>
        </p:nvGraphicFramePr>
        <p:xfrm>
          <a:off x="7402386" y="1057273"/>
          <a:ext cx="4484815" cy="562237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399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724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724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sz="997" b="1">
                          <a:solidFill>
                            <a:srgbClr val="000000"/>
                          </a:solidFill>
                        </a:rPr>
                        <a:t>Income Statement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sz="997">
                          <a:solidFill>
                            <a:srgbClr val="000000"/>
                          </a:solidFill>
                        </a:rPr>
                        <a:t>​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sz="997">
                          <a:solidFill>
                            <a:srgbClr val="000000"/>
                          </a:solidFill>
                        </a:rPr>
                        <a:t>​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algn="ctr"/>
                      <a:r>
                        <a:rPr sz="997">
                          <a:solidFill>
                            <a:srgbClr val="000000"/>
                          </a:solidFill>
                        </a:rPr>
                        <a:t>US$000</a:t>
                      </a:r>
                    </a:p>
                  </a:txBody>
                  <a:tcPr marL="63500" marR="635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97" b="1">
                          <a:solidFill>
                            <a:srgbClr val="000000"/>
                          </a:solidFill>
                        </a:rPr>
                        <a:t>2025</a:t>
                      </a:r>
                    </a:p>
                  </a:txBody>
                  <a:tcPr marL="63500" marR="635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97" b="1">
                          <a:solidFill>
                            <a:srgbClr val="000000"/>
                          </a:solidFill>
                        </a:rPr>
                        <a:t>2024</a:t>
                      </a:r>
                    </a:p>
                  </a:txBody>
                  <a:tcPr marL="63500" marR="635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997">
                          <a:solidFill>
                            <a:srgbClr val="000000"/>
                          </a:solidFill>
                        </a:rPr>
                        <a:t>current year</a:t>
                      </a:r>
                    </a:p>
                  </a:txBody>
                  <a:tcPr marL="63500" marR="635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97">
                          <a:solidFill>
                            <a:srgbClr val="000000"/>
                          </a:solidFill>
                        </a:rPr>
                        <a:t>      prior year</a:t>
                      </a:r>
                    </a:p>
                  </a:txBody>
                  <a:tcPr marL="63500" marR="635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997" b="1">
                          <a:solidFill>
                            <a:srgbClr val="000000"/>
                          </a:solidFill>
                        </a:rPr>
                        <a:t>Revenue</a:t>
                      </a:r>
                    </a:p>
                  </a:txBody>
                  <a:tcPr marL="63500" marR="635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mpd="sng">
                      <a:solidFill>
                        <a:srgbClr val="FFFFFF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sz="997">
                          <a:solidFill>
                            <a:srgbClr val="000000"/>
                          </a:solidFill>
                        </a:rPr>
                        <a:t>​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000000"/>
                      </a:solidFill>
                      <a:prstDash val="solid"/>
                    </a:lnT>
                    <a:lnB w="6350" cmpd="sng">
                      <a:solidFill>
                        <a:srgbClr val="FFFFFF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sz="997">
                          <a:solidFill>
                            <a:srgbClr val="000000"/>
                          </a:solidFill>
                        </a:rPr>
                        <a:t>​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000000"/>
                      </a:solidFill>
                      <a:prstDash val="solid"/>
                    </a:lnT>
                    <a:lnB w="6350" cmpd="sng">
                      <a:solidFill>
                        <a:srgbClr val="FFFFFF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997">
                          <a:solidFill>
                            <a:srgbClr val="000000"/>
                          </a:solidFill>
                        </a:rPr>
                        <a:t>Gross sales</a:t>
                      </a:r>
                    </a:p>
                  </a:txBody>
                  <a:tcPr marL="63500" marR="63500" marT="0" marB="0" anchor="ctr">
                    <a:lnL>
                      <a:noFill/>
                    </a:lnL>
                    <a:lnR w="6350" cmpd="sng">
                      <a:solidFill>
                        <a:srgbClr val="FFFFFF"/>
                      </a:solidFill>
                      <a:prstDash val="solid"/>
                    </a:lnR>
                    <a:lnT w="12700" cmpd="sng">
                      <a:solidFill>
                        <a:srgbClr val="FFFFFF"/>
                      </a:solidFill>
                      <a:prstDash val="solid"/>
                    </a:lnT>
                    <a:lnB w="12700" cmpd="sng">
                      <a:solidFill>
                        <a:srgbClr val="FFFFFF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97">
                          <a:solidFill>
                            <a:srgbClr val="000000"/>
                          </a:solidFill>
                        </a:rPr>
                        <a:t>$10,000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FFFFFF"/>
                      </a:solidFill>
                      <a:prstDash val="solid"/>
                    </a:lnL>
                    <a:lnR w="6350" cmpd="sng">
                      <a:solidFill>
                        <a:srgbClr val="FFFFFF"/>
                      </a:solidFill>
                      <a:prstDash val="solid"/>
                    </a:lnR>
                    <a:lnT w="6350" cmpd="sng">
                      <a:solidFill>
                        <a:srgbClr val="FFFFFF"/>
                      </a:solidFill>
                      <a:prstDash val="solid"/>
                    </a:lnT>
                    <a:lnB w="6350" cmpd="sng">
                      <a:solidFill>
                        <a:srgbClr val="FFFFFF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97">
                          <a:solidFill>
                            <a:srgbClr val="000000"/>
                          </a:solidFill>
                        </a:rPr>
                        <a:t>$9,500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FFFFFF"/>
                      </a:solidFill>
                      <a:prstDash val="solid"/>
                    </a:lnL>
                    <a:lnR w="6350" cmpd="sng">
                      <a:solidFill>
                        <a:srgbClr val="FFFFFF"/>
                      </a:solidFill>
                      <a:prstDash val="solid"/>
                    </a:lnR>
                    <a:lnT w="6350" cmpd="sng">
                      <a:solidFill>
                        <a:srgbClr val="FFFFFF"/>
                      </a:solidFill>
                      <a:prstDash val="solid"/>
                    </a:lnT>
                    <a:lnB w="6350" cmpd="sng">
                      <a:solidFill>
                        <a:srgbClr val="FFFFFF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997">
                          <a:solidFill>
                            <a:srgbClr val="000000"/>
                          </a:solidFill>
                        </a:rPr>
                        <a:t>Less: sales returns</a:t>
                      </a:r>
                    </a:p>
                  </a:txBody>
                  <a:tcPr marL="63500" marR="6350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FFFFFF"/>
                      </a:solidFill>
                      <a:prstDash val="solid"/>
                    </a:lnT>
                    <a:lnB w="12700" cmpd="sng">
                      <a:solidFill>
                        <a:srgbClr val="FFFFFF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97">
                          <a:solidFill>
                            <a:srgbClr val="000000"/>
                          </a:solidFill>
                        </a:rPr>
                        <a:t>$385</a:t>
                      </a:r>
                    </a:p>
                  </a:txBody>
                  <a:tcPr marL="63500" marR="63500" marT="0" marB="0" anchor="ctr">
                    <a:lnL>
                      <a:noFill/>
                    </a:lnL>
                    <a:lnR>
                      <a:noFill/>
                    </a:lnR>
                    <a:lnT w="6350" cmpd="sng">
                      <a:solidFill>
                        <a:srgbClr val="FFFFFF"/>
                      </a:solidFill>
                      <a:prstDash val="solid"/>
                    </a:lnT>
                    <a:lnB w="12700" cmpd="sng">
                      <a:solidFill>
                        <a:srgbClr val="FFFFFF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97">
                          <a:solidFill>
                            <a:srgbClr val="000000"/>
                          </a:solidFill>
                        </a:rPr>
                        <a:t>$365</a:t>
                      </a:r>
                    </a:p>
                  </a:txBody>
                  <a:tcPr marL="63500" marR="63500" marT="0" marB="0" anchor="ctr">
                    <a:lnL>
                      <a:noFill/>
                    </a:lnL>
                    <a:lnR>
                      <a:noFill/>
                    </a:lnR>
                    <a:lnT w="6350" cmpd="sng">
                      <a:solidFill>
                        <a:srgbClr val="FFFFFF"/>
                      </a:solidFill>
                      <a:prstDash val="solid"/>
                    </a:lnT>
                    <a:lnB w="12700" cmpd="sng">
                      <a:solidFill>
                        <a:srgbClr val="FFFFFF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997">
                          <a:solidFill>
                            <a:srgbClr val="000000"/>
                          </a:solidFill>
                        </a:rPr>
                        <a:t>Less: Discounts and Allowances</a:t>
                      </a:r>
                    </a:p>
                  </a:txBody>
                  <a:tcPr marL="63500" marR="6350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FFFFFF"/>
                      </a:solidFill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97">
                          <a:solidFill>
                            <a:srgbClr val="000000"/>
                          </a:solidFill>
                        </a:rPr>
                        <a:t>$128</a:t>
                      </a:r>
                    </a:p>
                  </a:txBody>
                  <a:tcPr marL="63500" marR="6350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FFFFFF"/>
                      </a:solidFill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97">
                          <a:solidFill>
                            <a:srgbClr val="000000"/>
                          </a:solidFill>
                        </a:rPr>
                        <a:t>$122</a:t>
                      </a:r>
                    </a:p>
                  </a:txBody>
                  <a:tcPr marL="63500" marR="6350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FFFFFF"/>
                      </a:solidFill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997" b="1">
                          <a:solidFill>
                            <a:srgbClr val="000000"/>
                          </a:solidFill>
                        </a:rPr>
                        <a:t>Net Sales</a:t>
                      </a:r>
                    </a:p>
                  </a:txBody>
                  <a:tcPr marL="63500" marR="63500" marT="0" marB="0" anchor="ctr">
                    <a:lnL>
                      <a:noFill/>
                    </a:lnL>
                    <a:lnR>
                      <a:noFill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19050" cmpd="dbl">
                      <a:solidFill>
                        <a:srgbClr val="2E436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97" b="1">
                          <a:solidFill>
                            <a:srgbClr val="000000"/>
                          </a:solidFill>
                        </a:rPr>
                        <a:t>$9,487</a:t>
                      </a:r>
                    </a:p>
                  </a:txBody>
                  <a:tcPr marL="63500" marR="63500" marT="0" marB="0" anchor="ctr">
                    <a:lnL>
                      <a:noFill/>
                    </a:lnL>
                    <a:lnR>
                      <a:noFill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19050" cmpd="dbl">
                      <a:solidFill>
                        <a:srgbClr val="2E436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97" b="1">
                          <a:solidFill>
                            <a:srgbClr val="000000"/>
                          </a:solidFill>
                        </a:rPr>
                        <a:t>$9,013</a:t>
                      </a:r>
                    </a:p>
                  </a:txBody>
                  <a:tcPr marL="63500" marR="63500" marT="0" marB="0" anchor="ctr">
                    <a:lnL>
                      <a:noFill/>
                    </a:lnL>
                    <a:lnR>
                      <a:noFill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19050" cmpd="dbl">
                      <a:solidFill>
                        <a:srgbClr val="2E436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997" b="1">
                          <a:solidFill>
                            <a:srgbClr val="000000"/>
                          </a:solidFill>
                        </a:rPr>
                        <a:t>​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 w="19050" cmpd="dbl">
                      <a:solidFill>
                        <a:srgbClr val="2E4369"/>
                      </a:solidFill>
                      <a:prstDash val="soli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sz="997" b="1">
                          <a:solidFill>
                            <a:srgbClr val="000000"/>
                          </a:solidFill>
                        </a:rPr>
                        <a:t>​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 w="19050" cmpd="dbl">
                      <a:solidFill>
                        <a:srgbClr val="2E4369"/>
                      </a:solidFill>
                      <a:prstDash val="soli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sz="997" b="1">
                          <a:solidFill>
                            <a:srgbClr val="000000"/>
                          </a:solidFill>
                        </a:rPr>
                        <a:t>​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 w="19050" cmpd="dbl">
                      <a:solidFill>
                        <a:srgbClr val="2E4369"/>
                      </a:solidFill>
                      <a:prstDash val="soli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997" b="1">
                          <a:solidFill>
                            <a:srgbClr val="000000"/>
                          </a:solidFill>
                        </a:rPr>
                        <a:t>Cost of Goods Sold</a:t>
                      </a:r>
                    </a:p>
                  </a:txBody>
                  <a:tcPr marL="63500" marR="635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sz="997">
                          <a:solidFill>
                            <a:srgbClr val="000000"/>
                          </a:solidFill>
                        </a:rPr>
                        <a:t>​</a:t>
                      </a:r>
                    </a:p>
                  </a:txBody>
                  <a:tcPr marL="63500" marR="635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sz="997">
                          <a:solidFill>
                            <a:srgbClr val="000000"/>
                          </a:solidFill>
                        </a:rPr>
                        <a:t>​</a:t>
                      </a:r>
                    </a:p>
                  </a:txBody>
                  <a:tcPr marL="63500" marR="635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997">
                          <a:solidFill>
                            <a:srgbClr val="000000"/>
                          </a:solidFill>
                        </a:rPr>
                        <a:t>Goods manufactured: Raw materials</a:t>
                      </a:r>
                    </a:p>
                  </a:txBody>
                  <a:tcPr marL="63500" marR="635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mpd="sng">
                      <a:solidFill>
                        <a:srgbClr val="FFFFFF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97">
                          <a:solidFill>
                            <a:srgbClr val="000000"/>
                          </a:solidFill>
                        </a:rPr>
                        <a:t>$1,026</a:t>
                      </a:r>
                    </a:p>
                  </a:txBody>
                  <a:tcPr marL="63500" marR="635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mpd="sng">
                      <a:solidFill>
                        <a:srgbClr val="FFFFFF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97">
                          <a:solidFill>
                            <a:srgbClr val="000000"/>
                          </a:solidFill>
                        </a:rPr>
                        <a:t>$974</a:t>
                      </a:r>
                    </a:p>
                  </a:txBody>
                  <a:tcPr marL="63500" marR="635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mpd="sng">
                      <a:solidFill>
                        <a:srgbClr val="FFFFFF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997">
                          <a:solidFill>
                            <a:srgbClr val="000000"/>
                          </a:solidFill>
                        </a:rPr>
                        <a:t>Goods manufactured: Direct Labor</a:t>
                      </a:r>
                    </a:p>
                  </a:txBody>
                  <a:tcPr marL="63500" marR="6350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FFFFFF"/>
                      </a:solidFill>
                      <a:prstDash val="solid"/>
                    </a:lnT>
                    <a:lnB w="12700" cmpd="sng">
                      <a:solidFill>
                        <a:srgbClr val="FFFFFF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97">
                          <a:solidFill>
                            <a:srgbClr val="000000"/>
                          </a:solidFill>
                        </a:rPr>
                        <a:t>$1,154</a:t>
                      </a:r>
                    </a:p>
                  </a:txBody>
                  <a:tcPr marL="63500" marR="6350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FFFFFF"/>
                      </a:solidFill>
                      <a:prstDash val="solid"/>
                    </a:lnT>
                    <a:lnB w="12700" cmpd="sng">
                      <a:solidFill>
                        <a:srgbClr val="FFFFFF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97">
                          <a:solidFill>
                            <a:srgbClr val="000000"/>
                          </a:solidFill>
                        </a:rPr>
                        <a:t>$1,096</a:t>
                      </a:r>
                    </a:p>
                  </a:txBody>
                  <a:tcPr marL="63500" marR="6350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FFFFFF"/>
                      </a:solidFill>
                      <a:prstDash val="solid"/>
                    </a:lnT>
                    <a:lnB w="12700" cmpd="sng">
                      <a:solidFill>
                        <a:srgbClr val="FFFFFF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997">
                          <a:solidFill>
                            <a:srgbClr val="000000"/>
                          </a:solidFill>
                        </a:rPr>
                        <a:t>Overhead</a:t>
                      </a:r>
                    </a:p>
                  </a:txBody>
                  <a:tcPr marL="63500" marR="6350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FFFFFF"/>
                      </a:solidFill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97">
                          <a:solidFill>
                            <a:srgbClr val="000000"/>
                          </a:solidFill>
                        </a:rPr>
                        <a:t>$256</a:t>
                      </a:r>
                    </a:p>
                  </a:txBody>
                  <a:tcPr marL="63500" marR="6350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FFFFFF"/>
                      </a:solidFill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97">
                          <a:solidFill>
                            <a:srgbClr val="000000"/>
                          </a:solidFill>
                        </a:rPr>
                        <a:t>$244</a:t>
                      </a:r>
                    </a:p>
                  </a:txBody>
                  <a:tcPr marL="63500" marR="6350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FFFFFF"/>
                      </a:solidFill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997" b="1">
                          <a:solidFill>
                            <a:srgbClr val="000000"/>
                          </a:solidFill>
                        </a:rPr>
                        <a:t>Total Cost of Goods Sold</a:t>
                      </a:r>
                    </a:p>
                  </a:txBody>
                  <a:tcPr marL="63500" marR="63500" marT="0" marB="0" anchor="ctr">
                    <a:lnL>
                      <a:noFill/>
                    </a:lnL>
                    <a:lnR>
                      <a:noFill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6350" cmpd="sng">
                      <a:solidFill>
                        <a:srgbClr val="132E57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97">
                          <a:solidFill>
                            <a:srgbClr val="000000"/>
                          </a:solidFill>
                        </a:rPr>
                        <a:t>$2,436</a:t>
                      </a:r>
                    </a:p>
                  </a:txBody>
                  <a:tcPr marL="63500" marR="63500" marT="0" marB="0" anchor="ctr">
                    <a:lnL>
                      <a:noFill/>
                    </a:lnL>
                    <a:lnR>
                      <a:noFill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6350" cmpd="sng">
                      <a:solidFill>
                        <a:srgbClr val="132E57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97">
                          <a:solidFill>
                            <a:srgbClr val="000000"/>
                          </a:solidFill>
                        </a:rPr>
                        <a:t>$2,314</a:t>
                      </a:r>
                    </a:p>
                  </a:txBody>
                  <a:tcPr marL="63500" marR="63500" marT="0" marB="0" anchor="ctr">
                    <a:lnL>
                      <a:noFill/>
                    </a:lnL>
                    <a:lnR>
                      <a:noFill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6350" cmpd="sng">
                      <a:solidFill>
                        <a:srgbClr val="132E57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997" b="1">
                          <a:solidFill>
                            <a:srgbClr val="000000"/>
                          </a:solidFill>
                        </a:rPr>
                        <a:t>Gross Profit (Loss)</a:t>
                      </a:r>
                    </a:p>
                  </a:txBody>
                  <a:tcPr marL="63500" marR="63500" marT="0" marB="0" anchor="ctr">
                    <a:lnL>
                      <a:noFill/>
                    </a:lnL>
                    <a:lnR>
                      <a:noFill/>
                    </a:lnR>
                    <a:lnT w="6350" cmpd="sng">
                      <a:solidFill>
                        <a:srgbClr val="132E57"/>
                      </a:solidFill>
                      <a:prstDash val="solid"/>
                    </a:lnT>
                    <a:lnB w="19050" cmpd="dbl">
                      <a:solidFill>
                        <a:srgbClr val="132E57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97" b="1">
                          <a:solidFill>
                            <a:srgbClr val="000000"/>
                          </a:solidFill>
                        </a:rPr>
                        <a:t>$7,051</a:t>
                      </a:r>
                    </a:p>
                  </a:txBody>
                  <a:tcPr marL="63500" marR="63500" marT="0" marB="0" anchor="ctr">
                    <a:lnL>
                      <a:noFill/>
                    </a:lnL>
                    <a:lnR>
                      <a:noFill/>
                    </a:lnR>
                    <a:lnT w="6350" cmpd="sng">
                      <a:solidFill>
                        <a:srgbClr val="132E57"/>
                      </a:solidFill>
                      <a:prstDash val="solid"/>
                    </a:lnT>
                    <a:lnB w="19050" cmpd="dbl">
                      <a:solidFill>
                        <a:srgbClr val="132E57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97" b="1">
                          <a:solidFill>
                            <a:srgbClr val="000000"/>
                          </a:solidFill>
                        </a:rPr>
                        <a:t>$6,699</a:t>
                      </a:r>
                    </a:p>
                  </a:txBody>
                  <a:tcPr marL="63500" marR="63500" marT="0" marB="0" anchor="ctr">
                    <a:lnL>
                      <a:noFill/>
                    </a:lnL>
                    <a:lnR>
                      <a:noFill/>
                    </a:lnR>
                    <a:lnT w="6350" cmpd="sng">
                      <a:solidFill>
                        <a:srgbClr val="132E57"/>
                      </a:solidFill>
                      <a:prstDash val="solid"/>
                    </a:lnT>
                    <a:lnB w="19050" cmpd="dbl">
                      <a:solidFill>
                        <a:srgbClr val="132E57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997" b="1">
                          <a:solidFill>
                            <a:srgbClr val="000000"/>
                          </a:solidFill>
                        </a:rPr>
                        <a:t>​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 w="19050" cmpd="dbl">
                      <a:solidFill>
                        <a:srgbClr val="132E57"/>
                      </a:solidFill>
                      <a:prstDash val="soli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sz="997" b="1">
                          <a:solidFill>
                            <a:srgbClr val="000000"/>
                          </a:solidFill>
                        </a:rPr>
                        <a:t>​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 w="19050" cmpd="dbl">
                      <a:solidFill>
                        <a:srgbClr val="132E57"/>
                      </a:solidFill>
                      <a:prstDash val="soli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sz="997" b="1">
                          <a:solidFill>
                            <a:srgbClr val="000000"/>
                          </a:solidFill>
                        </a:rPr>
                        <a:t>​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 w="19050" cmpd="dbl">
                      <a:solidFill>
                        <a:srgbClr val="132E57"/>
                      </a:solidFill>
                      <a:prstDash val="soli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997" b="1">
                          <a:solidFill>
                            <a:srgbClr val="000000"/>
                          </a:solidFill>
                        </a:rPr>
                        <a:t>Operating Expenses</a:t>
                      </a:r>
                    </a:p>
                  </a:txBody>
                  <a:tcPr marL="63500" marR="635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sz="997">
                          <a:solidFill>
                            <a:srgbClr val="000000"/>
                          </a:solidFill>
                        </a:rPr>
                        <a:t>​</a:t>
                      </a:r>
                    </a:p>
                  </a:txBody>
                  <a:tcPr marL="63500" marR="635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sz="997">
                          <a:solidFill>
                            <a:srgbClr val="000000"/>
                          </a:solidFill>
                        </a:rPr>
                        <a:t>​</a:t>
                      </a:r>
                    </a:p>
                  </a:txBody>
                  <a:tcPr marL="63500" marR="635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997">
                          <a:solidFill>
                            <a:srgbClr val="000000"/>
                          </a:solidFill>
                        </a:rPr>
                        <a:t>Advertising</a:t>
                      </a:r>
                    </a:p>
                  </a:txBody>
                  <a:tcPr marL="63500" marR="635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mpd="sng">
                      <a:solidFill>
                        <a:srgbClr val="FFFFFF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97">
                          <a:solidFill>
                            <a:srgbClr val="000000"/>
                          </a:solidFill>
                        </a:rPr>
                        <a:t>$1,282</a:t>
                      </a:r>
                    </a:p>
                  </a:txBody>
                  <a:tcPr marL="63500" marR="635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mpd="sng">
                      <a:solidFill>
                        <a:srgbClr val="FFFFFF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97">
                          <a:solidFill>
                            <a:srgbClr val="000000"/>
                          </a:solidFill>
                        </a:rPr>
                        <a:t>$1,218</a:t>
                      </a:r>
                    </a:p>
                  </a:txBody>
                  <a:tcPr marL="63500" marR="635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mpd="sng">
                      <a:solidFill>
                        <a:srgbClr val="FFFFFF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997">
                          <a:solidFill>
                            <a:srgbClr val="000000"/>
                          </a:solidFill>
                        </a:rPr>
                        <a:t>Delivery/Freight Expense</a:t>
                      </a:r>
                    </a:p>
                  </a:txBody>
                  <a:tcPr marL="63500" marR="6350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FFFFFF"/>
                      </a:solidFill>
                      <a:prstDash val="solid"/>
                    </a:lnT>
                    <a:lnB w="12700" cmpd="sng">
                      <a:solidFill>
                        <a:srgbClr val="FFFFFF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97">
                          <a:solidFill>
                            <a:srgbClr val="000000"/>
                          </a:solidFill>
                        </a:rPr>
                        <a:t>$64</a:t>
                      </a:r>
                    </a:p>
                  </a:txBody>
                  <a:tcPr marL="63500" marR="6350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FFFFFF"/>
                      </a:solidFill>
                      <a:prstDash val="solid"/>
                    </a:lnT>
                    <a:lnB w="12700" cmpd="sng">
                      <a:solidFill>
                        <a:srgbClr val="FFFFFF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97">
                          <a:solidFill>
                            <a:srgbClr val="000000"/>
                          </a:solidFill>
                        </a:rPr>
                        <a:t>$61</a:t>
                      </a:r>
                    </a:p>
                  </a:txBody>
                  <a:tcPr marL="63500" marR="6350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FFFFFF"/>
                      </a:solidFill>
                      <a:prstDash val="solid"/>
                    </a:lnT>
                    <a:lnB w="12700" cmpd="sng">
                      <a:solidFill>
                        <a:srgbClr val="FFFFFF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997">
                          <a:solidFill>
                            <a:srgbClr val="000000"/>
                          </a:solidFill>
                        </a:rPr>
                        <a:t>Depreciation</a:t>
                      </a:r>
                    </a:p>
                  </a:txBody>
                  <a:tcPr marL="63500" marR="6350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FFFFFF"/>
                      </a:solidFill>
                      <a:prstDash val="solid"/>
                    </a:lnT>
                    <a:lnB w="12700" cmpd="sng">
                      <a:solidFill>
                        <a:srgbClr val="FFFFFF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97">
                          <a:solidFill>
                            <a:srgbClr val="000000"/>
                          </a:solidFill>
                        </a:rPr>
                        <a:t>$13</a:t>
                      </a:r>
                    </a:p>
                  </a:txBody>
                  <a:tcPr marL="63500" marR="6350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FFFFFF"/>
                      </a:solidFill>
                      <a:prstDash val="solid"/>
                    </a:lnT>
                    <a:lnB w="12700" cmpd="sng">
                      <a:solidFill>
                        <a:srgbClr val="FFFFFF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97">
                          <a:solidFill>
                            <a:srgbClr val="000000"/>
                          </a:solidFill>
                        </a:rPr>
                        <a:t>$12</a:t>
                      </a:r>
                    </a:p>
                  </a:txBody>
                  <a:tcPr marL="63500" marR="6350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FFFFFF"/>
                      </a:solidFill>
                      <a:prstDash val="solid"/>
                    </a:lnT>
                    <a:lnB w="12700" cmpd="sng">
                      <a:solidFill>
                        <a:srgbClr val="FFFFFF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997">
                          <a:solidFill>
                            <a:srgbClr val="000000"/>
                          </a:solidFill>
                        </a:rPr>
                        <a:t>Insurance</a:t>
                      </a:r>
                    </a:p>
                  </a:txBody>
                  <a:tcPr marL="63500" marR="6350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FFFFFF"/>
                      </a:solidFill>
                      <a:prstDash val="solid"/>
                    </a:lnT>
                    <a:lnB w="12700" cmpd="sng">
                      <a:solidFill>
                        <a:srgbClr val="FFFFFF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97">
                          <a:solidFill>
                            <a:srgbClr val="000000"/>
                          </a:solidFill>
                        </a:rPr>
                        <a:t>$6</a:t>
                      </a:r>
                    </a:p>
                  </a:txBody>
                  <a:tcPr marL="63500" marR="6350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FFFFFF"/>
                      </a:solidFill>
                      <a:prstDash val="solid"/>
                    </a:lnT>
                    <a:lnB w="12700" cmpd="sng">
                      <a:solidFill>
                        <a:srgbClr val="FFFFFF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97">
                          <a:solidFill>
                            <a:srgbClr val="000000"/>
                          </a:solidFill>
                        </a:rPr>
                        <a:t>$6</a:t>
                      </a:r>
                    </a:p>
                  </a:txBody>
                  <a:tcPr marL="63500" marR="6350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FFFFFF"/>
                      </a:solidFill>
                      <a:prstDash val="solid"/>
                    </a:lnT>
                    <a:lnB w="12700" cmpd="sng">
                      <a:solidFill>
                        <a:srgbClr val="FFFFFF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997">
                          <a:solidFill>
                            <a:srgbClr val="000000"/>
                          </a:solidFill>
                        </a:rPr>
                        <a:t>Interest</a:t>
                      </a:r>
                    </a:p>
                  </a:txBody>
                  <a:tcPr marL="63500" marR="6350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FFFFFF"/>
                      </a:solidFill>
                      <a:prstDash val="solid"/>
                    </a:lnT>
                    <a:lnB w="12700" cmpd="sng">
                      <a:solidFill>
                        <a:srgbClr val="FFFFFF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97">
                          <a:solidFill>
                            <a:srgbClr val="000000"/>
                          </a:solidFill>
                        </a:rPr>
                        <a:t>$641</a:t>
                      </a:r>
                    </a:p>
                  </a:txBody>
                  <a:tcPr marL="63500" marR="6350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FFFFFF"/>
                      </a:solidFill>
                      <a:prstDash val="solid"/>
                    </a:lnT>
                    <a:lnB w="12700" cmpd="sng">
                      <a:solidFill>
                        <a:srgbClr val="FFFFFF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97">
                          <a:solidFill>
                            <a:srgbClr val="000000"/>
                          </a:solidFill>
                        </a:rPr>
                        <a:t>$609</a:t>
                      </a:r>
                    </a:p>
                  </a:txBody>
                  <a:tcPr marL="63500" marR="6350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FFFFFF"/>
                      </a:solidFill>
                      <a:prstDash val="solid"/>
                    </a:lnT>
                    <a:lnB w="12700" cmpd="sng">
                      <a:solidFill>
                        <a:srgbClr val="FFFFFF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997">
                          <a:solidFill>
                            <a:srgbClr val="000000"/>
                          </a:solidFill>
                        </a:rPr>
                        <a:t>Mileage</a:t>
                      </a:r>
                    </a:p>
                  </a:txBody>
                  <a:tcPr marL="63500" marR="6350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FFFFFF"/>
                      </a:solidFill>
                      <a:prstDash val="solid"/>
                    </a:lnT>
                    <a:lnB w="12700" cmpd="sng">
                      <a:solidFill>
                        <a:srgbClr val="FFFFFF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97">
                          <a:solidFill>
                            <a:srgbClr val="000000"/>
                          </a:solidFill>
                        </a:rPr>
                        <a:t>$128</a:t>
                      </a:r>
                    </a:p>
                  </a:txBody>
                  <a:tcPr marL="63500" marR="6350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FFFFFF"/>
                      </a:solidFill>
                      <a:prstDash val="solid"/>
                    </a:lnT>
                    <a:lnB w="12700" cmpd="sng">
                      <a:solidFill>
                        <a:srgbClr val="FFFFFF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97">
                          <a:solidFill>
                            <a:srgbClr val="000000"/>
                          </a:solidFill>
                        </a:rPr>
                        <a:t>$122</a:t>
                      </a:r>
                    </a:p>
                  </a:txBody>
                  <a:tcPr marL="63500" marR="6350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FFFFFF"/>
                      </a:solidFill>
                      <a:prstDash val="solid"/>
                    </a:lnT>
                    <a:lnB w="12700" cmpd="sng">
                      <a:solidFill>
                        <a:srgbClr val="FFFFFF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997">
                          <a:solidFill>
                            <a:srgbClr val="000000"/>
                          </a:solidFill>
                        </a:rPr>
                        <a:t>Office Supplies</a:t>
                      </a:r>
                    </a:p>
                  </a:txBody>
                  <a:tcPr marL="63500" marR="6350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FFFFFF"/>
                      </a:solidFill>
                      <a:prstDash val="solid"/>
                    </a:lnT>
                    <a:lnB w="12700" cmpd="sng">
                      <a:solidFill>
                        <a:srgbClr val="FFFFFF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97">
                          <a:solidFill>
                            <a:srgbClr val="000000"/>
                          </a:solidFill>
                        </a:rPr>
                        <a:t>$128</a:t>
                      </a:r>
                    </a:p>
                  </a:txBody>
                  <a:tcPr marL="63500" marR="6350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FFFFFF"/>
                      </a:solidFill>
                      <a:prstDash val="solid"/>
                    </a:lnT>
                    <a:lnB w="12700" cmpd="sng">
                      <a:solidFill>
                        <a:srgbClr val="FFFFFF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97">
                          <a:solidFill>
                            <a:srgbClr val="000000"/>
                          </a:solidFill>
                        </a:rPr>
                        <a:t>$122</a:t>
                      </a:r>
                    </a:p>
                  </a:txBody>
                  <a:tcPr marL="63500" marR="6350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FFFFFF"/>
                      </a:solidFill>
                      <a:prstDash val="solid"/>
                    </a:lnT>
                    <a:lnB w="12700" cmpd="sng">
                      <a:solidFill>
                        <a:srgbClr val="FFFFFF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997">
                          <a:solidFill>
                            <a:srgbClr val="000000"/>
                          </a:solidFill>
                        </a:rPr>
                        <a:t>Rent/Lease</a:t>
                      </a:r>
                    </a:p>
                  </a:txBody>
                  <a:tcPr marL="63500" marR="6350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FFFFFF"/>
                      </a:solidFill>
                      <a:prstDash val="solid"/>
                    </a:lnT>
                    <a:lnB w="12700" cmpd="sng">
                      <a:solidFill>
                        <a:srgbClr val="FFFFFF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97">
                          <a:solidFill>
                            <a:srgbClr val="000000"/>
                          </a:solidFill>
                        </a:rPr>
                        <a:t>$64</a:t>
                      </a:r>
                    </a:p>
                  </a:txBody>
                  <a:tcPr marL="63500" marR="6350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FFFFFF"/>
                      </a:solidFill>
                      <a:prstDash val="solid"/>
                    </a:lnT>
                    <a:lnB w="12700" cmpd="sng">
                      <a:solidFill>
                        <a:srgbClr val="FFFFFF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97">
                          <a:solidFill>
                            <a:srgbClr val="000000"/>
                          </a:solidFill>
                        </a:rPr>
                        <a:t>$61</a:t>
                      </a:r>
                    </a:p>
                  </a:txBody>
                  <a:tcPr marL="63500" marR="6350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FFFFFF"/>
                      </a:solidFill>
                      <a:prstDash val="solid"/>
                    </a:lnT>
                    <a:lnB w="12700" cmpd="sng">
                      <a:solidFill>
                        <a:srgbClr val="FFFFFF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997">
                          <a:solidFill>
                            <a:srgbClr val="000000"/>
                          </a:solidFill>
                        </a:rPr>
                        <a:t>Maintenance and Repairs</a:t>
                      </a:r>
                    </a:p>
                  </a:txBody>
                  <a:tcPr marL="63500" marR="6350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FFFFFF"/>
                      </a:solidFill>
                      <a:prstDash val="solid"/>
                    </a:lnT>
                    <a:lnB w="12700" cmpd="sng">
                      <a:solidFill>
                        <a:srgbClr val="FFFFFF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97">
                          <a:solidFill>
                            <a:srgbClr val="000000"/>
                          </a:solidFill>
                        </a:rPr>
                        <a:t>$192</a:t>
                      </a:r>
                    </a:p>
                  </a:txBody>
                  <a:tcPr marL="63500" marR="6350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FFFFFF"/>
                      </a:solidFill>
                      <a:prstDash val="solid"/>
                    </a:lnT>
                    <a:lnB w="12700" cmpd="sng">
                      <a:solidFill>
                        <a:srgbClr val="FFFFFF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97">
                          <a:solidFill>
                            <a:srgbClr val="000000"/>
                          </a:solidFill>
                        </a:rPr>
                        <a:t>$183</a:t>
                      </a:r>
                    </a:p>
                  </a:txBody>
                  <a:tcPr marL="63500" marR="6350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FFFFFF"/>
                      </a:solidFill>
                      <a:prstDash val="solid"/>
                    </a:lnT>
                    <a:lnB w="12700" cmpd="sng">
                      <a:solidFill>
                        <a:srgbClr val="FFFFFF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997">
                          <a:solidFill>
                            <a:srgbClr val="000000"/>
                          </a:solidFill>
                        </a:rPr>
                        <a:t>Travel</a:t>
                      </a:r>
                    </a:p>
                  </a:txBody>
                  <a:tcPr marL="63500" marR="6350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FFFFFF"/>
                      </a:solidFill>
                      <a:prstDash val="solid"/>
                    </a:lnT>
                    <a:lnB w="12700" cmpd="sng">
                      <a:solidFill>
                        <a:srgbClr val="FFFFFF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97">
                          <a:solidFill>
                            <a:srgbClr val="000000"/>
                          </a:solidFill>
                        </a:rPr>
                        <a:t>$128</a:t>
                      </a:r>
                    </a:p>
                  </a:txBody>
                  <a:tcPr marL="63500" marR="6350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FFFFFF"/>
                      </a:solidFill>
                      <a:prstDash val="solid"/>
                    </a:lnT>
                    <a:lnB w="12700" cmpd="sng">
                      <a:solidFill>
                        <a:srgbClr val="FFFFFF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97">
                          <a:solidFill>
                            <a:srgbClr val="000000"/>
                          </a:solidFill>
                        </a:rPr>
                        <a:t>$122</a:t>
                      </a:r>
                    </a:p>
                  </a:txBody>
                  <a:tcPr marL="63500" marR="6350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FFFFFF"/>
                      </a:solidFill>
                      <a:prstDash val="solid"/>
                    </a:lnT>
                    <a:lnB w="12700" cmpd="sng">
                      <a:solidFill>
                        <a:srgbClr val="FFFFFF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997">
                          <a:solidFill>
                            <a:srgbClr val="000000"/>
                          </a:solidFill>
                        </a:rPr>
                        <a:t>Utilities/Telephone Expenses</a:t>
                      </a:r>
                    </a:p>
                  </a:txBody>
                  <a:tcPr marL="63500" marR="6350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FFFFFF"/>
                      </a:solidFill>
                      <a:prstDash val="solid"/>
                    </a:lnT>
                    <a:lnB w="12700" cmpd="sng">
                      <a:solidFill>
                        <a:srgbClr val="FFFFFF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97">
                          <a:solidFill>
                            <a:srgbClr val="000000"/>
                          </a:solidFill>
                        </a:rPr>
                        <a:t>$1,026</a:t>
                      </a:r>
                    </a:p>
                  </a:txBody>
                  <a:tcPr marL="63500" marR="6350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FFFFFF"/>
                      </a:solidFill>
                      <a:prstDash val="solid"/>
                    </a:lnT>
                    <a:lnB w="12700" cmpd="sng">
                      <a:solidFill>
                        <a:srgbClr val="FFFFFF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97">
                          <a:solidFill>
                            <a:srgbClr val="000000"/>
                          </a:solidFill>
                        </a:rPr>
                        <a:t>$974</a:t>
                      </a:r>
                    </a:p>
                  </a:txBody>
                  <a:tcPr marL="63500" marR="6350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FFFFFF"/>
                      </a:solidFill>
                      <a:prstDash val="solid"/>
                    </a:lnT>
                    <a:lnB w="12700" cmpd="sng">
                      <a:solidFill>
                        <a:srgbClr val="FFFFFF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997">
                          <a:solidFill>
                            <a:srgbClr val="000000"/>
                          </a:solidFill>
                        </a:rPr>
                        <a:t>Wages</a:t>
                      </a:r>
                    </a:p>
                  </a:txBody>
                  <a:tcPr marL="63500" marR="6350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FFFFFF"/>
                      </a:solidFill>
                      <a:prstDash val="solid"/>
                    </a:lnT>
                    <a:lnB w="12700" cmpd="sng">
                      <a:solidFill>
                        <a:srgbClr val="FFFFFF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97">
                          <a:solidFill>
                            <a:srgbClr val="000000"/>
                          </a:solidFill>
                        </a:rPr>
                        <a:t>$256</a:t>
                      </a:r>
                    </a:p>
                  </a:txBody>
                  <a:tcPr marL="63500" marR="6350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FFFFFF"/>
                      </a:solidFill>
                      <a:prstDash val="solid"/>
                    </a:lnT>
                    <a:lnB w="12700" cmpd="sng">
                      <a:solidFill>
                        <a:srgbClr val="FFFFFF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97">
                          <a:solidFill>
                            <a:srgbClr val="000000"/>
                          </a:solidFill>
                        </a:rPr>
                        <a:t>$244</a:t>
                      </a:r>
                    </a:p>
                  </a:txBody>
                  <a:tcPr marL="63500" marR="6350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FFFFFF"/>
                      </a:solidFill>
                      <a:prstDash val="solid"/>
                    </a:lnT>
                    <a:lnB w="12700" cmpd="sng">
                      <a:solidFill>
                        <a:srgbClr val="FFFFFF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997">
                          <a:solidFill>
                            <a:srgbClr val="000000"/>
                          </a:solidFill>
                        </a:rPr>
                        <a:t>Other Expenses</a:t>
                      </a:r>
                    </a:p>
                  </a:txBody>
                  <a:tcPr marL="63500" marR="6350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FFFFFF"/>
                      </a:solidFill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97">
                          <a:solidFill>
                            <a:srgbClr val="000000"/>
                          </a:solidFill>
                        </a:rPr>
                        <a:t>$13</a:t>
                      </a:r>
                    </a:p>
                  </a:txBody>
                  <a:tcPr marL="63500" marR="6350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FFFFFF"/>
                      </a:solidFill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97">
                          <a:solidFill>
                            <a:srgbClr val="000000"/>
                          </a:solidFill>
                        </a:rPr>
                        <a:t>$12</a:t>
                      </a:r>
                    </a:p>
                  </a:txBody>
                  <a:tcPr marL="63500" marR="6350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FFFFFF"/>
                      </a:solidFill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997" b="1">
                          <a:solidFill>
                            <a:srgbClr val="000000"/>
                          </a:solidFill>
                        </a:rPr>
                        <a:t>Total Operating Expenses</a:t>
                      </a:r>
                    </a:p>
                  </a:txBody>
                  <a:tcPr marL="63500" marR="63500" marT="0" marB="0" anchor="ctr">
                    <a:lnL>
                      <a:noFill/>
                    </a:lnL>
                    <a:lnR>
                      <a:noFill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6350" cmpd="sng">
                      <a:solidFill>
                        <a:srgbClr val="132E57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97">
                          <a:solidFill>
                            <a:srgbClr val="000000"/>
                          </a:solidFill>
                        </a:rPr>
                        <a:t>$3,942</a:t>
                      </a:r>
                    </a:p>
                  </a:txBody>
                  <a:tcPr marL="63500" marR="63500" marT="0" marB="0" anchor="ctr">
                    <a:lnL>
                      <a:noFill/>
                    </a:lnL>
                    <a:lnR>
                      <a:noFill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6350" cmpd="sng">
                      <a:solidFill>
                        <a:srgbClr val="132E57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97">
                          <a:solidFill>
                            <a:srgbClr val="000000"/>
                          </a:solidFill>
                        </a:rPr>
                        <a:t>$3,745</a:t>
                      </a:r>
                    </a:p>
                  </a:txBody>
                  <a:tcPr marL="63500" marR="63500" marT="0" marB="0" anchor="ctr">
                    <a:lnL>
                      <a:noFill/>
                    </a:lnL>
                    <a:lnR>
                      <a:noFill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6350" cmpd="sng">
                      <a:solidFill>
                        <a:srgbClr val="132E57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997" b="1">
                          <a:solidFill>
                            <a:srgbClr val="000000"/>
                          </a:solidFill>
                        </a:rPr>
                        <a:t>Operating Profit (Loss)</a:t>
                      </a:r>
                    </a:p>
                  </a:txBody>
                  <a:tcPr marL="63500" marR="63500" marT="0" marB="0" anchor="ctr">
                    <a:lnL>
                      <a:noFill/>
                    </a:lnL>
                    <a:lnR>
                      <a:noFill/>
                    </a:lnR>
                    <a:lnT w="6350" cmpd="sng">
                      <a:solidFill>
                        <a:srgbClr val="132E57"/>
                      </a:solidFill>
                      <a:prstDash val="solid"/>
                    </a:lnT>
                    <a:lnB w="19050" cmpd="dbl">
                      <a:solidFill>
                        <a:srgbClr val="132E57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97" b="1">
                          <a:solidFill>
                            <a:srgbClr val="000000"/>
                          </a:solidFill>
                        </a:rPr>
                        <a:t>$3,109</a:t>
                      </a:r>
                    </a:p>
                  </a:txBody>
                  <a:tcPr marL="63500" marR="63500" marT="0" marB="0" anchor="ctr">
                    <a:lnL>
                      <a:noFill/>
                    </a:lnL>
                    <a:lnR>
                      <a:noFill/>
                    </a:lnR>
                    <a:lnT w="6350" cmpd="sng">
                      <a:solidFill>
                        <a:srgbClr val="132E57"/>
                      </a:solidFill>
                      <a:prstDash val="solid"/>
                    </a:lnT>
                    <a:lnB w="19050" cmpd="dbl">
                      <a:solidFill>
                        <a:srgbClr val="132E57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97" b="1">
                          <a:solidFill>
                            <a:srgbClr val="000000"/>
                          </a:solidFill>
                        </a:rPr>
                        <a:t>$2,954</a:t>
                      </a:r>
                    </a:p>
                  </a:txBody>
                  <a:tcPr marL="63500" marR="63500" marT="0" marB="0" anchor="ctr">
                    <a:lnL>
                      <a:noFill/>
                    </a:lnL>
                    <a:lnR>
                      <a:noFill/>
                    </a:lnR>
                    <a:lnT w="6350" cmpd="sng">
                      <a:solidFill>
                        <a:srgbClr val="132E57"/>
                      </a:solidFill>
                      <a:prstDash val="solid"/>
                    </a:lnT>
                    <a:lnB w="19050" cmpd="dbl">
                      <a:solidFill>
                        <a:srgbClr val="132E57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997">
                          <a:solidFill>
                            <a:srgbClr val="000000"/>
                          </a:solidFill>
                        </a:rPr>
                        <a:t>Interest Income</a:t>
                      </a:r>
                    </a:p>
                  </a:txBody>
                  <a:tcPr marL="63500" marR="63500" marT="0" marB="0" anchor="ctr">
                    <a:lnL>
                      <a:noFill/>
                    </a:lnL>
                    <a:lnR>
                      <a:noFill/>
                    </a:lnR>
                    <a:lnT w="19050" cmpd="dbl">
                      <a:solidFill>
                        <a:srgbClr val="132E57"/>
                      </a:solidFill>
                      <a:prstDash val="solid"/>
                    </a:lnT>
                    <a:lnB w="12700" cmpd="sng">
                      <a:solidFill>
                        <a:srgbClr val="FFFFFF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97">
                          <a:solidFill>
                            <a:srgbClr val="000000"/>
                          </a:solidFill>
                        </a:rPr>
                        <a:t>$256</a:t>
                      </a:r>
                    </a:p>
                  </a:txBody>
                  <a:tcPr marL="63500" marR="63500" marT="0" marB="0" anchor="ctr">
                    <a:lnL>
                      <a:noFill/>
                    </a:lnL>
                    <a:lnR>
                      <a:noFill/>
                    </a:lnR>
                    <a:lnT w="19050" cmpd="dbl">
                      <a:solidFill>
                        <a:srgbClr val="132E57"/>
                      </a:solidFill>
                      <a:prstDash val="solid"/>
                    </a:lnT>
                    <a:lnB w="12700" cmpd="sng">
                      <a:solidFill>
                        <a:srgbClr val="FFFFFF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97">
                          <a:solidFill>
                            <a:srgbClr val="000000"/>
                          </a:solidFill>
                        </a:rPr>
                        <a:t>$244</a:t>
                      </a:r>
                    </a:p>
                  </a:txBody>
                  <a:tcPr marL="63500" marR="63500" marT="0" marB="0" anchor="ctr">
                    <a:lnL>
                      <a:noFill/>
                    </a:lnL>
                    <a:lnR>
                      <a:noFill/>
                    </a:lnR>
                    <a:lnT w="19050" cmpd="dbl">
                      <a:solidFill>
                        <a:srgbClr val="132E57"/>
                      </a:solidFill>
                      <a:prstDash val="solid"/>
                    </a:lnT>
                    <a:lnB w="12700" cmpd="sng">
                      <a:solidFill>
                        <a:srgbClr val="FFFFFF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997">
                          <a:solidFill>
                            <a:srgbClr val="000000"/>
                          </a:solidFill>
                        </a:rPr>
                        <a:t>Other Income</a:t>
                      </a:r>
                    </a:p>
                  </a:txBody>
                  <a:tcPr marL="63500" marR="6350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FFFFFF"/>
                      </a:solidFill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97">
                          <a:solidFill>
                            <a:srgbClr val="000000"/>
                          </a:solidFill>
                        </a:rPr>
                        <a:t>$128</a:t>
                      </a:r>
                    </a:p>
                  </a:txBody>
                  <a:tcPr marL="63500" marR="6350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FFFFFF"/>
                      </a:solidFill>
                      <a:prstDash val="solid"/>
                    </a:lnT>
                    <a:lnB w="6350" cmpd="sng">
                      <a:solidFill>
                        <a:srgbClr val="132E57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97">
                          <a:solidFill>
                            <a:srgbClr val="000000"/>
                          </a:solidFill>
                        </a:rPr>
                        <a:t>$122</a:t>
                      </a:r>
                    </a:p>
                  </a:txBody>
                  <a:tcPr marL="63500" marR="6350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FFFFFF"/>
                      </a:solidFill>
                      <a:prstDash val="solid"/>
                    </a:lnT>
                    <a:lnB w="6350" cmpd="sng">
                      <a:solidFill>
                        <a:srgbClr val="132E57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997" b="1">
                          <a:solidFill>
                            <a:srgbClr val="000000"/>
                          </a:solidFill>
                        </a:rPr>
                        <a:t>Profit (Loss) Before Taxes</a:t>
                      </a:r>
                    </a:p>
                  </a:txBody>
                  <a:tcPr marL="63500" marR="63500" marT="0" marB="0" anchor="ctr">
                    <a:lnL>
                      <a:noFill/>
                    </a:lnL>
                    <a:lnR>
                      <a:noFill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19050" cmpd="dbl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97" b="1">
                          <a:solidFill>
                            <a:srgbClr val="000000"/>
                          </a:solidFill>
                        </a:rPr>
                        <a:t>$3,494</a:t>
                      </a:r>
                    </a:p>
                  </a:txBody>
                  <a:tcPr marL="63500" marR="63500" marT="0" marB="0" anchor="ctr">
                    <a:lnL>
                      <a:noFill/>
                    </a:lnL>
                    <a:lnR>
                      <a:noFill/>
                    </a:lnR>
                    <a:lnT w="6350" cmpd="sng">
                      <a:solidFill>
                        <a:srgbClr val="132E57"/>
                      </a:solidFill>
                      <a:prstDash val="solid"/>
                    </a:lnT>
                    <a:lnB w="19050" cmpd="dbl">
                      <a:solidFill>
                        <a:srgbClr val="132E57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97" b="1">
                          <a:solidFill>
                            <a:srgbClr val="000000"/>
                          </a:solidFill>
                        </a:rPr>
                        <a:t>$3,319</a:t>
                      </a:r>
                    </a:p>
                  </a:txBody>
                  <a:tcPr marL="63500" marR="63500" marT="0" marB="0" anchor="ctr">
                    <a:lnL>
                      <a:noFill/>
                    </a:lnL>
                    <a:lnR>
                      <a:noFill/>
                    </a:lnR>
                    <a:lnT w="6350" cmpd="sng">
                      <a:solidFill>
                        <a:srgbClr val="132E57"/>
                      </a:solidFill>
                      <a:prstDash val="solid"/>
                    </a:lnT>
                    <a:lnB w="19050" cmpd="dbl">
                      <a:solidFill>
                        <a:srgbClr val="132E57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997">
                          <a:solidFill>
                            <a:srgbClr val="000000"/>
                          </a:solidFill>
                        </a:rPr>
                        <a:t>Less: Tax Expense</a:t>
                      </a:r>
                    </a:p>
                  </a:txBody>
                  <a:tcPr marL="63500" marR="63500" marT="0" marB="0" anchor="ctr">
                    <a:lnL>
                      <a:noFill/>
                    </a:lnL>
                    <a:lnR>
                      <a:noFill/>
                    </a:lnR>
                    <a:lnT w="19050" cmpd="dbl">
                      <a:solidFill>
                        <a:srgbClr val="000000"/>
                      </a:solidFill>
                      <a:prstDash val="solid"/>
                    </a:lnT>
                    <a:lnB w="12700" cmpd="sng">
                      <a:solidFill>
                        <a:srgbClr val="FFFFFF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97">
                          <a:solidFill>
                            <a:srgbClr val="000000"/>
                          </a:solidFill>
                        </a:rPr>
                        <a:t>$513</a:t>
                      </a:r>
                    </a:p>
                  </a:txBody>
                  <a:tcPr marL="63500" marR="63500" marT="0" marB="0" anchor="ctr">
                    <a:lnL>
                      <a:noFill/>
                    </a:lnL>
                    <a:lnR>
                      <a:noFill/>
                    </a:lnR>
                    <a:lnT w="19050" cmpd="dbl">
                      <a:solidFill>
                        <a:srgbClr val="132E57"/>
                      </a:solidFill>
                      <a:prstDash val="solid"/>
                    </a:lnT>
                    <a:lnB w="12700" cmpd="sng">
                      <a:solidFill>
                        <a:srgbClr val="FFFFFF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97">
                          <a:solidFill>
                            <a:srgbClr val="000000"/>
                          </a:solidFill>
                        </a:rPr>
                        <a:t>$487</a:t>
                      </a:r>
                    </a:p>
                  </a:txBody>
                  <a:tcPr marL="63500" marR="63500" marT="0" marB="0" anchor="ctr">
                    <a:lnL>
                      <a:noFill/>
                    </a:lnL>
                    <a:lnR>
                      <a:noFill/>
                    </a:lnR>
                    <a:lnT w="19050" cmpd="dbl">
                      <a:solidFill>
                        <a:srgbClr val="132E57"/>
                      </a:solidFill>
                      <a:prstDash val="solid"/>
                    </a:lnT>
                    <a:lnB w="12700" cmpd="sng">
                      <a:solidFill>
                        <a:srgbClr val="FFFFFF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997" b="1">
                          <a:solidFill>
                            <a:srgbClr val="000000"/>
                          </a:solidFill>
                        </a:rPr>
                        <a:t>Net Profit (Loss)</a:t>
                      </a:r>
                    </a:p>
                  </a:txBody>
                  <a:tcPr marL="63500" marR="6350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FFFFFF"/>
                      </a:solidFill>
                      <a:prstDash val="solid"/>
                    </a:lnT>
                    <a:lnB w="19050" cmpd="dbl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97" b="1">
                          <a:solidFill>
                            <a:srgbClr val="000000"/>
                          </a:solidFill>
                        </a:rPr>
                        <a:t>$2,981</a:t>
                      </a:r>
                    </a:p>
                  </a:txBody>
                  <a:tcPr marL="63500" marR="6350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FFFFFF"/>
                      </a:solidFill>
                      <a:prstDash val="solid"/>
                    </a:lnT>
                    <a:lnB w="19050" cmpd="dbl">
                      <a:solidFill>
                        <a:srgbClr val="132E57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97" b="1" dirty="0">
                          <a:solidFill>
                            <a:srgbClr val="000000"/>
                          </a:solidFill>
                        </a:rPr>
                        <a:t>$2,832</a:t>
                      </a:r>
                    </a:p>
                  </a:txBody>
                  <a:tcPr marL="63500" marR="6350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FFFFFF"/>
                      </a:solidFill>
                      <a:prstDash val="solid"/>
                    </a:lnT>
                    <a:lnB w="19050" cmpd="dbl">
                      <a:solidFill>
                        <a:srgbClr val="132E57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6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6FAF0A35-008D-92EF-7782-C07393A1A65F}"/>
              </a:ext>
            </a:extLst>
          </p:cNvPr>
          <p:cNvSpPr txBox="1"/>
          <p:nvPr/>
        </p:nvSpPr>
        <p:spPr>
          <a:xfrm>
            <a:off x="994719" y="688890"/>
            <a:ext cx="4053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Income Statement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77105A7-63B0-B3B0-A176-5D4E60AE560A}"/>
              </a:ext>
            </a:extLst>
          </p:cNvPr>
          <p:cNvSpPr txBox="1"/>
          <p:nvPr/>
        </p:nvSpPr>
        <p:spPr>
          <a:xfrm>
            <a:off x="838200" y="982535"/>
            <a:ext cx="504118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chemeClr val="bg1">
                    <a:lumMod val="50000"/>
                  </a:schemeClr>
                </a:solidFill>
              </a:rPr>
              <a:t>Flex table. Appearance matches Excel. Column widths are set here in PPT.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80AA11F-B5AF-4EDA-FC04-5F29758FFCC7}"/>
              </a:ext>
            </a:extLst>
          </p:cNvPr>
          <p:cNvSpPr txBox="1"/>
          <p:nvPr/>
        </p:nvSpPr>
        <p:spPr>
          <a:xfrm>
            <a:off x="7402386" y="98340"/>
            <a:ext cx="4053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Income Statement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8267D24-DD8B-6C17-FA91-487BB6A599DC}"/>
              </a:ext>
            </a:extLst>
          </p:cNvPr>
          <p:cNvSpPr txBox="1"/>
          <p:nvPr/>
        </p:nvSpPr>
        <p:spPr>
          <a:xfrm>
            <a:off x="7245867" y="499935"/>
            <a:ext cx="431662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chemeClr val="bg1">
                    <a:lumMod val="50000"/>
                  </a:schemeClr>
                </a:solidFill>
              </a:rPr>
              <a:t>Flex table. Properties are set to have white background, use PPT default font, and black text</a:t>
            </a:r>
          </a:p>
        </p:txBody>
      </p:sp>
    </p:spTree>
    <p:extLst>
      <p:ext uri="{BB962C8B-B14F-4D97-AF65-F5344CB8AC3E}">
        <p14:creationId xmlns:p14="http://schemas.microsoft.com/office/powerpoint/2010/main" val="11486102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59D0B8-84A0-25B5-C0E7-FAEF1FCC25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Financial Statements – Income Statement - 6 Month Comparison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5BDB0699-F768-8F86-86DC-098CBD33D7E4}"/>
              </a:ext>
            </a:extLst>
          </p:cNvPr>
          <p:cNvGraphicFramePr>
            <a:graphicFrameLocks noGrp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674718722"/>
              </p:ext>
            </p:extLst>
          </p:nvPr>
        </p:nvGraphicFramePr>
        <p:xfrm>
          <a:off x="932180" y="1246069"/>
          <a:ext cx="10419319" cy="4293108"/>
        </p:xfrm>
        <a:graphic>
          <a:graphicData uri="http://schemas.openxmlformats.org/drawingml/2006/table">
            <a:tbl>
              <a:tblPr/>
              <a:tblGrid>
                <a:gridCol w="152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293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17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7284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6391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624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5038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6917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9586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0639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74443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850383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sz="900" b="1">
                          <a:solidFill>
                            <a:srgbClr val="000000"/>
                          </a:solidFill>
                          <a:latin typeface="Arial"/>
                        </a:rPr>
                        <a:t>Six Months Ended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900" b="1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sz="900" b="1">
                          <a:solidFill>
                            <a:srgbClr val="000000"/>
                          </a:solidFill>
                          <a:latin typeface="Arial"/>
                        </a:rPr>
                        <a:t>Six Months Ended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sz="900" b="1">
                          <a:solidFill>
                            <a:srgbClr val="000000"/>
                          </a:solidFill>
                          <a:latin typeface="Arial"/>
                        </a:rPr>
                        <a:t>($ in millions, except per share data)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sz="900" b="1">
                          <a:solidFill>
                            <a:srgbClr val="EE2724"/>
                          </a:solidFill>
                          <a:latin typeface="Arial"/>
                        </a:rPr>
                        <a:t>June 30, 2024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900" b="1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sz="900" b="1">
                          <a:solidFill>
                            <a:srgbClr val="EE2724"/>
                          </a:solidFill>
                          <a:latin typeface="Arial"/>
                        </a:rPr>
                        <a:t>June 30, 2023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900" b="1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sz="900" b="1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900" b="1">
                          <a:solidFill>
                            <a:srgbClr val="000000"/>
                          </a:solidFill>
                          <a:latin typeface="Arial"/>
                        </a:rPr>
                        <a:t>GAAP Reported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900" b="1">
                          <a:solidFill>
                            <a:srgbClr val="000000"/>
                          </a:solidFill>
                          <a:latin typeface="Arial"/>
                        </a:rPr>
                        <a:t>% Chng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900" b="1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ct val="30000"/>
                        </a:spcAft>
                      </a:pPr>
                      <a:r>
                        <a:rPr sz="900" b="1">
                          <a:solidFill>
                            <a:srgbClr val="000000"/>
                          </a:solidFill>
                          <a:latin typeface="Arial"/>
                        </a:rPr>
                        <a:t>Adjust-</a:t>
                      </a:r>
                    </a:p>
                    <a:p>
                      <a:pPr algn="ctr"/>
                      <a:r>
                        <a:rPr sz="900" b="1">
                          <a:solidFill>
                            <a:srgbClr val="000000"/>
                          </a:solidFill>
                          <a:latin typeface="Arial"/>
                        </a:rPr>
                        <a:t>ments †</a:t>
                      </a:r>
                    </a:p>
                  </a:txBody>
                  <a:tcPr marL="63500" marR="63500" marT="0" marB="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900" b="1">
                          <a:solidFill>
                            <a:srgbClr val="000000"/>
                          </a:solidFill>
                          <a:latin typeface="Arial"/>
                        </a:rPr>
                        <a:t>Non-GAAP Adjusted</a:t>
                      </a:r>
                    </a:p>
                  </a:txBody>
                  <a:tcPr marL="63500" marR="63500" marT="0" marB="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>
                      <a:noFill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900" b="1">
                          <a:solidFill>
                            <a:srgbClr val="000000"/>
                          </a:solidFill>
                          <a:latin typeface="Arial"/>
                        </a:rPr>
                        <a:t>% Chng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900" b="1">
                          <a:solidFill>
                            <a:srgbClr val="000000"/>
                          </a:solidFill>
                          <a:latin typeface="Arial"/>
                        </a:rPr>
                        <a:t>GAAP Reported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ct val="30000"/>
                        </a:spcAft>
                      </a:pPr>
                      <a:r>
                        <a:rPr sz="900" b="1">
                          <a:solidFill>
                            <a:srgbClr val="000000"/>
                          </a:solidFill>
                          <a:latin typeface="Arial"/>
                        </a:rPr>
                        <a:t>Adjust-</a:t>
                      </a:r>
                    </a:p>
                    <a:p>
                      <a:pPr algn="ctr"/>
                      <a:r>
                        <a:rPr sz="900" b="1">
                          <a:solidFill>
                            <a:srgbClr val="000000"/>
                          </a:solidFill>
                          <a:latin typeface="Arial"/>
                        </a:rPr>
                        <a:t>ments †</a:t>
                      </a:r>
                    </a:p>
                  </a:txBody>
                  <a:tcPr marL="63500" marR="63500" marT="0" marB="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900" b="1">
                          <a:solidFill>
                            <a:srgbClr val="000000"/>
                          </a:solidFill>
                          <a:latin typeface="Arial"/>
                        </a:rPr>
                        <a:t>Non-GAAP Adjusted</a:t>
                      </a:r>
                    </a:p>
                  </a:txBody>
                  <a:tcPr marL="63500" marR="63500" marT="0" marB="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>
                      <a:noFill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900" b="1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sz="900" b="1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900" b="1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900" b="1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900" b="1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900" b="1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900" b="1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>
                      <a:noFill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900" b="1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900" b="1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900" b="1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900" b="1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>
                      <a:noFill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algn="l"/>
                      <a:r>
                        <a:rPr sz="900" b="1">
                          <a:solidFill>
                            <a:srgbClr val="000000"/>
                          </a:solidFill>
                          <a:latin typeface="Arial"/>
                        </a:rPr>
                        <a:t>Revenue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900" b="1">
                          <a:solidFill>
                            <a:srgbClr val="000000"/>
                          </a:solidFill>
                          <a:latin typeface="Arial"/>
                        </a:rPr>
                        <a:t> $20,070.8 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 i="1">
                          <a:solidFill>
                            <a:srgbClr val="000000"/>
                          </a:solidFill>
                          <a:latin typeface="Arial"/>
                        </a:rPr>
                        <a:t>31 %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 $20,070.8 </a:t>
                      </a:r>
                    </a:p>
                  </a:txBody>
                  <a:tcPr marL="63500" marR="63500" marT="0" marB="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 i="1">
                          <a:solidFill>
                            <a:srgbClr val="000000"/>
                          </a:solidFill>
                          <a:latin typeface="Arial"/>
                        </a:rPr>
                        <a:t>31 %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 b="1">
                          <a:solidFill>
                            <a:srgbClr val="000000"/>
                          </a:solidFill>
                          <a:latin typeface="Arial"/>
                        </a:rPr>
                        <a:t> $15,272.1 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 $15,272.1 </a:t>
                      </a:r>
                    </a:p>
                  </a:txBody>
                  <a:tcPr marL="63500" marR="63500" marT="0" marB="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 b="1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 i="1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 i="1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 b="1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algn="l"/>
                      <a:r>
                        <a:rPr sz="900" b="1">
                          <a:solidFill>
                            <a:srgbClr val="000000"/>
                          </a:solidFill>
                          <a:latin typeface="Arial"/>
                        </a:rPr>
                        <a:t>Cost of sales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900" b="1">
                          <a:solidFill>
                            <a:srgbClr val="000000"/>
                          </a:solidFill>
                          <a:latin typeface="Arial"/>
                        </a:rPr>
                        <a:t> 3,843.7 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 i="1">
                          <a:solidFill>
                            <a:srgbClr val="000000"/>
                          </a:solidFill>
                          <a:latin typeface="Arial"/>
                        </a:rPr>
                        <a:t>12 %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>
                      <a:noFill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 (278.2)</a:t>
                      </a:r>
                    </a:p>
                  </a:txBody>
                  <a:tcPr marL="63500" marR="63500" marT="0" marB="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>
                      <a:noFill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 $3,565.5 </a:t>
                      </a:r>
                    </a:p>
                  </a:txBody>
                  <a:tcPr marL="63500" marR="63500" marT="0" marB="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>
                      <a:noFill/>
                    </a:lnR>
                    <a:lnT>
                      <a:noFill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 i="1">
                          <a:solidFill>
                            <a:srgbClr val="000000"/>
                          </a:solidFill>
                          <a:latin typeface="Arial"/>
                        </a:rPr>
                        <a:t>12 %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 b="1">
                          <a:solidFill>
                            <a:srgbClr val="000000"/>
                          </a:solidFill>
                          <a:latin typeface="Arial"/>
                        </a:rPr>
                        <a:t> 3,434.1 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>
                      <a:noFill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 (252.2)</a:t>
                      </a:r>
                    </a:p>
                  </a:txBody>
                  <a:tcPr marL="63500" marR="63500" marT="0" marB="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>
                      <a:noFill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 3,181.9 </a:t>
                      </a:r>
                    </a:p>
                  </a:txBody>
                  <a:tcPr marL="63500" marR="63500" marT="0" marB="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>
                      <a:noFill/>
                    </a:lnR>
                    <a:lnT>
                      <a:noFill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algn="l"/>
                      <a:r>
                        <a:rPr sz="900" b="1">
                          <a:solidFill>
                            <a:srgbClr val="000000"/>
                          </a:solidFill>
                          <a:latin typeface="Arial"/>
                        </a:rPr>
                        <a:t>Gross margin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900" b="1">
                          <a:solidFill>
                            <a:srgbClr val="000000"/>
                          </a:solidFill>
                          <a:latin typeface="Arial"/>
                        </a:rPr>
                        <a:t> 16,227.1 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 i="1">
                          <a:solidFill>
                            <a:srgbClr val="000000"/>
                          </a:solidFill>
                          <a:latin typeface="Arial"/>
                        </a:rPr>
                        <a:t>37 %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 278.2 </a:t>
                      </a:r>
                    </a:p>
                  </a:txBody>
                  <a:tcPr marL="63500" marR="63500" marT="0" marB="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 $16,505.3 </a:t>
                      </a:r>
                    </a:p>
                  </a:txBody>
                  <a:tcPr marL="63500" marR="63500" marT="0" marB="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>
                      <a:noFill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 i="1">
                          <a:solidFill>
                            <a:srgbClr val="000000"/>
                          </a:solidFill>
                          <a:latin typeface="Arial"/>
                        </a:rPr>
                        <a:t>37 %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 b="1">
                          <a:solidFill>
                            <a:srgbClr val="000000"/>
                          </a:solidFill>
                          <a:latin typeface="Arial"/>
                        </a:rPr>
                        <a:t> 11,838.0 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 252.2 </a:t>
                      </a:r>
                    </a:p>
                  </a:txBody>
                  <a:tcPr marL="63500" marR="63500" marT="0" marB="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 12,090.2 </a:t>
                      </a:r>
                    </a:p>
                  </a:txBody>
                  <a:tcPr marL="63500" marR="63500" marT="0" marB="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>
                      <a:noFill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sz="900" i="1">
                          <a:solidFill>
                            <a:srgbClr val="000000"/>
                          </a:solidFill>
                          <a:latin typeface="Arial"/>
                        </a:rPr>
                        <a:t>% of total revenue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 b="1" i="1">
                          <a:solidFill>
                            <a:srgbClr val="000000"/>
                          </a:solidFill>
                          <a:latin typeface="Arial"/>
                        </a:rPr>
                        <a:t>80.8%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 i="1">
                          <a:solidFill>
                            <a:srgbClr val="000000"/>
                          </a:solidFill>
                          <a:latin typeface="Arial"/>
                        </a:rPr>
                        <a:t>3.3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sz="900" i="1">
                          <a:solidFill>
                            <a:srgbClr val="000000"/>
                          </a:solidFill>
                          <a:latin typeface="Arial"/>
                        </a:rPr>
                        <a:t>pp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900" i="1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 i="1">
                          <a:solidFill>
                            <a:srgbClr val="000000"/>
                          </a:solidFill>
                          <a:latin typeface="Arial"/>
                        </a:rPr>
                        <a:t>82.2%</a:t>
                      </a:r>
                    </a:p>
                  </a:txBody>
                  <a:tcPr marL="63500" marR="63500" marT="0" marB="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 i="1">
                          <a:solidFill>
                            <a:srgbClr val="000000"/>
                          </a:solidFill>
                          <a:latin typeface="Arial"/>
                        </a:rPr>
                        <a:t>3.0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sz="900" i="1">
                          <a:solidFill>
                            <a:srgbClr val="000000"/>
                          </a:solidFill>
                          <a:latin typeface="Arial"/>
                        </a:rPr>
                        <a:t>pp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 b="1" i="1">
                          <a:solidFill>
                            <a:srgbClr val="000000"/>
                          </a:solidFill>
                          <a:latin typeface="Arial"/>
                        </a:rPr>
                        <a:t>77.5%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900" i="1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 i="1">
                          <a:solidFill>
                            <a:srgbClr val="000000"/>
                          </a:solidFill>
                          <a:latin typeface="Arial"/>
                        </a:rPr>
                        <a:t>79.2%</a:t>
                      </a:r>
                    </a:p>
                  </a:txBody>
                  <a:tcPr marL="63500" marR="63500" marT="0" marB="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 b="1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 i="1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 i="1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 b="1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Research and development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 b="1">
                          <a:solidFill>
                            <a:srgbClr val="000000"/>
                          </a:solidFill>
                          <a:latin typeface="Arial"/>
                        </a:rPr>
                        <a:t> 5,234.0 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 i="1">
                          <a:solidFill>
                            <a:srgbClr val="000000"/>
                          </a:solidFill>
                          <a:latin typeface="Arial"/>
                        </a:rPr>
                        <a:t>21 %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 $5,234.0 </a:t>
                      </a:r>
                    </a:p>
                  </a:txBody>
                  <a:tcPr marL="63500" marR="63500" marT="0" marB="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 i="1">
                          <a:solidFill>
                            <a:srgbClr val="000000"/>
                          </a:solidFill>
                          <a:latin typeface="Arial"/>
                        </a:rPr>
                        <a:t>21 %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 b="1">
                          <a:solidFill>
                            <a:srgbClr val="000000"/>
                          </a:solidFill>
                          <a:latin typeface="Arial"/>
                        </a:rPr>
                        <a:t> 4,341.6 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 4,341.6 </a:t>
                      </a:r>
                    </a:p>
                  </a:txBody>
                  <a:tcPr marL="63500" marR="63500" marT="0" marB="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Marketing, selling and administrative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 b="1">
                          <a:solidFill>
                            <a:srgbClr val="000000"/>
                          </a:solidFill>
                          <a:latin typeface="Arial"/>
                        </a:rPr>
                        <a:t> 4,069.5 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 i="1">
                          <a:solidFill>
                            <a:srgbClr val="000000"/>
                          </a:solidFill>
                          <a:latin typeface="Arial"/>
                        </a:rPr>
                        <a:t>11 %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 $4,069.5 </a:t>
                      </a:r>
                    </a:p>
                  </a:txBody>
                  <a:tcPr marL="63500" marR="63500" marT="0" marB="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 i="1">
                          <a:solidFill>
                            <a:srgbClr val="000000"/>
                          </a:solidFill>
                          <a:latin typeface="Arial"/>
                        </a:rPr>
                        <a:t>11 %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 b="1">
                          <a:solidFill>
                            <a:srgbClr val="000000"/>
                          </a:solidFill>
                          <a:latin typeface="Arial"/>
                        </a:rPr>
                        <a:t> 3,674.6 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 3,674.6 </a:t>
                      </a:r>
                    </a:p>
                  </a:txBody>
                  <a:tcPr marL="63500" marR="63500" marT="0" marB="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Acquired in-process research and development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 b="1">
                          <a:solidFill>
                            <a:srgbClr val="000000"/>
                          </a:solidFill>
                          <a:latin typeface="Arial"/>
                        </a:rPr>
                        <a:t> 264.8 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 i="1">
                          <a:solidFill>
                            <a:srgbClr val="000000"/>
                          </a:solidFill>
                          <a:latin typeface="Arial"/>
                        </a:rPr>
                        <a:t>31 %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 $264.8 </a:t>
                      </a:r>
                    </a:p>
                  </a:txBody>
                  <a:tcPr marL="63500" marR="63500" marT="0" marB="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 i="1">
                          <a:solidFill>
                            <a:srgbClr val="000000"/>
                          </a:solidFill>
                          <a:latin typeface="Arial"/>
                        </a:rPr>
                        <a:t>31 %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 b="1">
                          <a:solidFill>
                            <a:srgbClr val="000000"/>
                          </a:solidFill>
                          <a:latin typeface="Arial"/>
                        </a:rPr>
                        <a:t> 202.1 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 202.1 </a:t>
                      </a:r>
                    </a:p>
                  </a:txBody>
                  <a:tcPr marL="63500" marR="63500" marT="0" marB="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Asset impairment, restructuring, and other special charges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 b="1">
                          <a:solidFill>
                            <a:srgbClr val="000000"/>
                          </a:solidFill>
                          <a:latin typeface="Arial"/>
                        </a:rPr>
                        <a:t> 435.0 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 i="1">
                          <a:solidFill>
                            <a:srgbClr val="000000"/>
                          </a:solidFill>
                          <a:latin typeface="Arial"/>
                        </a:rPr>
                        <a:t> NM 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>
                      <a:noFill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 (435.0)</a:t>
                      </a:r>
                    </a:p>
                  </a:txBody>
                  <a:tcPr marL="63500" marR="63500" marT="0" marB="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>
                      <a:noFill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 $-   </a:t>
                      </a:r>
                    </a:p>
                  </a:txBody>
                  <a:tcPr marL="63500" marR="63500" marT="0" marB="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>
                      <a:noFill/>
                    </a:lnR>
                    <a:lnT>
                      <a:noFill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 i="1">
                          <a:solidFill>
                            <a:srgbClr val="000000"/>
                          </a:solidFill>
                          <a:latin typeface="Arial"/>
                        </a:rPr>
                        <a:t> NM 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 b="1">
                          <a:solidFill>
                            <a:srgbClr val="000000"/>
                          </a:solidFill>
                          <a:latin typeface="Arial"/>
                        </a:rPr>
                        <a:t> -   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>
                      <a:noFill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 -   </a:t>
                      </a:r>
                    </a:p>
                  </a:txBody>
                  <a:tcPr marL="63500" marR="63500" marT="0" marB="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>
                      <a:noFill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 -   </a:t>
                      </a:r>
                    </a:p>
                  </a:txBody>
                  <a:tcPr marL="63500" marR="63500" marT="0" marB="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>
                      <a:noFill/>
                    </a:lnR>
                    <a:lnT>
                      <a:noFill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algn="l"/>
                      <a:r>
                        <a:rPr sz="900" b="1">
                          <a:solidFill>
                            <a:srgbClr val="000000"/>
                          </a:solidFill>
                          <a:latin typeface="Arial"/>
                        </a:rPr>
                        <a:t>Operating income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900" b="1">
                          <a:solidFill>
                            <a:srgbClr val="000000"/>
                          </a:solidFill>
                          <a:latin typeface="Arial"/>
                        </a:rPr>
                        <a:t> 6,223.8 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 i="1">
                          <a:solidFill>
                            <a:srgbClr val="000000"/>
                          </a:solidFill>
                          <a:latin typeface="Arial"/>
                        </a:rPr>
                        <a:t>72 %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 713.2 </a:t>
                      </a:r>
                    </a:p>
                  </a:txBody>
                  <a:tcPr marL="63500" marR="63500" marT="0" marB="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 $6,937.0 </a:t>
                      </a:r>
                    </a:p>
                  </a:txBody>
                  <a:tcPr marL="63500" marR="63500" marT="0" marB="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>
                      <a:noFill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 i="1">
                          <a:solidFill>
                            <a:srgbClr val="000000"/>
                          </a:solidFill>
                          <a:latin typeface="Arial"/>
                        </a:rPr>
                        <a:t>79 %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 b="1">
                          <a:solidFill>
                            <a:srgbClr val="000000"/>
                          </a:solidFill>
                          <a:latin typeface="Arial"/>
                        </a:rPr>
                        <a:t> 3,619.7 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 252.2 </a:t>
                      </a:r>
                    </a:p>
                  </a:txBody>
                  <a:tcPr marL="63500" marR="63500" marT="0" marB="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 3,871.9 </a:t>
                      </a:r>
                    </a:p>
                  </a:txBody>
                  <a:tcPr marL="63500" marR="63500" marT="0" marB="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>
                      <a:noFill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 b="1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 i="1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 i="1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 b="1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Interest, net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 b="1">
                          <a:solidFill>
                            <a:srgbClr val="000000"/>
                          </a:solidFill>
                          <a:latin typeface="Arial"/>
                        </a:rPr>
                        <a:t> (280.1)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 i="1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 $(280.1)</a:t>
                      </a:r>
                    </a:p>
                  </a:txBody>
                  <a:tcPr marL="63500" marR="63500" marT="0" marB="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 i="1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 b="1">
                          <a:solidFill>
                            <a:srgbClr val="000000"/>
                          </a:solidFill>
                          <a:latin typeface="Arial"/>
                        </a:rPr>
                        <a:t> (142.9)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 (142.9)</a:t>
                      </a:r>
                    </a:p>
                  </a:txBody>
                  <a:tcPr marL="63500" marR="63500" marT="0" marB="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Other income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 b="1">
                          <a:solidFill>
                            <a:srgbClr val="000000"/>
                          </a:solidFill>
                          <a:latin typeface="Arial"/>
                        </a:rPr>
                        <a:t> 109.6 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 i="1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>
                      <a:noFill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 124.3 </a:t>
                      </a:r>
                    </a:p>
                  </a:txBody>
                  <a:tcPr marL="63500" marR="63500" marT="0" marB="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>
                      <a:noFill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 $233.9 </a:t>
                      </a:r>
                    </a:p>
                  </a:txBody>
                  <a:tcPr marL="63500" marR="63500" marT="0" marB="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>
                      <a:noFill/>
                    </a:lnR>
                    <a:lnT>
                      <a:noFill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 i="1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 b="1">
                          <a:solidFill>
                            <a:srgbClr val="000000"/>
                          </a:solidFill>
                          <a:latin typeface="Arial"/>
                        </a:rPr>
                        <a:t> 141.8 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>
                      <a:noFill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 76.5 </a:t>
                      </a:r>
                    </a:p>
                  </a:txBody>
                  <a:tcPr marL="63500" marR="63500" marT="0" marB="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>
                      <a:noFill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 218.3 </a:t>
                      </a:r>
                    </a:p>
                  </a:txBody>
                  <a:tcPr marL="63500" marR="63500" marT="0" marB="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>
                      <a:noFill/>
                    </a:lnR>
                    <a:lnT>
                      <a:noFill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algn="l"/>
                      <a:r>
                        <a:rPr sz="900" b="1">
                          <a:solidFill>
                            <a:srgbClr val="000000"/>
                          </a:solidFill>
                          <a:latin typeface="Arial"/>
                        </a:rPr>
                        <a:t>Other - net, income (expense)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900" b="1">
                          <a:solidFill>
                            <a:srgbClr val="000000"/>
                          </a:solidFill>
                          <a:latin typeface="Arial"/>
                        </a:rPr>
                        <a:t> (170.5)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 i="1">
                          <a:solidFill>
                            <a:srgbClr val="000000"/>
                          </a:solidFill>
                          <a:latin typeface="Arial"/>
                        </a:rPr>
                        <a:t> NM 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 124.3 </a:t>
                      </a:r>
                    </a:p>
                  </a:txBody>
                  <a:tcPr marL="63500" marR="63500" marT="0" marB="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 $(46.2)</a:t>
                      </a:r>
                    </a:p>
                  </a:txBody>
                  <a:tcPr marL="63500" marR="63500" marT="0" marB="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>
                      <a:noFill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 i="1">
                          <a:solidFill>
                            <a:srgbClr val="000000"/>
                          </a:solidFill>
                          <a:latin typeface="Arial"/>
                        </a:rPr>
                        <a:t> NM 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 b="1">
                          <a:solidFill>
                            <a:srgbClr val="000000"/>
                          </a:solidFill>
                          <a:latin typeface="Arial"/>
                        </a:rPr>
                        <a:t> (1.1)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 76.5 </a:t>
                      </a:r>
                    </a:p>
                  </a:txBody>
                  <a:tcPr marL="63500" marR="63500" marT="0" marB="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 75.4 </a:t>
                      </a:r>
                    </a:p>
                  </a:txBody>
                  <a:tcPr marL="63500" marR="63500" marT="0" marB="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>
                      <a:noFill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 b="1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 i="1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 i="1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 b="1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Income before income taxes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 b="1">
                          <a:solidFill>
                            <a:srgbClr val="000000"/>
                          </a:solidFill>
                          <a:latin typeface="Arial"/>
                        </a:rPr>
                        <a:t> 6,053.3 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 i="1">
                          <a:solidFill>
                            <a:srgbClr val="000000"/>
                          </a:solidFill>
                          <a:latin typeface="Arial"/>
                        </a:rPr>
                        <a:t>67 %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 837.5 </a:t>
                      </a:r>
                    </a:p>
                  </a:txBody>
                  <a:tcPr marL="63500" marR="63500" marT="0" marB="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 $6,890.8 </a:t>
                      </a:r>
                    </a:p>
                  </a:txBody>
                  <a:tcPr marL="63500" marR="63500" marT="0" marB="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 i="1">
                          <a:solidFill>
                            <a:srgbClr val="000000"/>
                          </a:solidFill>
                          <a:latin typeface="Arial"/>
                        </a:rPr>
                        <a:t>75 %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 b="1">
                          <a:solidFill>
                            <a:srgbClr val="000000"/>
                          </a:solidFill>
                          <a:latin typeface="Arial"/>
                        </a:rPr>
                        <a:t> 3,618.6 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 328.7 </a:t>
                      </a:r>
                    </a:p>
                  </a:txBody>
                  <a:tcPr marL="63500" marR="63500" marT="0" marB="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 3,947.3 </a:t>
                      </a:r>
                    </a:p>
                  </a:txBody>
                  <a:tcPr marL="63500" marR="63500" marT="0" marB="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 b="1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 i="1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 i="1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 b="1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sz="900" b="1">
                          <a:solidFill>
                            <a:srgbClr val="000000"/>
                          </a:solidFill>
                          <a:latin typeface="Arial"/>
                        </a:rPr>
                        <a:t>Income tax expense (benefit)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 b="1">
                          <a:solidFill>
                            <a:srgbClr val="000000"/>
                          </a:solidFill>
                          <a:latin typeface="Arial"/>
                        </a:rPr>
                        <a:t> 843.4 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 i="1">
                          <a:solidFill>
                            <a:srgbClr val="000000"/>
                          </a:solidFill>
                          <a:latin typeface="Arial"/>
                        </a:rPr>
                        <a:t>65 %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>
                      <a:noFill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 170.9 </a:t>
                      </a:r>
                    </a:p>
                  </a:txBody>
                  <a:tcPr marL="63500" marR="63500" marT="0" marB="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>
                      <a:noFill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 $1,014.3 </a:t>
                      </a:r>
                    </a:p>
                  </a:txBody>
                  <a:tcPr marL="63500" marR="63500" marT="0" marB="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>
                      <a:noFill/>
                    </a:lnR>
                    <a:lnT>
                      <a:noFill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 i="1">
                          <a:solidFill>
                            <a:srgbClr val="000000"/>
                          </a:solidFill>
                          <a:latin typeface="Arial"/>
                        </a:rPr>
                        <a:t>75 %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 b="1">
                          <a:solidFill>
                            <a:srgbClr val="000000"/>
                          </a:solidFill>
                          <a:latin typeface="Arial"/>
                        </a:rPr>
                        <a:t> 510.5 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>
                      <a:noFill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 68.5 </a:t>
                      </a:r>
                    </a:p>
                  </a:txBody>
                  <a:tcPr marL="63500" marR="63500" marT="0" marB="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>
                      <a:noFill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 579.0 </a:t>
                      </a:r>
                    </a:p>
                  </a:txBody>
                  <a:tcPr marL="63500" marR="63500" marT="0" marB="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>
                      <a:noFill/>
                    </a:lnR>
                    <a:lnT>
                      <a:noFill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sz="900" i="1">
                          <a:solidFill>
                            <a:srgbClr val="000000"/>
                          </a:solidFill>
                          <a:latin typeface="Arial"/>
                        </a:rPr>
                        <a:t>Effective tax rate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 b="1" i="1">
                          <a:solidFill>
                            <a:srgbClr val="000000"/>
                          </a:solidFill>
                          <a:latin typeface="Arial"/>
                        </a:rPr>
                        <a:t>13.9%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 i="1">
                          <a:solidFill>
                            <a:srgbClr val="000000"/>
                          </a:solidFill>
                          <a:latin typeface="Arial"/>
                        </a:rPr>
                        <a:t> (0.2)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sz="900" i="1">
                          <a:solidFill>
                            <a:srgbClr val="000000"/>
                          </a:solidFill>
                          <a:latin typeface="Arial"/>
                        </a:rPr>
                        <a:t>pp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900" i="1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 i="1">
                          <a:solidFill>
                            <a:srgbClr val="000000"/>
                          </a:solidFill>
                          <a:latin typeface="Arial"/>
                        </a:rPr>
                        <a:t>14.7%</a:t>
                      </a:r>
                    </a:p>
                  </a:txBody>
                  <a:tcPr marL="63500" marR="63500" marT="0" marB="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>
                      <a:noFill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 i="1">
                          <a:solidFill>
                            <a:srgbClr val="000000"/>
                          </a:solidFill>
                          <a:latin typeface="Arial"/>
                        </a:rPr>
                        <a:t>-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sz="900" i="1">
                          <a:solidFill>
                            <a:srgbClr val="000000"/>
                          </a:solidFill>
                          <a:latin typeface="Arial"/>
                        </a:rPr>
                        <a:t>pp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 b="1" i="1">
                          <a:solidFill>
                            <a:srgbClr val="000000"/>
                          </a:solidFill>
                          <a:latin typeface="Arial"/>
                        </a:rPr>
                        <a:t>14.1%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900" i="1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 i="1">
                          <a:solidFill>
                            <a:srgbClr val="000000"/>
                          </a:solidFill>
                          <a:latin typeface="Arial"/>
                        </a:rPr>
                        <a:t>14.7%</a:t>
                      </a:r>
                    </a:p>
                  </a:txBody>
                  <a:tcPr marL="63500" marR="63500" marT="0" marB="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>
                      <a:noFill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 b="1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 i="1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>
                      <a:noFill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>
                      <a:noFill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>
                      <a:noFill/>
                    </a:lnR>
                    <a:lnT>
                      <a:noFill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 i="1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 b="1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>
                      <a:noFill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>
                      <a:noFill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>
                      <a:noFill/>
                    </a:lnR>
                    <a:lnT>
                      <a:noFill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algn="l"/>
                      <a:r>
                        <a:rPr sz="900" b="1">
                          <a:solidFill>
                            <a:srgbClr val="000000"/>
                          </a:solidFill>
                          <a:latin typeface="Arial"/>
                        </a:rPr>
                        <a:t>Net income (loss)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900" b="1">
                          <a:solidFill>
                            <a:srgbClr val="000000"/>
                          </a:solidFill>
                          <a:latin typeface="Arial"/>
                        </a:rPr>
                        <a:t> $5,209.9 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 i="1">
                          <a:solidFill>
                            <a:srgbClr val="000000"/>
                          </a:solidFill>
                          <a:latin typeface="Arial"/>
                        </a:rPr>
                        <a:t>68 %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 666.6 </a:t>
                      </a:r>
                    </a:p>
                  </a:txBody>
                  <a:tcPr marL="63500" marR="63500" marT="0" marB="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 $5,876.5 </a:t>
                      </a:r>
                    </a:p>
                  </a:txBody>
                  <a:tcPr marL="63500" marR="63500" marT="0" marB="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>
                      <a:noFill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 i="1">
                          <a:solidFill>
                            <a:srgbClr val="000000"/>
                          </a:solidFill>
                          <a:latin typeface="Arial"/>
                        </a:rPr>
                        <a:t>74 %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 b="1">
                          <a:solidFill>
                            <a:srgbClr val="000000"/>
                          </a:solidFill>
                          <a:latin typeface="Arial"/>
                        </a:rPr>
                        <a:t> $3,108.1 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 260.2 </a:t>
                      </a:r>
                    </a:p>
                  </a:txBody>
                  <a:tcPr marL="63500" marR="63500" marT="0" marB="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 $3,368.3 </a:t>
                      </a:r>
                    </a:p>
                  </a:txBody>
                  <a:tcPr marL="63500" marR="63500" marT="0" marB="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>
                      <a:noFill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 b="1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 i="1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 i="1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 b="1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algn="l"/>
                      <a:r>
                        <a:rPr sz="900" b="1">
                          <a:solidFill>
                            <a:srgbClr val="000000"/>
                          </a:solidFill>
                          <a:latin typeface="Arial"/>
                        </a:rPr>
                        <a:t>Earnings per share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900" b="1">
                          <a:solidFill>
                            <a:srgbClr val="000000"/>
                          </a:solidFill>
                          <a:latin typeface="Arial"/>
                        </a:rPr>
                        <a:t> $5.76 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 i="1">
                          <a:solidFill>
                            <a:srgbClr val="000000"/>
                          </a:solidFill>
                          <a:latin typeface="Arial"/>
                        </a:rPr>
                        <a:t>67 %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 0.74 </a:t>
                      </a:r>
                    </a:p>
                  </a:txBody>
                  <a:tcPr marL="63500" marR="63500" marT="0" marB="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6.5</a:t>
                      </a:r>
                    </a:p>
                  </a:txBody>
                  <a:tcPr marL="63500" marR="63500" marT="0" marB="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 i="1">
                          <a:solidFill>
                            <a:srgbClr val="000000"/>
                          </a:solidFill>
                          <a:latin typeface="Arial"/>
                        </a:rPr>
                        <a:t>74 %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 b="1">
                          <a:solidFill>
                            <a:srgbClr val="000000"/>
                          </a:solidFill>
                          <a:latin typeface="Arial"/>
                        </a:rPr>
                        <a:t> $3.44 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 0.29 </a:t>
                      </a:r>
                    </a:p>
                  </a:txBody>
                  <a:tcPr marL="63500" marR="63500" marT="0" marB="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3.73</a:t>
                      </a:r>
                    </a:p>
                  </a:txBody>
                  <a:tcPr marL="63500" marR="63500" marT="0" marB="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 b="1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 i="1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 i="1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 b="1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algn="l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Diluted shares outstanding (thousands)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900" b="1">
                          <a:solidFill>
                            <a:srgbClr val="000000"/>
                          </a:solidFill>
                          <a:latin typeface="Arial"/>
                        </a:rPr>
                        <a:t> 904,025 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 i="1">
                          <a:solidFill>
                            <a:srgbClr val="000000"/>
                          </a:solidFill>
                          <a:latin typeface="Arial"/>
                        </a:rPr>
                        <a:t>- %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 904,025 </a:t>
                      </a:r>
                    </a:p>
                  </a:txBody>
                  <a:tcPr marL="63500" marR="63500" marT="0" marB="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 i="1">
                          <a:solidFill>
                            <a:srgbClr val="000000"/>
                          </a:solidFill>
                          <a:latin typeface="Arial"/>
                        </a:rPr>
                        <a:t>- %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 b="1">
                          <a:solidFill>
                            <a:srgbClr val="000000"/>
                          </a:solidFill>
                          <a:latin typeface="Arial"/>
                        </a:rPr>
                        <a:t> 902,991 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 dirty="0">
                          <a:solidFill>
                            <a:srgbClr val="000000"/>
                          </a:solidFill>
                          <a:latin typeface="Arial"/>
                        </a:rPr>
                        <a:t> 902,991 </a:t>
                      </a:r>
                    </a:p>
                  </a:txBody>
                  <a:tcPr marL="63500" marR="63500" marT="0" marB="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818B8524-12A4-7B8F-B1CC-D373EADD6206}"/>
              </a:ext>
            </a:extLst>
          </p:cNvPr>
          <p:cNvSpPr txBox="1"/>
          <p:nvPr/>
        </p:nvSpPr>
        <p:spPr>
          <a:xfrm>
            <a:off x="932180" y="580768"/>
            <a:ext cx="474757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chemeClr val="bg1">
                    <a:lumMod val="50000"/>
                  </a:schemeClr>
                </a:solidFill>
              </a:rPr>
              <a:t>Flex table. Columns widths remain (they are set here in PPT).</a:t>
            </a:r>
          </a:p>
        </p:txBody>
      </p:sp>
    </p:spTree>
    <p:extLst>
      <p:ext uri="{BB962C8B-B14F-4D97-AF65-F5344CB8AC3E}">
        <p14:creationId xmlns:p14="http://schemas.microsoft.com/office/powerpoint/2010/main" val="40879583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973F62-73B4-C304-3B20-E92DC05D2D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174" y="92675"/>
            <a:ext cx="5642212" cy="518984"/>
          </a:xfrm>
        </p:spPr>
        <p:txBody>
          <a:bodyPr/>
          <a:lstStyle/>
          <a:p>
            <a:r>
              <a:rPr lang="en-US" dirty="0"/>
              <a:t>Financial Statements - Income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DC00262-D38E-BE56-F20A-10FE8BCEA3F7}"/>
              </a:ext>
            </a:extLst>
          </p:cNvPr>
          <p:cNvSpPr txBox="1"/>
          <p:nvPr/>
        </p:nvSpPr>
        <p:spPr>
          <a:xfrm>
            <a:off x="588674" y="803190"/>
            <a:ext cx="5041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Income Statement – Destination-formatted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BB694B5-295D-9DF9-1FA9-4F9155E8B42C}"/>
              </a:ext>
            </a:extLst>
          </p:cNvPr>
          <p:cNvSpPr txBox="1"/>
          <p:nvPr/>
        </p:nvSpPr>
        <p:spPr>
          <a:xfrm>
            <a:off x="646672" y="1204785"/>
            <a:ext cx="504118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chemeClr val="bg1">
                    <a:lumMod val="50000"/>
                  </a:schemeClr>
                </a:solidFill>
              </a:rPr>
              <a:t>Very different appearance than in Excel. Only the text is updated, not the formatting.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C718239-7A3B-0712-FCC2-4AE069CAC9A1}"/>
              </a:ext>
            </a:extLst>
          </p:cNvPr>
          <p:cNvSpPr txBox="1"/>
          <p:nvPr/>
        </p:nvSpPr>
        <p:spPr>
          <a:xfrm>
            <a:off x="6893014" y="784657"/>
            <a:ext cx="4053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Basic Financials – Flex Table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AB15ACA-4E00-E24D-7E27-ACB778F7BD35}"/>
              </a:ext>
            </a:extLst>
          </p:cNvPr>
          <p:cNvSpPr txBox="1"/>
          <p:nvPr/>
        </p:nvSpPr>
        <p:spPr>
          <a:xfrm>
            <a:off x="6305551" y="1186252"/>
            <a:ext cx="474757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chemeClr val="bg1">
                    <a:lumMod val="50000"/>
                  </a:schemeClr>
                </a:solidFill>
              </a:rPr>
              <a:t>Flex table. Font Size (and table column widths) scaled up 50% (to 150%).</a:t>
            </a:r>
          </a:p>
          <a:p>
            <a:r>
              <a:rPr lang="en-US" sz="1100" dirty="0">
                <a:solidFill>
                  <a:schemeClr val="bg1">
                    <a:lumMod val="50000"/>
                  </a:schemeClr>
                </a:solidFill>
              </a:rPr>
              <a:t>Cell Margins were added to improve appearance.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C23FF655-5711-9B58-357E-DDDD7FDC3D6A}"/>
              </a:ext>
            </a:extLst>
          </p:cNvPr>
          <p:cNvGraphicFramePr>
            <a:graphicFrameLocks noGrp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934705831"/>
              </p:ext>
            </p:extLst>
          </p:nvPr>
        </p:nvGraphicFramePr>
        <p:xfrm>
          <a:off x="612857" y="1703635"/>
          <a:ext cx="4992817" cy="4160520"/>
        </p:xfrm>
        <a:graphic>
          <a:graphicData uri="http://schemas.openxmlformats.org/drawingml/2006/table">
            <a:tbl>
              <a:tblPr firstRow="1" firstCol="1" lastRow="1">
                <a:tableStyleId>{37CE84F3-28C3-443E-9E96-99CF82512B78}</a:tableStyleId>
              </a:tblPr>
              <a:tblGrid>
                <a:gridCol w="2546179">
                  <a:extLst>
                    <a:ext uri="{9D8B030D-6E8A-4147-A177-3AD203B41FA5}">
                      <a16:colId xmlns:a16="http://schemas.microsoft.com/office/drawing/2014/main" val="2866992201"/>
                    </a:ext>
                  </a:extLst>
                </a:gridCol>
                <a:gridCol w="1334530">
                  <a:extLst>
                    <a:ext uri="{9D8B030D-6E8A-4147-A177-3AD203B41FA5}">
                      <a16:colId xmlns:a16="http://schemas.microsoft.com/office/drawing/2014/main" val="2685869737"/>
                    </a:ext>
                  </a:extLst>
                </a:gridCol>
                <a:gridCol w="1112108">
                  <a:extLst>
                    <a:ext uri="{9D8B030D-6E8A-4147-A177-3AD203B41FA5}">
                      <a16:colId xmlns:a16="http://schemas.microsoft.com/office/drawing/2014/main" val="39534907"/>
                    </a:ext>
                  </a:extLst>
                </a:gridCol>
              </a:tblGrid>
              <a:tr h="209550"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>
                      <a:lvl1pPr>
                        <a:defRPr sz="1200"/>
                      </a:lvl1pPr>
                    </a:lstStyle>
                    <a:p>
                      <a:pPr algn="ctr" fontAlgn="b"/>
                      <a:r>
                        <a:rPr lang="en-US" sz="120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/>
                        </a:rPr>
                        <a:t>5/2/2025</a:t>
                      </a:r>
                      <a:endParaRPr lang="en-US" sz="12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>
                      <a:lvl1pPr>
                        <a:defRPr sz="1200"/>
                      </a:lvl1pPr>
                    </a:lstStyle>
                    <a:p>
                      <a:pPr algn="ctr" fontAlgn="b"/>
                      <a:r>
                        <a:rPr lang="en-US" sz="120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/>
                        </a:rPr>
                        <a:t>% of Revenue</a:t>
                      </a:r>
                      <a:endParaRPr lang="en-US" sz="12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extLst>
                  <a:ext uri="{0D108BD9-81ED-4DB2-BD59-A6C34878D82A}">
                    <a16:rowId xmlns:a16="http://schemas.microsoft.com/office/drawing/2014/main" val="1257184046"/>
                  </a:ext>
                </a:extLst>
              </a:tr>
              <a:tr h="200025"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l" fontAlgn="b"/>
                      <a:r>
                        <a:rPr lang="en-US" sz="110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Total Revenue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r" fontAlgn="ctr"/>
                      <a:r>
                        <a:rPr lang="en-US" sz="110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$800,000,000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r" fontAlgn="b"/>
                      <a:r>
                        <a:rPr lang="en-US" sz="110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100%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extLst>
                  <a:ext uri="{0D108BD9-81ED-4DB2-BD59-A6C34878D82A}">
                    <a16:rowId xmlns:a16="http://schemas.microsoft.com/office/drawing/2014/main" val="537189294"/>
                  </a:ext>
                </a:extLst>
              </a:tr>
              <a:tr h="190500"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l" fontAlgn="b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Cost of Revenue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r" fontAlgn="b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$440,000,000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r" fontAlgn="b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55%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extLst>
                  <a:ext uri="{0D108BD9-81ED-4DB2-BD59-A6C34878D82A}">
                    <a16:rowId xmlns:a16="http://schemas.microsoft.com/office/drawing/2014/main" val="2273604428"/>
                  </a:ext>
                </a:extLst>
              </a:tr>
              <a:tr h="190500"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l" fontAlgn="b"/>
                      <a:r>
                        <a:rPr lang="en-US" sz="1100" b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Gross Profit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r" fontAlgn="b"/>
                      <a:r>
                        <a:rPr lang="en-US" sz="1100" b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$360,000,000 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r" fontAlgn="b"/>
                      <a:r>
                        <a:rPr lang="en-US" sz="1100" b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45%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extLst>
                  <a:ext uri="{0D108BD9-81ED-4DB2-BD59-A6C34878D82A}">
                    <a16:rowId xmlns:a16="http://schemas.microsoft.com/office/drawing/2014/main" val="4236745"/>
                  </a:ext>
                </a:extLst>
              </a:tr>
              <a:tr h="190500"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l" fontAlgn="b"/>
                      <a:r>
                        <a:rPr sz="110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Operating Expenses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extLst>
                  <a:ext uri="{0D108BD9-81ED-4DB2-BD59-A6C34878D82A}">
                    <a16:rowId xmlns:a16="http://schemas.microsoft.com/office/drawing/2014/main" val="3952448900"/>
                  </a:ext>
                </a:extLst>
              </a:tr>
              <a:tr h="190500"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lvl="1" algn="l" fontAlgn="b"/>
                      <a:r>
                        <a:rPr sz="1100" b="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Research and Development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r" fontAlgn="b"/>
                      <a:r>
                        <a:rPr sz="110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$104,000,000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r" fontAlgn="b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13%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extLst>
                  <a:ext uri="{0D108BD9-81ED-4DB2-BD59-A6C34878D82A}">
                    <a16:rowId xmlns:a16="http://schemas.microsoft.com/office/drawing/2014/main" val="2260362608"/>
                  </a:ext>
                </a:extLst>
              </a:tr>
              <a:tr h="190500"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lvl="1" algn="l" fontAlgn="b"/>
                      <a:r>
                        <a:rPr sz="1100" b="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Sales, General and Admin.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r" fontAlgn="b"/>
                      <a:r>
                        <a:rPr sz="110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$160,000,000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r" fontAlgn="b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20%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extLst>
                  <a:ext uri="{0D108BD9-81ED-4DB2-BD59-A6C34878D82A}">
                    <a16:rowId xmlns:a16="http://schemas.microsoft.com/office/drawing/2014/main" val="3265807964"/>
                  </a:ext>
                </a:extLst>
              </a:tr>
              <a:tr h="190500"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lvl="1" algn="l" fontAlgn="b"/>
                      <a:r>
                        <a:rPr sz="1100" b="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Non-Recurring Items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r" fontAlgn="b"/>
                      <a:r>
                        <a:rPr sz="110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$16,000,000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r" fontAlgn="b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2%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extLst>
                  <a:ext uri="{0D108BD9-81ED-4DB2-BD59-A6C34878D82A}">
                    <a16:rowId xmlns:a16="http://schemas.microsoft.com/office/drawing/2014/main" val="1618219741"/>
                  </a:ext>
                </a:extLst>
              </a:tr>
              <a:tr h="190500"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lvl="1" algn="l" fontAlgn="b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Other Operating Items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r" fontAlgn="b"/>
                      <a:r>
                        <a:rPr lang="en-US" sz="1100" b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$8,000,000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r" fontAlgn="b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1%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extLst>
                  <a:ext uri="{0D108BD9-81ED-4DB2-BD59-A6C34878D82A}">
                    <a16:rowId xmlns:a16="http://schemas.microsoft.com/office/drawing/2014/main" val="1662501368"/>
                  </a:ext>
                </a:extLst>
              </a:tr>
              <a:tr h="190500"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l" fontAlgn="b"/>
                      <a:r>
                        <a:rPr lang="en-US" sz="1100" b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Operating Income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r" fontAlgn="b"/>
                      <a:r>
                        <a:rPr lang="en-US" sz="1100" b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$72,000,000 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r" fontAlgn="b"/>
                      <a:r>
                        <a:rPr lang="en-US" sz="1100" b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9%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extLst>
                  <a:ext uri="{0D108BD9-81ED-4DB2-BD59-A6C34878D82A}">
                    <a16:rowId xmlns:a16="http://schemas.microsoft.com/office/drawing/2014/main" val="3976441762"/>
                  </a:ext>
                </a:extLst>
              </a:tr>
              <a:tr h="190500"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l" fontAlgn="b"/>
                      <a:r>
                        <a:rPr lang="en-US" sz="1100" b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Add'l income/expense items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r" fontAlgn="b"/>
                      <a:r>
                        <a:rPr lang="en-US" sz="1100" b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$8,000,000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r" fontAlgn="b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1%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extLst>
                  <a:ext uri="{0D108BD9-81ED-4DB2-BD59-A6C34878D82A}">
                    <a16:rowId xmlns:a16="http://schemas.microsoft.com/office/drawing/2014/main" val="4147081752"/>
                  </a:ext>
                </a:extLst>
              </a:tr>
              <a:tr h="190500"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l" fontAlgn="b"/>
                      <a:r>
                        <a:rPr lang="en-US" sz="1100" b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Earnings Before Interest and Tax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r" fontAlgn="b"/>
                      <a:r>
                        <a:rPr lang="en-US" sz="1100" b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$80,000,000 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r" fontAlgn="b"/>
                      <a:r>
                        <a:rPr lang="en-US" sz="1100" b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10%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extLst>
                  <a:ext uri="{0D108BD9-81ED-4DB2-BD59-A6C34878D82A}">
                    <a16:rowId xmlns:a16="http://schemas.microsoft.com/office/drawing/2014/main" val="1024990897"/>
                  </a:ext>
                </a:extLst>
              </a:tr>
              <a:tr h="190500"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l" fontAlgn="b"/>
                      <a:r>
                        <a:rPr lang="en-US" sz="1100" b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Interest Expense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r" fontAlgn="b"/>
                      <a:r>
                        <a:rPr lang="en-US" sz="1100" b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$8,800,000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r" fontAlgn="b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1%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extLst>
                  <a:ext uri="{0D108BD9-81ED-4DB2-BD59-A6C34878D82A}">
                    <a16:rowId xmlns:a16="http://schemas.microsoft.com/office/drawing/2014/main" val="2528724203"/>
                  </a:ext>
                </a:extLst>
              </a:tr>
              <a:tr h="190500"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l" fontAlgn="b"/>
                      <a:r>
                        <a:rPr lang="en-US" sz="1100" b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Earnings Before Tax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r" fontAlgn="b"/>
                      <a:r>
                        <a:rPr lang="en-US" sz="1100" b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$71,200,000 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r" fontAlgn="b"/>
                      <a:r>
                        <a:rPr lang="en-US" sz="1100" b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9%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extLst>
                  <a:ext uri="{0D108BD9-81ED-4DB2-BD59-A6C34878D82A}">
                    <a16:rowId xmlns:a16="http://schemas.microsoft.com/office/drawing/2014/main" val="3052413777"/>
                  </a:ext>
                </a:extLst>
              </a:tr>
              <a:tr h="190500"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l" fontAlgn="b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Income Tax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r" fontAlgn="b"/>
                      <a:r>
                        <a:rPr lang="en-US" sz="1100" b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$21,360,000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r" fontAlgn="b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3%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extLst>
                  <a:ext uri="{0D108BD9-81ED-4DB2-BD59-A6C34878D82A}">
                    <a16:rowId xmlns:a16="http://schemas.microsoft.com/office/drawing/2014/main" val="744656836"/>
                  </a:ext>
                </a:extLst>
              </a:tr>
              <a:tr h="190500"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l" fontAlgn="b"/>
                      <a:r>
                        <a:rPr lang="en-US" sz="110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Net Income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r" fontAlgn="b"/>
                      <a:r>
                        <a:rPr lang="en-US" sz="110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$49,840,000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r" fontAlgn="b"/>
                      <a:r>
                        <a:rPr lang="en-US" sz="110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6%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extLst>
                  <a:ext uri="{0D108BD9-81ED-4DB2-BD59-A6C34878D82A}">
                    <a16:rowId xmlns:a16="http://schemas.microsoft.com/office/drawing/2014/main" val="3959673932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47D6F82E-502D-AA6E-6CA8-799C1F300E59}"/>
              </a:ext>
            </a:extLst>
          </p:cNvPr>
          <p:cNvGraphicFramePr>
            <a:graphicFrameLocks noGrp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637138318"/>
              </p:ext>
            </p:extLst>
          </p:nvPr>
        </p:nvGraphicFramePr>
        <p:xfrm>
          <a:off x="5930900" y="1713795"/>
          <a:ext cx="6070000" cy="4002411"/>
        </p:xfrm>
        <a:graphic>
          <a:graphicData uri="http://schemas.openxmlformats.org/drawingml/2006/table">
            <a:tbl>
              <a:tblPr/>
              <a:tblGrid>
                <a:gridCol w="188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2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20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20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30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sz="1102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101600" marR="101600" marT="63500" marB="63500" anchor="b">
                    <a:lnL w="6350" cmpd="sng">
                      <a:solidFill>
                        <a:srgbClr val="0388A6"/>
                      </a:solidFill>
                      <a:prstDash val="solid"/>
                    </a:lnL>
                    <a:lnR>
                      <a:noFill/>
                    </a:lnR>
                    <a:lnT>
                      <a:noFill/>
                    </a:lnT>
                    <a:lnB w="6350" cmpd="sng">
                      <a:solidFill>
                        <a:srgbClr val="0388A6"/>
                      </a:solidFill>
                      <a:prstDash val="solid"/>
                    </a:lnB>
                    <a:solidFill>
                      <a:srgbClr val="0388A6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 b="1">
                          <a:solidFill>
                            <a:srgbClr val="FFFFFF"/>
                          </a:solidFill>
                          <a:latin typeface="Source Sans Pro"/>
                        </a:rPr>
                        <a:t>Year 1</a:t>
                      </a:r>
                    </a:p>
                  </a:txBody>
                  <a:tcPr marL="177800" marR="101600" marT="63500" marB="6350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mpd="sng">
                      <a:solidFill>
                        <a:srgbClr val="0388A6"/>
                      </a:solidFill>
                      <a:prstDash val="solid"/>
                    </a:lnB>
                    <a:solidFill>
                      <a:srgbClr val="0388A6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 b="1">
                          <a:solidFill>
                            <a:srgbClr val="FFFFFF"/>
                          </a:solidFill>
                          <a:latin typeface="Source Sans Pro"/>
                        </a:rPr>
                        <a:t>Year 2</a:t>
                      </a:r>
                    </a:p>
                  </a:txBody>
                  <a:tcPr marL="177800" marR="101600" marT="63500" marB="63500" anchor="b">
                    <a:lnL>
                      <a:noFill/>
                    </a:lnL>
                    <a:lnR>
                      <a:noFill/>
                    </a:lnR>
                    <a:lnT w="6350" cmpd="sng">
                      <a:solidFill>
                        <a:srgbClr val="0388A6"/>
                      </a:solidFill>
                      <a:prstDash val="solid"/>
                    </a:lnT>
                    <a:lnB w="6350" cmpd="sng">
                      <a:solidFill>
                        <a:srgbClr val="0388A6"/>
                      </a:solidFill>
                      <a:prstDash val="solid"/>
                    </a:lnB>
                    <a:solidFill>
                      <a:srgbClr val="0388A6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 b="1">
                          <a:solidFill>
                            <a:srgbClr val="FFFFFF"/>
                          </a:solidFill>
                          <a:latin typeface="Source Sans Pro"/>
                        </a:rPr>
                        <a:t>Year 3</a:t>
                      </a:r>
                    </a:p>
                  </a:txBody>
                  <a:tcPr marL="177800" marR="101600" marT="63500" marB="63500" anchor="b">
                    <a:lnL>
                      <a:noFill/>
                    </a:lnL>
                    <a:lnR>
                      <a:noFill/>
                    </a:lnR>
                    <a:lnT w="6350" cmpd="sng">
                      <a:solidFill>
                        <a:srgbClr val="0388A6"/>
                      </a:solidFill>
                      <a:prstDash val="solid"/>
                    </a:lnT>
                    <a:lnB w="6350" cmpd="sng">
                      <a:solidFill>
                        <a:srgbClr val="0388A6"/>
                      </a:solidFill>
                      <a:prstDash val="solid"/>
                    </a:lnB>
                    <a:solidFill>
                      <a:srgbClr val="0388A6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 b="1">
                          <a:solidFill>
                            <a:srgbClr val="FFFFFF"/>
                          </a:solidFill>
                          <a:latin typeface="Source Sans Pro"/>
                        </a:rPr>
                        <a:t>Percent of Total</a:t>
                      </a:r>
                    </a:p>
                  </a:txBody>
                  <a:tcPr marL="177800" marR="101600" marT="63500" marB="63500" anchor="b">
                    <a:lnL>
                      <a:noFill/>
                    </a:lnL>
                    <a:lnR w="6350" cmpd="sng">
                      <a:solidFill>
                        <a:srgbClr val="0388A6"/>
                      </a:solidFill>
                      <a:prstDash val="solid"/>
                    </a:lnR>
                    <a:lnT w="6350" cmpd="sng">
                      <a:solidFill>
                        <a:srgbClr val="0388A6"/>
                      </a:solidFill>
                      <a:prstDash val="solid"/>
                    </a:lnT>
                    <a:lnB w="6350" cmpd="sng">
                      <a:solidFill>
                        <a:srgbClr val="0388A6"/>
                      </a:solidFill>
                      <a:prstDash val="solid"/>
                    </a:lnB>
                    <a:solidFill>
                      <a:srgbClr val="0388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102">
                          <a:solidFill>
                            <a:srgbClr val="000000"/>
                          </a:solidFill>
                          <a:latin typeface="Source Sans Pro"/>
                        </a:rPr>
                        <a:t>Income</a:t>
                      </a:r>
                    </a:p>
                  </a:txBody>
                  <a:tcPr marL="101600" marR="101600" marT="63500" marB="63500" anchor="b">
                    <a:lnL w="6350" cmpd="sng">
                      <a:solidFill>
                        <a:srgbClr val="0388A6"/>
                      </a:solidFill>
                      <a:prstDash val="solid"/>
                    </a:lnL>
                    <a:lnR>
                      <a:noFill/>
                    </a:lnR>
                    <a:lnT w="6350" cmpd="sng">
                      <a:solidFill>
                        <a:srgbClr val="0388A6"/>
                      </a:solidFill>
                      <a:prstDash val="solid"/>
                    </a:lnT>
                    <a:lnB w="6350" cmpd="sng">
                      <a:solidFill>
                        <a:srgbClr val="0388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177800" marR="101600" marT="63500" marB="63500" anchor="ctr">
                    <a:lnL>
                      <a:noFill/>
                    </a:lnL>
                    <a:lnR>
                      <a:noFill/>
                    </a:lnR>
                    <a:lnT w="6350" cmpd="sng">
                      <a:solidFill>
                        <a:srgbClr val="0388A6"/>
                      </a:solidFill>
                      <a:prstDash val="solid"/>
                    </a:lnT>
                    <a:lnB w="6350" cmpd="sng">
                      <a:solidFill>
                        <a:srgbClr val="0388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177800" marR="101600" marT="63500" marB="63500" anchor="ctr">
                    <a:lnL>
                      <a:noFill/>
                    </a:lnL>
                    <a:lnR>
                      <a:noFill/>
                    </a:lnR>
                    <a:lnT w="6350" cmpd="sng">
                      <a:solidFill>
                        <a:srgbClr val="0388A6"/>
                      </a:solidFill>
                      <a:prstDash val="solid"/>
                    </a:lnT>
                    <a:lnB w="6350" cmpd="sng">
                      <a:solidFill>
                        <a:srgbClr val="0388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177800" marR="101600" marT="63500" marB="63500" anchor="ctr">
                    <a:lnL>
                      <a:noFill/>
                    </a:lnL>
                    <a:lnR>
                      <a:noFill/>
                    </a:lnR>
                    <a:lnT w="6350" cmpd="sng">
                      <a:solidFill>
                        <a:srgbClr val="0388A6"/>
                      </a:solidFill>
                      <a:prstDash val="solid"/>
                    </a:lnT>
                    <a:lnB w="6350" cmpd="sng">
                      <a:solidFill>
                        <a:srgbClr val="0388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177800" marR="101600" marT="63500" marB="63500" anchor="ctr">
                    <a:lnL>
                      <a:noFill/>
                    </a:lnL>
                    <a:lnR w="6350" cmpd="sng">
                      <a:solidFill>
                        <a:srgbClr val="0388A6"/>
                      </a:solidFill>
                      <a:prstDash val="solid"/>
                    </a:lnR>
                    <a:lnT w="6350" cmpd="sng">
                      <a:solidFill>
                        <a:srgbClr val="0388A6"/>
                      </a:solidFill>
                      <a:prstDash val="solid"/>
                    </a:lnT>
                    <a:lnB w="6350" cmpd="sng">
                      <a:solidFill>
                        <a:srgbClr val="0388A6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102">
                          <a:solidFill>
                            <a:srgbClr val="000000"/>
                          </a:solidFill>
                          <a:latin typeface="Source Sans Pro"/>
                        </a:rPr>
                        <a:t>Users</a:t>
                      </a:r>
                    </a:p>
                  </a:txBody>
                  <a:tcPr marL="254000" marR="101600" marT="63500" marB="63500" anchor="b">
                    <a:lnL w="6350" cmpd="sng">
                      <a:solidFill>
                        <a:srgbClr val="0388A6"/>
                      </a:solidFill>
                      <a:prstDash val="solid"/>
                    </a:lnL>
                    <a:lnR>
                      <a:noFill/>
                    </a:lnR>
                    <a:lnT w="6350" cmpd="sng">
                      <a:solidFill>
                        <a:srgbClr val="0388A6"/>
                      </a:solidFill>
                      <a:prstDash val="solid"/>
                    </a:lnT>
                    <a:lnB w="6350" cmpd="sng">
                      <a:solidFill>
                        <a:srgbClr val="0388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>
                          <a:solidFill>
                            <a:srgbClr val="000000"/>
                          </a:solidFill>
                          <a:latin typeface="Source Sans Pro"/>
                        </a:rPr>
                        <a:t>50,000</a:t>
                      </a:r>
                    </a:p>
                  </a:txBody>
                  <a:tcPr marL="177800" marR="101600" marT="63500" marB="63500" anchor="b">
                    <a:lnL>
                      <a:noFill/>
                    </a:lnL>
                    <a:lnR>
                      <a:noFill/>
                    </a:lnR>
                    <a:lnT w="6350" cmpd="sng">
                      <a:solidFill>
                        <a:srgbClr val="0388A6"/>
                      </a:solidFill>
                      <a:prstDash val="solid"/>
                    </a:lnT>
                    <a:lnB w="6350" cmpd="sng">
                      <a:solidFill>
                        <a:srgbClr val="0388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>
                          <a:solidFill>
                            <a:srgbClr val="000000"/>
                          </a:solidFill>
                          <a:latin typeface="Source Sans Pro"/>
                        </a:rPr>
                        <a:t>400,000</a:t>
                      </a:r>
                    </a:p>
                  </a:txBody>
                  <a:tcPr marL="177800" marR="101600" marT="63500" marB="63500" anchor="b">
                    <a:lnL>
                      <a:noFill/>
                    </a:lnL>
                    <a:lnR>
                      <a:noFill/>
                    </a:lnR>
                    <a:lnT w="6350" cmpd="sng">
                      <a:solidFill>
                        <a:srgbClr val="0388A6"/>
                      </a:solidFill>
                      <a:prstDash val="solid"/>
                    </a:lnT>
                    <a:lnB w="6350" cmpd="sng">
                      <a:solidFill>
                        <a:srgbClr val="0388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>
                          <a:solidFill>
                            <a:srgbClr val="000000"/>
                          </a:solidFill>
                          <a:latin typeface="Source Sans Pro"/>
                        </a:rPr>
                        <a:t>1,600,000</a:t>
                      </a:r>
                    </a:p>
                  </a:txBody>
                  <a:tcPr marL="177800" marR="101600" marT="63500" marB="63500" anchor="b">
                    <a:lnL>
                      <a:noFill/>
                    </a:lnL>
                    <a:lnR>
                      <a:noFill/>
                    </a:lnR>
                    <a:lnT w="6350" cmpd="sng">
                      <a:solidFill>
                        <a:srgbClr val="0388A6"/>
                      </a:solidFill>
                      <a:prstDash val="solid"/>
                    </a:lnT>
                    <a:lnB w="6350" cmpd="sng">
                      <a:solidFill>
                        <a:srgbClr val="0388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177800" marR="101600" marT="63500" marB="63500" anchor="ctr">
                    <a:lnL>
                      <a:noFill/>
                    </a:lnL>
                    <a:lnR w="6350" cmpd="sng">
                      <a:solidFill>
                        <a:srgbClr val="0388A6"/>
                      </a:solidFill>
                      <a:prstDash val="solid"/>
                    </a:lnR>
                    <a:lnT w="6350" cmpd="sng">
                      <a:solidFill>
                        <a:srgbClr val="0388A6"/>
                      </a:solidFill>
                      <a:prstDash val="solid"/>
                    </a:lnT>
                    <a:lnB w="6350" cmpd="sng">
                      <a:solidFill>
                        <a:srgbClr val="0388A6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102">
                          <a:solidFill>
                            <a:srgbClr val="000000"/>
                          </a:solidFill>
                          <a:latin typeface="Source Sans Pro"/>
                        </a:rPr>
                        <a:t>Sales</a:t>
                      </a:r>
                    </a:p>
                  </a:txBody>
                  <a:tcPr marL="254000" marR="101600" marT="63500" marB="63500" anchor="b">
                    <a:lnL w="6350" cmpd="sng">
                      <a:solidFill>
                        <a:srgbClr val="0388A6"/>
                      </a:solidFill>
                      <a:prstDash val="solid"/>
                    </a:lnL>
                    <a:lnR>
                      <a:noFill/>
                    </a:lnR>
                    <a:lnT w="6350" cmpd="sng">
                      <a:solidFill>
                        <a:srgbClr val="0388A6"/>
                      </a:solidFill>
                      <a:prstDash val="solid"/>
                    </a:lnT>
                    <a:lnB w="6350" cmpd="sng">
                      <a:solidFill>
                        <a:srgbClr val="0388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>
                          <a:solidFill>
                            <a:srgbClr val="000000"/>
                          </a:solidFill>
                          <a:latin typeface="Source Sans Pro"/>
                        </a:rPr>
                        <a:t>500,000</a:t>
                      </a:r>
                    </a:p>
                  </a:txBody>
                  <a:tcPr marL="177800" marR="101600" marT="63500" marB="63500" anchor="b">
                    <a:lnL>
                      <a:noFill/>
                    </a:lnL>
                    <a:lnR>
                      <a:noFill/>
                    </a:lnR>
                    <a:lnT w="6350" cmpd="sng">
                      <a:solidFill>
                        <a:srgbClr val="0388A6"/>
                      </a:solidFill>
                      <a:prstDash val="solid"/>
                    </a:lnT>
                    <a:lnB w="6350" cmpd="sng">
                      <a:solidFill>
                        <a:srgbClr val="0388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>
                          <a:solidFill>
                            <a:srgbClr val="000000"/>
                          </a:solidFill>
                          <a:latin typeface="Source Sans Pro"/>
                        </a:rPr>
                        <a:t>4,000,000</a:t>
                      </a:r>
                    </a:p>
                  </a:txBody>
                  <a:tcPr marL="177800" marR="101600" marT="63500" marB="63500" anchor="b">
                    <a:lnL>
                      <a:noFill/>
                    </a:lnL>
                    <a:lnR>
                      <a:noFill/>
                    </a:lnR>
                    <a:lnT w="6350" cmpd="sng">
                      <a:solidFill>
                        <a:srgbClr val="0388A6"/>
                      </a:solidFill>
                      <a:prstDash val="solid"/>
                    </a:lnT>
                    <a:lnB w="6350" cmpd="sng">
                      <a:solidFill>
                        <a:srgbClr val="0388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>
                          <a:solidFill>
                            <a:srgbClr val="000000"/>
                          </a:solidFill>
                          <a:latin typeface="Source Sans Pro"/>
                        </a:rPr>
                        <a:t>16,000,000</a:t>
                      </a:r>
                    </a:p>
                  </a:txBody>
                  <a:tcPr marL="177800" marR="101600" marT="63500" marB="63500" anchor="b">
                    <a:lnL>
                      <a:noFill/>
                    </a:lnL>
                    <a:lnR>
                      <a:noFill/>
                    </a:lnR>
                    <a:lnT w="6350" cmpd="sng">
                      <a:solidFill>
                        <a:srgbClr val="0388A6"/>
                      </a:solidFill>
                      <a:prstDash val="solid"/>
                    </a:lnT>
                    <a:lnB w="6350" cmpd="sng">
                      <a:solidFill>
                        <a:srgbClr val="0388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177800" marR="101600" marT="63500" marB="63500" anchor="ctr">
                    <a:lnL>
                      <a:noFill/>
                    </a:lnL>
                    <a:lnR w="6350" cmpd="sng">
                      <a:solidFill>
                        <a:srgbClr val="0388A6"/>
                      </a:solidFill>
                      <a:prstDash val="solid"/>
                    </a:lnR>
                    <a:lnT w="6350" cmpd="sng">
                      <a:solidFill>
                        <a:srgbClr val="0388A6"/>
                      </a:solidFill>
                      <a:prstDash val="solid"/>
                    </a:lnT>
                    <a:lnB w="6350" cmpd="sng">
                      <a:solidFill>
                        <a:srgbClr val="0388A6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102">
                          <a:solidFill>
                            <a:srgbClr val="000000"/>
                          </a:solidFill>
                          <a:latin typeface="Source Sans Pro"/>
                        </a:rPr>
                        <a:t>Average price per sale</a:t>
                      </a:r>
                    </a:p>
                  </a:txBody>
                  <a:tcPr marL="254000" marR="101600" marT="63500" marB="63500" anchor="b">
                    <a:lnL w="6350" cmpd="sng">
                      <a:solidFill>
                        <a:srgbClr val="0388A6"/>
                      </a:solidFill>
                      <a:prstDash val="solid"/>
                    </a:lnL>
                    <a:lnR>
                      <a:noFill/>
                    </a:lnR>
                    <a:lnT w="6350" cmpd="sng">
                      <a:solidFill>
                        <a:srgbClr val="0388A6"/>
                      </a:solidFill>
                      <a:prstDash val="solid"/>
                    </a:lnT>
                    <a:lnB w="6350" cmpd="sng">
                      <a:solidFill>
                        <a:srgbClr val="0388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>
                          <a:solidFill>
                            <a:srgbClr val="000000"/>
                          </a:solidFill>
                          <a:latin typeface="Source Sans Pro"/>
                        </a:rPr>
                        <a:t>75</a:t>
                      </a:r>
                    </a:p>
                  </a:txBody>
                  <a:tcPr marL="177800" marR="101600" marT="63500" marB="63500" anchor="b">
                    <a:lnL>
                      <a:noFill/>
                    </a:lnL>
                    <a:lnR>
                      <a:noFill/>
                    </a:lnR>
                    <a:lnT w="6350" cmpd="sng">
                      <a:solidFill>
                        <a:srgbClr val="0388A6"/>
                      </a:solidFill>
                      <a:prstDash val="solid"/>
                    </a:lnT>
                    <a:lnB w="6350" cmpd="sng">
                      <a:solidFill>
                        <a:srgbClr val="0388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>
                          <a:solidFill>
                            <a:srgbClr val="000000"/>
                          </a:solidFill>
                          <a:latin typeface="Source Sans Pro"/>
                        </a:rPr>
                        <a:t>80</a:t>
                      </a:r>
                    </a:p>
                  </a:txBody>
                  <a:tcPr marL="177800" marR="101600" marT="63500" marB="63500" anchor="b">
                    <a:lnL>
                      <a:noFill/>
                    </a:lnL>
                    <a:lnR>
                      <a:noFill/>
                    </a:lnR>
                    <a:lnT w="6350" cmpd="sng">
                      <a:solidFill>
                        <a:srgbClr val="0388A6"/>
                      </a:solidFill>
                      <a:prstDash val="solid"/>
                    </a:lnT>
                    <a:lnB w="6350" cmpd="sng">
                      <a:solidFill>
                        <a:srgbClr val="0388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>
                          <a:solidFill>
                            <a:srgbClr val="000000"/>
                          </a:solidFill>
                          <a:latin typeface="Source Sans Pro"/>
                        </a:rPr>
                        <a:t>90</a:t>
                      </a:r>
                    </a:p>
                  </a:txBody>
                  <a:tcPr marL="177800" marR="101600" marT="63500" marB="63500" anchor="b">
                    <a:lnL>
                      <a:noFill/>
                    </a:lnL>
                    <a:lnR>
                      <a:noFill/>
                    </a:lnR>
                    <a:lnT w="6350" cmpd="sng">
                      <a:solidFill>
                        <a:srgbClr val="0388A6"/>
                      </a:solidFill>
                      <a:prstDash val="solid"/>
                    </a:lnT>
                    <a:lnB w="6350" cmpd="sng">
                      <a:solidFill>
                        <a:srgbClr val="0388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177800" marR="101600" marT="63500" marB="63500" anchor="ctr">
                    <a:lnL>
                      <a:noFill/>
                    </a:lnL>
                    <a:lnR w="6350" cmpd="sng">
                      <a:solidFill>
                        <a:srgbClr val="0388A6"/>
                      </a:solidFill>
                      <a:prstDash val="solid"/>
                    </a:lnR>
                    <a:lnT w="6350" cmpd="sng">
                      <a:solidFill>
                        <a:srgbClr val="0388A6"/>
                      </a:solidFill>
                      <a:prstDash val="solid"/>
                    </a:lnT>
                    <a:lnB w="6350" cmpd="sng">
                      <a:solidFill>
                        <a:srgbClr val="0388A6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102">
                          <a:solidFill>
                            <a:srgbClr val="000000"/>
                          </a:solidFill>
                          <a:latin typeface="Source Sans Pro"/>
                        </a:rPr>
                        <a:t>Revenue</a:t>
                      </a:r>
                    </a:p>
                  </a:txBody>
                  <a:tcPr marL="254000" marR="101600" marT="63500" marB="63500" anchor="b">
                    <a:lnL w="6350" cmpd="sng">
                      <a:solidFill>
                        <a:srgbClr val="0388A6"/>
                      </a:solidFill>
                      <a:prstDash val="solid"/>
                    </a:lnL>
                    <a:lnR>
                      <a:noFill/>
                    </a:lnR>
                    <a:lnT w="6350" cmpd="sng">
                      <a:solidFill>
                        <a:srgbClr val="0388A6"/>
                      </a:solidFill>
                      <a:prstDash val="solid"/>
                    </a:lnT>
                    <a:lnB w="6350" cmpd="sng">
                      <a:solidFill>
                        <a:srgbClr val="0388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>
                          <a:solidFill>
                            <a:srgbClr val="000000"/>
                          </a:solidFill>
                          <a:latin typeface="Source Sans Pro"/>
                        </a:rPr>
                        <a:t>37,500,000</a:t>
                      </a:r>
                    </a:p>
                  </a:txBody>
                  <a:tcPr marL="177800" marR="101600" marT="63500" marB="63500" anchor="b">
                    <a:lnL>
                      <a:noFill/>
                    </a:lnL>
                    <a:lnR>
                      <a:noFill/>
                    </a:lnR>
                    <a:lnT w="6350" cmpd="sng">
                      <a:solidFill>
                        <a:srgbClr val="0388A6"/>
                      </a:solidFill>
                      <a:prstDash val="solid"/>
                    </a:lnT>
                    <a:lnB w="6350" cmpd="sng">
                      <a:solidFill>
                        <a:srgbClr val="0388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>
                          <a:solidFill>
                            <a:srgbClr val="000000"/>
                          </a:solidFill>
                          <a:latin typeface="Source Sans Pro"/>
                        </a:rPr>
                        <a:t>320,000,000</a:t>
                      </a:r>
                    </a:p>
                  </a:txBody>
                  <a:tcPr marL="177800" marR="101600" marT="63500" marB="63500" anchor="b">
                    <a:lnL>
                      <a:noFill/>
                    </a:lnL>
                    <a:lnR>
                      <a:noFill/>
                    </a:lnR>
                    <a:lnT w="6350" cmpd="sng">
                      <a:solidFill>
                        <a:srgbClr val="0388A6"/>
                      </a:solidFill>
                      <a:prstDash val="solid"/>
                    </a:lnT>
                    <a:lnB w="6350" cmpd="sng">
                      <a:solidFill>
                        <a:srgbClr val="0388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>
                          <a:solidFill>
                            <a:srgbClr val="000000"/>
                          </a:solidFill>
                          <a:latin typeface="Source Sans Pro"/>
                        </a:rPr>
                        <a:t>1,440,000,000</a:t>
                      </a:r>
                    </a:p>
                  </a:txBody>
                  <a:tcPr marL="177800" marR="101600" marT="63500" marB="63500" anchor="b">
                    <a:lnL>
                      <a:noFill/>
                    </a:lnL>
                    <a:lnR>
                      <a:noFill/>
                    </a:lnR>
                    <a:lnT w="6350" cmpd="sng">
                      <a:solidFill>
                        <a:srgbClr val="0388A6"/>
                      </a:solidFill>
                      <a:prstDash val="solid"/>
                    </a:lnT>
                    <a:lnB w="6350" cmpd="sng">
                      <a:solidFill>
                        <a:srgbClr val="0388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177800" marR="101600" marT="63500" marB="63500" anchor="ctr">
                    <a:lnL>
                      <a:noFill/>
                    </a:lnL>
                    <a:lnR w="6350" cmpd="sng">
                      <a:solidFill>
                        <a:srgbClr val="0388A6"/>
                      </a:solidFill>
                      <a:prstDash val="solid"/>
                    </a:lnR>
                    <a:lnT w="6350" cmpd="sng">
                      <a:solidFill>
                        <a:srgbClr val="0388A6"/>
                      </a:solidFill>
                      <a:prstDash val="solid"/>
                    </a:lnT>
                    <a:lnB w="6350" cmpd="sng">
                      <a:solidFill>
                        <a:srgbClr val="0388A6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102" b="1">
                          <a:solidFill>
                            <a:srgbClr val="000000"/>
                          </a:solidFill>
                          <a:latin typeface="Source Sans Pro"/>
                        </a:rPr>
                        <a:t>Gross profit</a:t>
                      </a:r>
                    </a:p>
                  </a:txBody>
                  <a:tcPr marL="101600" marR="101600" marT="63500" marB="63500" anchor="b">
                    <a:lnL w="6350" cmpd="sng">
                      <a:solidFill>
                        <a:srgbClr val="0388A6"/>
                      </a:solidFill>
                      <a:prstDash val="solid"/>
                    </a:lnL>
                    <a:lnR>
                      <a:noFill/>
                    </a:lnR>
                    <a:lnT w="6350" cmpd="sng">
                      <a:solidFill>
                        <a:srgbClr val="0388A6"/>
                      </a:solidFill>
                      <a:prstDash val="solid"/>
                    </a:lnT>
                    <a:lnB w="6350" cmpd="sng">
                      <a:solidFill>
                        <a:srgbClr val="0388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 b="1">
                          <a:solidFill>
                            <a:srgbClr val="000000"/>
                          </a:solidFill>
                          <a:latin typeface="Source Sans Pro"/>
                        </a:rPr>
                        <a:t>5,625,000</a:t>
                      </a:r>
                    </a:p>
                  </a:txBody>
                  <a:tcPr marL="177800" marR="101600" marT="63500" marB="63500" anchor="b">
                    <a:lnL>
                      <a:noFill/>
                    </a:lnL>
                    <a:lnR>
                      <a:noFill/>
                    </a:lnR>
                    <a:lnT w="6350" cmpd="sng">
                      <a:solidFill>
                        <a:srgbClr val="0388A6"/>
                      </a:solidFill>
                      <a:prstDash val="solid"/>
                    </a:lnT>
                    <a:lnB w="6350" cmpd="sng">
                      <a:solidFill>
                        <a:srgbClr val="0388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 b="1">
                          <a:solidFill>
                            <a:srgbClr val="000000"/>
                          </a:solidFill>
                          <a:latin typeface="Source Sans Pro"/>
                        </a:rPr>
                        <a:t>48,000,000</a:t>
                      </a:r>
                    </a:p>
                  </a:txBody>
                  <a:tcPr marL="177800" marR="101600" marT="63500" marB="63500" anchor="b">
                    <a:lnL>
                      <a:noFill/>
                    </a:lnL>
                    <a:lnR>
                      <a:noFill/>
                    </a:lnR>
                    <a:lnT w="6350" cmpd="sng">
                      <a:solidFill>
                        <a:srgbClr val="0388A6"/>
                      </a:solidFill>
                      <a:prstDash val="solid"/>
                    </a:lnT>
                    <a:lnB w="6350" cmpd="sng">
                      <a:solidFill>
                        <a:srgbClr val="0388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 b="1">
                          <a:solidFill>
                            <a:srgbClr val="000000"/>
                          </a:solidFill>
                          <a:latin typeface="Source Sans Pro"/>
                        </a:rPr>
                        <a:t>216,000,000</a:t>
                      </a:r>
                    </a:p>
                  </a:txBody>
                  <a:tcPr marL="177800" marR="101600" marT="63500" marB="63500" anchor="b">
                    <a:lnL>
                      <a:noFill/>
                    </a:lnL>
                    <a:lnR>
                      <a:noFill/>
                    </a:lnR>
                    <a:lnT w="6350" cmpd="sng">
                      <a:solidFill>
                        <a:srgbClr val="0388A6"/>
                      </a:solidFill>
                      <a:prstDash val="solid"/>
                    </a:lnT>
                    <a:lnB w="6350" cmpd="sng">
                      <a:solidFill>
                        <a:srgbClr val="0388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177800" marR="101600" marT="63500" marB="63500" anchor="ctr">
                    <a:lnL>
                      <a:noFill/>
                    </a:lnL>
                    <a:lnR w="6350" cmpd="sng">
                      <a:solidFill>
                        <a:srgbClr val="0388A6"/>
                      </a:solidFill>
                      <a:prstDash val="solid"/>
                    </a:lnR>
                    <a:lnT w="6350" cmpd="sng">
                      <a:solidFill>
                        <a:srgbClr val="0388A6"/>
                      </a:solidFill>
                      <a:prstDash val="solid"/>
                    </a:lnT>
                    <a:lnB w="6350" cmpd="sng">
                      <a:solidFill>
                        <a:srgbClr val="0388A6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102">
                          <a:solidFill>
                            <a:srgbClr val="000000"/>
                          </a:solidFill>
                          <a:latin typeface="Source Sans Pro"/>
                        </a:rPr>
                        <a:t>Expenses</a:t>
                      </a:r>
                    </a:p>
                  </a:txBody>
                  <a:tcPr marL="101600" marR="101600" marT="63500" marB="63500" anchor="b">
                    <a:lnL w="6350" cmpd="sng">
                      <a:solidFill>
                        <a:srgbClr val="0388A6"/>
                      </a:solidFill>
                      <a:prstDash val="solid"/>
                    </a:lnL>
                    <a:lnR>
                      <a:noFill/>
                    </a:lnR>
                    <a:lnT w="6350" cmpd="sng">
                      <a:solidFill>
                        <a:srgbClr val="0388A6"/>
                      </a:solidFill>
                      <a:prstDash val="solid"/>
                    </a:lnT>
                    <a:lnB w="6350" cmpd="sng">
                      <a:solidFill>
                        <a:srgbClr val="0388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177800" marR="101600" marT="63500" marB="63500" anchor="ctr">
                    <a:lnL>
                      <a:noFill/>
                    </a:lnL>
                    <a:lnR>
                      <a:noFill/>
                    </a:lnR>
                    <a:lnT w="6350" cmpd="sng">
                      <a:solidFill>
                        <a:srgbClr val="0388A6"/>
                      </a:solidFill>
                      <a:prstDash val="solid"/>
                    </a:lnT>
                    <a:lnB w="6350" cmpd="sng">
                      <a:solidFill>
                        <a:srgbClr val="0388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177800" marR="101600" marT="63500" marB="63500" anchor="ctr">
                    <a:lnL>
                      <a:noFill/>
                    </a:lnL>
                    <a:lnR>
                      <a:noFill/>
                    </a:lnR>
                    <a:lnT w="6350" cmpd="sng">
                      <a:solidFill>
                        <a:srgbClr val="0388A6"/>
                      </a:solidFill>
                      <a:prstDash val="solid"/>
                    </a:lnT>
                    <a:lnB w="6350" cmpd="sng">
                      <a:solidFill>
                        <a:srgbClr val="0388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177800" marR="101600" marT="63500" marB="63500" anchor="ctr">
                    <a:lnL>
                      <a:noFill/>
                    </a:lnL>
                    <a:lnR>
                      <a:noFill/>
                    </a:lnR>
                    <a:lnT w="6350" cmpd="sng">
                      <a:solidFill>
                        <a:srgbClr val="0388A6"/>
                      </a:solidFill>
                      <a:prstDash val="solid"/>
                    </a:lnT>
                    <a:lnB w="6350" cmpd="sng">
                      <a:solidFill>
                        <a:srgbClr val="0388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177800" marR="101600" marT="63500" marB="63500" anchor="ctr">
                    <a:lnL>
                      <a:noFill/>
                    </a:lnL>
                    <a:lnR w="6350" cmpd="sng">
                      <a:solidFill>
                        <a:srgbClr val="0388A6"/>
                      </a:solidFill>
                      <a:prstDash val="solid"/>
                    </a:lnR>
                    <a:lnT w="6350" cmpd="sng">
                      <a:solidFill>
                        <a:srgbClr val="0388A6"/>
                      </a:solidFill>
                      <a:prstDash val="solid"/>
                    </a:lnT>
                    <a:lnB w="6350" cmpd="sng">
                      <a:solidFill>
                        <a:srgbClr val="0388A6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102">
                          <a:solidFill>
                            <a:srgbClr val="000000"/>
                          </a:solidFill>
                          <a:latin typeface="Source Sans Pro"/>
                        </a:rPr>
                        <a:t>Sales &amp; marketing</a:t>
                      </a:r>
                    </a:p>
                  </a:txBody>
                  <a:tcPr marL="254000" marR="101600" marT="63500" marB="63500" anchor="b">
                    <a:lnL w="6350" cmpd="sng">
                      <a:solidFill>
                        <a:srgbClr val="0388A6"/>
                      </a:solidFill>
                      <a:prstDash val="solid"/>
                    </a:lnL>
                    <a:lnR>
                      <a:noFill/>
                    </a:lnR>
                    <a:lnT w="6350" cmpd="sng">
                      <a:solidFill>
                        <a:srgbClr val="0388A6"/>
                      </a:solidFill>
                      <a:prstDash val="solid"/>
                    </a:lnT>
                    <a:lnB w="6350" cmpd="sng">
                      <a:solidFill>
                        <a:srgbClr val="0388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>
                          <a:solidFill>
                            <a:srgbClr val="000000"/>
                          </a:solidFill>
                          <a:latin typeface="Source Sans Pro"/>
                        </a:rPr>
                        <a:t>5,062,500</a:t>
                      </a:r>
                    </a:p>
                  </a:txBody>
                  <a:tcPr marL="177800" marR="101600" marT="63500" marB="63500" anchor="b">
                    <a:lnL>
                      <a:noFill/>
                    </a:lnL>
                    <a:lnR>
                      <a:noFill/>
                    </a:lnR>
                    <a:lnT w="6350" cmpd="sng">
                      <a:solidFill>
                        <a:srgbClr val="0388A6"/>
                      </a:solidFill>
                      <a:prstDash val="solid"/>
                    </a:lnT>
                    <a:lnB w="6350" cmpd="sng">
                      <a:solidFill>
                        <a:srgbClr val="0388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>
                          <a:solidFill>
                            <a:srgbClr val="000000"/>
                          </a:solidFill>
                          <a:latin typeface="Source Sans Pro"/>
                        </a:rPr>
                        <a:t>38,400,000</a:t>
                      </a:r>
                    </a:p>
                  </a:txBody>
                  <a:tcPr marL="177800" marR="101600" marT="63500" marB="63500" anchor="b">
                    <a:lnL>
                      <a:noFill/>
                    </a:lnL>
                    <a:lnR>
                      <a:noFill/>
                    </a:lnR>
                    <a:lnT w="6350" cmpd="sng">
                      <a:solidFill>
                        <a:srgbClr val="0388A6"/>
                      </a:solidFill>
                      <a:prstDash val="solid"/>
                    </a:lnT>
                    <a:lnB w="6350" cmpd="sng">
                      <a:solidFill>
                        <a:srgbClr val="0388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>
                          <a:solidFill>
                            <a:srgbClr val="000000"/>
                          </a:solidFill>
                          <a:latin typeface="Source Sans Pro"/>
                        </a:rPr>
                        <a:t>151,200,000</a:t>
                      </a:r>
                    </a:p>
                  </a:txBody>
                  <a:tcPr marL="177800" marR="101600" marT="63500" marB="63500" anchor="b">
                    <a:lnL>
                      <a:noFill/>
                    </a:lnL>
                    <a:lnR>
                      <a:noFill/>
                    </a:lnR>
                    <a:lnT w="6350" cmpd="sng">
                      <a:solidFill>
                        <a:srgbClr val="0388A6"/>
                      </a:solidFill>
                      <a:prstDash val="solid"/>
                    </a:lnT>
                    <a:lnB w="6350" cmpd="sng">
                      <a:solidFill>
                        <a:srgbClr val="0388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>
                          <a:solidFill>
                            <a:srgbClr val="000000"/>
                          </a:solidFill>
                          <a:latin typeface="Source Sans Pro"/>
                        </a:rPr>
                        <a:t>70%</a:t>
                      </a:r>
                    </a:p>
                  </a:txBody>
                  <a:tcPr marL="177800" marR="101600" marT="63500" marB="63500" anchor="b">
                    <a:lnL>
                      <a:noFill/>
                    </a:lnL>
                    <a:lnR w="6350" cmpd="sng">
                      <a:solidFill>
                        <a:srgbClr val="0388A6"/>
                      </a:solidFill>
                      <a:prstDash val="solid"/>
                    </a:lnR>
                    <a:lnT w="6350" cmpd="sng">
                      <a:solidFill>
                        <a:srgbClr val="0388A6"/>
                      </a:solidFill>
                      <a:prstDash val="solid"/>
                    </a:lnT>
                    <a:lnB w="6350" cmpd="sng">
                      <a:solidFill>
                        <a:srgbClr val="0388A6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102">
                          <a:solidFill>
                            <a:srgbClr val="000000"/>
                          </a:solidFill>
                          <a:latin typeface="Source Sans Pro"/>
                        </a:rPr>
                        <a:t>Customer service</a:t>
                      </a:r>
                    </a:p>
                  </a:txBody>
                  <a:tcPr marL="254000" marR="101600" marT="63500" marB="63500" anchor="b">
                    <a:lnL w="6350" cmpd="sng">
                      <a:solidFill>
                        <a:srgbClr val="0388A6"/>
                      </a:solidFill>
                      <a:prstDash val="solid"/>
                    </a:lnL>
                    <a:lnR>
                      <a:noFill/>
                    </a:lnR>
                    <a:lnT w="6350" cmpd="sng">
                      <a:solidFill>
                        <a:srgbClr val="0388A6"/>
                      </a:solidFill>
                      <a:prstDash val="solid"/>
                    </a:lnT>
                    <a:lnB w="6350" cmpd="sng">
                      <a:solidFill>
                        <a:srgbClr val="0388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>
                          <a:solidFill>
                            <a:srgbClr val="000000"/>
                          </a:solidFill>
                          <a:latin typeface="Source Sans Pro"/>
                        </a:rPr>
                        <a:t>1,687,500</a:t>
                      </a:r>
                    </a:p>
                  </a:txBody>
                  <a:tcPr marL="177800" marR="101600" marT="63500" marB="63500" anchor="b">
                    <a:lnL>
                      <a:noFill/>
                    </a:lnL>
                    <a:lnR>
                      <a:noFill/>
                    </a:lnR>
                    <a:lnT w="6350" cmpd="sng">
                      <a:solidFill>
                        <a:srgbClr val="0388A6"/>
                      </a:solidFill>
                      <a:prstDash val="solid"/>
                    </a:lnT>
                    <a:lnB w="6350" cmpd="sng">
                      <a:solidFill>
                        <a:srgbClr val="0388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>
                          <a:solidFill>
                            <a:srgbClr val="000000"/>
                          </a:solidFill>
                          <a:latin typeface="Source Sans Pro"/>
                        </a:rPr>
                        <a:t>9,600,000</a:t>
                      </a:r>
                    </a:p>
                  </a:txBody>
                  <a:tcPr marL="177800" marR="101600" marT="63500" marB="63500" anchor="b">
                    <a:lnL>
                      <a:noFill/>
                    </a:lnL>
                    <a:lnR>
                      <a:noFill/>
                    </a:lnR>
                    <a:lnT w="6350" cmpd="sng">
                      <a:solidFill>
                        <a:srgbClr val="0388A6"/>
                      </a:solidFill>
                      <a:prstDash val="solid"/>
                    </a:lnT>
                    <a:lnB w="6350" cmpd="sng">
                      <a:solidFill>
                        <a:srgbClr val="0388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>
                          <a:solidFill>
                            <a:srgbClr val="000000"/>
                          </a:solidFill>
                          <a:latin typeface="Source Sans Pro"/>
                        </a:rPr>
                        <a:t>21,600,000</a:t>
                      </a:r>
                    </a:p>
                  </a:txBody>
                  <a:tcPr marL="177800" marR="101600" marT="63500" marB="63500" anchor="b">
                    <a:lnL>
                      <a:noFill/>
                    </a:lnL>
                    <a:lnR>
                      <a:noFill/>
                    </a:lnR>
                    <a:lnT w="6350" cmpd="sng">
                      <a:solidFill>
                        <a:srgbClr val="0388A6"/>
                      </a:solidFill>
                      <a:prstDash val="solid"/>
                    </a:lnT>
                    <a:lnB w="6350" cmpd="sng">
                      <a:solidFill>
                        <a:srgbClr val="0388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>
                          <a:solidFill>
                            <a:srgbClr val="000000"/>
                          </a:solidFill>
                          <a:latin typeface="Source Sans Pro"/>
                        </a:rPr>
                        <a:t>10%</a:t>
                      </a:r>
                    </a:p>
                  </a:txBody>
                  <a:tcPr marL="177800" marR="101600" marT="63500" marB="63500" anchor="b">
                    <a:lnL>
                      <a:noFill/>
                    </a:lnL>
                    <a:lnR w="6350" cmpd="sng">
                      <a:solidFill>
                        <a:srgbClr val="0388A6"/>
                      </a:solidFill>
                      <a:prstDash val="solid"/>
                    </a:lnR>
                    <a:lnT w="6350" cmpd="sng">
                      <a:solidFill>
                        <a:srgbClr val="0388A6"/>
                      </a:solidFill>
                      <a:prstDash val="solid"/>
                    </a:lnT>
                    <a:lnB w="6350" cmpd="sng">
                      <a:solidFill>
                        <a:srgbClr val="0388A6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102">
                          <a:solidFill>
                            <a:srgbClr val="000000"/>
                          </a:solidFill>
                          <a:latin typeface="Source Sans Pro"/>
                        </a:rPr>
                        <a:t>Product development</a:t>
                      </a:r>
                    </a:p>
                  </a:txBody>
                  <a:tcPr marL="254000" marR="101600" marT="63500" marB="63500" anchor="b">
                    <a:lnL w="6350" cmpd="sng">
                      <a:solidFill>
                        <a:srgbClr val="0388A6"/>
                      </a:solidFill>
                      <a:prstDash val="solid"/>
                    </a:lnL>
                    <a:lnR>
                      <a:noFill/>
                    </a:lnR>
                    <a:lnT w="6350" cmpd="sng">
                      <a:solidFill>
                        <a:srgbClr val="0388A6"/>
                      </a:solidFill>
                      <a:prstDash val="solid"/>
                    </a:lnT>
                    <a:lnB w="6350" cmpd="sng">
                      <a:solidFill>
                        <a:srgbClr val="0388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>
                          <a:solidFill>
                            <a:srgbClr val="000000"/>
                          </a:solidFill>
                          <a:latin typeface="Source Sans Pro"/>
                        </a:rPr>
                        <a:t>562,500</a:t>
                      </a:r>
                    </a:p>
                  </a:txBody>
                  <a:tcPr marL="177800" marR="101600" marT="63500" marB="63500" anchor="b">
                    <a:lnL>
                      <a:noFill/>
                    </a:lnL>
                    <a:lnR>
                      <a:noFill/>
                    </a:lnR>
                    <a:lnT w="6350" cmpd="sng">
                      <a:solidFill>
                        <a:srgbClr val="0388A6"/>
                      </a:solidFill>
                      <a:prstDash val="solid"/>
                    </a:lnT>
                    <a:lnB w="6350" cmpd="sng">
                      <a:solidFill>
                        <a:srgbClr val="0388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>
                          <a:solidFill>
                            <a:srgbClr val="000000"/>
                          </a:solidFill>
                          <a:latin typeface="Source Sans Pro"/>
                        </a:rPr>
                        <a:t>2,400,000</a:t>
                      </a:r>
                    </a:p>
                  </a:txBody>
                  <a:tcPr marL="177800" marR="101600" marT="63500" marB="63500" anchor="b">
                    <a:lnL>
                      <a:noFill/>
                    </a:lnL>
                    <a:lnR>
                      <a:noFill/>
                    </a:lnR>
                    <a:lnT w="6350" cmpd="sng">
                      <a:solidFill>
                        <a:srgbClr val="0388A6"/>
                      </a:solidFill>
                      <a:prstDash val="solid"/>
                    </a:lnT>
                    <a:lnB w="6350" cmpd="sng">
                      <a:solidFill>
                        <a:srgbClr val="0388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>
                          <a:solidFill>
                            <a:srgbClr val="000000"/>
                          </a:solidFill>
                          <a:latin typeface="Source Sans Pro"/>
                        </a:rPr>
                        <a:t>10,800,000</a:t>
                      </a:r>
                    </a:p>
                  </a:txBody>
                  <a:tcPr marL="177800" marR="101600" marT="63500" marB="63500" anchor="b">
                    <a:lnL>
                      <a:noFill/>
                    </a:lnL>
                    <a:lnR>
                      <a:noFill/>
                    </a:lnR>
                    <a:lnT w="6350" cmpd="sng">
                      <a:solidFill>
                        <a:srgbClr val="0388A6"/>
                      </a:solidFill>
                      <a:prstDash val="solid"/>
                    </a:lnT>
                    <a:lnB w="6350" cmpd="sng">
                      <a:solidFill>
                        <a:srgbClr val="0388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>
                          <a:solidFill>
                            <a:srgbClr val="000000"/>
                          </a:solidFill>
                          <a:latin typeface="Source Sans Pro"/>
                        </a:rPr>
                        <a:t>5%</a:t>
                      </a:r>
                    </a:p>
                  </a:txBody>
                  <a:tcPr marL="177800" marR="101600" marT="63500" marB="63500" anchor="b">
                    <a:lnL>
                      <a:noFill/>
                    </a:lnL>
                    <a:lnR w="6350" cmpd="sng">
                      <a:solidFill>
                        <a:srgbClr val="0388A6"/>
                      </a:solidFill>
                      <a:prstDash val="solid"/>
                    </a:lnR>
                    <a:lnT w="6350" cmpd="sng">
                      <a:solidFill>
                        <a:srgbClr val="0388A6"/>
                      </a:solidFill>
                      <a:prstDash val="solid"/>
                    </a:lnT>
                    <a:lnB w="6350" cmpd="sng">
                      <a:solidFill>
                        <a:srgbClr val="0388A6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102">
                          <a:solidFill>
                            <a:srgbClr val="000000"/>
                          </a:solidFill>
                          <a:latin typeface="Source Sans Pro"/>
                        </a:rPr>
                        <a:t>Research</a:t>
                      </a:r>
                    </a:p>
                  </a:txBody>
                  <a:tcPr marL="254000" marR="101600" marT="63500" marB="63500" anchor="b">
                    <a:lnL w="6350" cmpd="sng">
                      <a:solidFill>
                        <a:srgbClr val="0388A6"/>
                      </a:solidFill>
                      <a:prstDash val="solid"/>
                    </a:lnL>
                    <a:lnR>
                      <a:noFill/>
                    </a:lnR>
                    <a:lnT w="6350" cmpd="sng">
                      <a:solidFill>
                        <a:srgbClr val="0388A6"/>
                      </a:solidFill>
                      <a:prstDash val="solid"/>
                    </a:lnT>
                    <a:lnB w="6350" cmpd="sng">
                      <a:solidFill>
                        <a:srgbClr val="0388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>
                          <a:solidFill>
                            <a:srgbClr val="000000"/>
                          </a:solidFill>
                          <a:latin typeface="Source Sans Pro"/>
                        </a:rPr>
                        <a:t>281,250</a:t>
                      </a:r>
                    </a:p>
                  </a:txBody>
                  <a:tcPr marL="177800" marR="101600" marT="63500" marB="63500" anchor="b">
                    <a:lnL>
                      <a:noFill/>
                    </a:lnL>
                    <a:lnR>
                      <a:noFill/>
                    </a:lnR>
                    <a:lnT w="6350" cmpd="sng">
                      <a:solidFill>
                        <a:srgbClr val="0388A6"/>
                      </a:solidFill>
                      <a:prstDash val="solid"/>
                    </a:lnT>
                    <a:lnB w="6350" cmpd="sng">
                      <a:solidFill>
                        <a:srgbClr val="0388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>
                          <a:solidFill>
                            <a:srgbClr val="000000"/>
                          </a:solidFill>
                          <a:latin typeface="Source Sans Pro"/>
                        </a:rPr>
                        <a:t>2,400,000</a:t>
                      </a:r>
                    </a:p>
                  </a:txBody>
                  <a:tcPr marL="177800" marR="101600" marT="63500" marB="63500" anchor="b">
                    <a:lnL>
                      <a:noFill/>
                    </a:lnL>
                    <a:lnR>
                      <a:noFill/>
                    </a:lnR>
                    <a:lnT w="6350" cmpd="sng">
                      <a:solidFill>
                        <a:srgbClr val="0388A6"/>
                      </a:solidFill>
                      <a:prstDash val="solid"/>
                    </a:lnT>
                    <a:lnB w="6350" cmpd="sng">
                      <a:solidFill>
                        <a:srgbClr val="0388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>
                          <a:solidFill>
                            <a:srgbClr val="000000"/>
                          </a:solidFill>
                          <a:latin typeface="Source Sans Pro"/>
                        </a:rPr>
                        <a:t>4,320,000</a:t>
                      </a:r>
                    </a:p>
                  </a:txBody>
                  <a:tcPr marL="177800" marR="101600" marT="63500" marB="63500" anchor="b">
                    <a:lnL>
                      <a:noFill/>
                    </a:lnL>
                    <a:lnR>
                      <a:noFill/>
                    </a:lnR>
                    <a:lnT w="6350" cmpd="sng">
                      <a:solidFill>
                        <a:srgbClr val="0388A6"/>
                      </a:solidFill>
                      <a:prstDash val="solid"/>
                    </a:lnT>
                    <a:lnB w="6350" cmpd="sng">
                      <a:solidFill>
                        <a:srgbClr val="0388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>
                          <a:solidFill>
                            <a:srgbClr val="000000"/>
                          </a:solidFill>
                          <a:latin typeface="Source Sans Pro"/>
                        </a:rPr>
                        <a:t>2%</a:t>
                      </a:r>
                    </a:p>
                  </a:txBody>
                  <a:tcPr marL="177800" marR="101600" marT="63500" marB="63500" anchor="b">
                    <a:lnL>
                      <a:noFill/>
                    </a:lnL>
                    <a:lnR w="6350" cmpd="sng">
                      <a:solidFill>
                        <a:srgbClr val="0388A6"/>
                      </a:solidFill>
                      <a:prstDash val="solid"/>
                    </a:lnR>
                    <a:lnT w="6350" cmpd="sng">
                      <a:solidFill>
                        <a:srgbClr val="0388A6"/>
                      </a:solidFill>
                      <a:prstDash val="solid"/>
                    </a:lnT>
                    <a:lnB w="6350" cmpd="sng">
                      <a:solidFill>
                        <a:srgbClr val="0388A6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102" b="1">
                          <a:solidFill>
                            <a:srgbClr val="000000"/>
                          </a:solidFill>
                          <a:latin typeface="Source Sans Pro"/>
                        </a:rPr>
                        <a:t>Total expenses</a:t>
                      </a:r>
                    </a:p>
                  </a:txBody>
                  <a:tcPr marL="101600" marR="101600" marT="63500" marB="63500" anchor="b">
                    <a:lnL w="6350" cmpd="sng">
                      <a:solidFill>
                        <a:srgbClr val="0388A6"/>
                      </a:solidFill>
                      <a:prstDash val="solid"/>
                    </a:lnL>
                    <a:lnR>
                      <a:noFill/>
                    </a:lnR>
                    <a:lnT w="6350" cmpd="sng">
                      <a:solidFill>
                        <a:srgbClr val="0388A6"/>
                      </a:solidFill>
                      <a:prstDash val="solid"/>
                    </a:lnT>
                    <a:lnB w="6350" cmpd="sng">
                      <a:solidFill>
                        <a:srgbClr val="0388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 b="1">
                          <a:solidFill>
                            <a:srgbClr val="000000"/>
                          </a:solidFill>
                          <a:latin typeface="Source Sans Pro"/>
                        </a:rPr>
                        <a:t>7,593,750</a:t>
                      </a:r>
                    </a:p>
                  </a:txBody>
                  <a:tcPr marL="177800" marR="101600" marT="63500" marB="63500" anchor="b">
                    <a:lnL>
                      <a:noFill/>
                    </a:lnL>
                    <a:lnR>
                      <a:noFill/>
                    </a:lnR>
                    <a:lnT w="6350" cmpd="sng">
                      <a:solidFill>
                        <a:srgbClr val="0388A6"/>
                      </a:solidFill>
                      <a:prstDash val="solid"/>
                    </a:lnT>
                    <a:lnB w="6350" cmpd="sng">
                      <a:solidFill>
                        <a:srgbClr val="0388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 b="1">
                          <a:solidFill>
                            <a:srgbClr val="000000"/>
                          </a:solidFill>
                          <a:latin typeface="Source Sans Pro"/>
                        </a:rPr>
                        <a:t>52,800,000</a:t>
                      </a:r>
                    </a:p>
                  </a:txBody>
                  <a:tcPr marL="177800" marR="101600" marT="63500" marB="63500" anchor="b">
                    <a:lnL>
                      <a:noFill/>
                    </a:lnL>
                    <a:lnR>
                      <a:noFill/>
                    </a:lnR>
                    <a:lnT w="6350" cmpd="sng">
                      <a:solidFill>
                        <a:srgbClr val="0388A6"/>
                      </a:solidFill>
                      <a:prstDash val="solid"/>
                    </a:lnT>
                    <a:lnB w="6350" cmpd="sng">
                      <a:solidFill>
                        <a:srgbClr val="0388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 b="1">
                          <a:solidFill>
                            <a:srgbClr val="000000"/>
                          </a:solidFill>
                          <a:latin typeface="Source Sans Pro"/>
                        </a:rPr>
                        <a:t>187,920,000</a:t>
                      </a:r>
                    </a:p>
                  </a:txBody>
                  <a:tcPr marL="177800" marR="101600" marT="63500" marB="63500" anchor="b">
                    <a:lnL>
                      <a:noFill/>
                    </a:lnL>
                    <a:lnR>
                      <a:noFill/>
                    </a:lnR>
                    <a:lnT w="6350" cmpd="sng">
                      <a:solidFill>
                        <a:srgbClr val="0388A6"/>
                      </a:solidFill>
                      <a:prstDash val="solid"/>
                    </a:lnT>
                    <a:lnB w="6350" cmpd="sng">
                      <a:solidFill>
                        <a:srgbClr val="0388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 dirty="0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177800" marR="101600" marT="63500" marB="63500" anchor="ctr">
                    <a:lnL>
                      <a:noFill/>
                    </a:lnL>
                    <a:lnR w="6350" cmpd="sng">
                      <a:solidFill>
                        <a:srgbClr val="0388A6"/>
                      </a:solidFill>
                      <a:prstDash val="solid"/>
                    </a:lnR>
                    <a:lnT w="6350" cmpd="sng">
                      <a:solidFill>
                        <a:srgbClr val="0388A6"/>
                      </a:solidFill>
                      <a:prstDash val="solid"/>
                    </a:lnT>
                    <a:lnB w="6350" cmpd="sng">
                      <a:solidFill>
                        <a:srgbClr val="0388A6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C7BE9150-2B92-B040-48A5-16F9ED0A8208}"/>
              </a:ext>
            </a:extLst>
          </p:cNvPr>
          <p:cNvSpPr txBox="1"/>
          <p:nvPr/>
        </p:nvSpPr>
        <p:spPr>
          <a:xfrm>
            <a:off x="2304022" y="6179824"/>
            <a:ext cx="671297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chemeClr val="bg1">
                    <a:lumMod val="50000"/>
                  </a:schemeClr>
                </a:solidFill>
              </a:rPr>
              <a:t>Column widths are set here in PowerPoint</a:t>
            </a:r>
          </a:p>
        </p:txBody>
      </p:sp>
    </p:spTree>
    <p:extLst>
      <p:ext uri="{BB962C8B-B14F-4D97-AF65-F5344CB8AC3E}">
        <p14:creationId xmlns:p14="http://schemas.microsoft.com/office/powerpoint/2010/main" val="5068259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E9085A-1C87-29C8-01CE-31AA2749F8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Invoice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0383C4A0-E5BF-7252-BEF1-362DFE687FC5}"/>
              </a:ext>
            </a:extLst>
          </p:cNvPr>
          <p:cNvGraphicFramePr>
            <a:graphicFrameLocks noGrp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917680296"/>
              </p:ext>
            </p:extLst>
          </p:nvPr>
        </p:nvGraphicFramePr>
        <p:xfrm>
          <a:off x="4992330" y="1696835"/>
          <a:ext cx="6646810" cy="3352800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536994">
                  <a:extLst>
                    <a:ext uri="{9D8B030D-6E8A-4147-A177-3AD203B41FA5}">
                      <a16:colId xmlns:a16="http://schemas.microsoft.com/office/drawing/2014/main" val="2673081901"/>
                    </a:ext>
                  </a:extLst>
                </a:gridCol>
                <a:gridCol w="3268089">
                  <a:extLst>
                    <a:ext uri="{9D8B030D-6E8A-4147-A177-3AD203B41FA5}">
                      <a16:colId xmlns:a16="http://schemas.microsoft.com/office/drawing/2014/main" val="2186733411"/>
                    </a:ext>
                  </a:extLst>
                </a:gridCol>
                <a:gridCol w="1496961">
                  <a:extLst>
                    <a:ext uri="{9D8B030D-6E8A-4147-A177-3AD203B41FA5}">
                      <a16:colId xmlns:a16="http://schemas.microsoft.com/office/drawing/2014/main" val="207039441"/>
                    </a:ext>
                  </a:extLst>
                </a:gridCol>
                <a:gridCol w="1344766">
                  <a:extLst>
                    <a:ext uri="{9D8B030D-6E8A-4147-A177-3AD203B41FA5}">
                      <a16:colId xmlns:a16="http://schemas.microsoft.com/office/drawing/2014/main" val="2922535617"/>
                    </a:ext>
                  </a:extLst>
                </a:gridCol>
              </a:tblGrid>
              <a:tr h="200025">
                <a:tc>
                  <a:txBody>
                    <a:bodyPr/>
                    <a:lstStyle>
                      <a:lvl1pPr>
                        <a:defRPr sz="1600"/>
                      </a:lvl1pPr>
                    </a:lstStyle>
                    <a:p>
                      <a:pPr algn="l" fontAlgn="b"/>
                      <a:r>
                        <a:rPr lang="en-US" sz="1600" u="none" strike="noStrike" dirty="0">
                          <a:solidFill>
                            <a:schemeClr val="lt1"/>
                          </a:solidFill>
                          <a:effectLst/>
                          <a:latin typeface="Calibri" panose="020F0502020204030204"/>
                        </a:rPr>
                        <a:t>Qty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>
                      <a:lvl1pPr>
                        <a:defRPr sz="1600"/>
                      </a:lvl1pPr>
                    </a:lstStyle>
                    <a:p>
                      <a:pPr algn="l" fontAlgn="b"/>
                      <a:r>
                        <a:rPr lang="en-US" sz="1600" u="none" strike="noStrike" dirty="0">
                          <a:solidFill>
                            <a:schemeClr val="lt1"/>
                          </a:solidFill>
                          <a:effectLst/>
                          <a:latin typeface="Calibri" panose="020F0502020204030204"/>
                        </a:rPr>
                        <a:t>Product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>
                      <a:lvl1pPr>
                        <a:defRPr sz="1600"/>
                      </a:lvl1pPr>
                    </a:lstStyle>
                    <a:p>
                      <a:pPr algn="ctr" fontAlgn="b"/>
                      <a:r>
                        <a:rPr lang="en-US" sz="1600" u="none" strike="noStrike" dirty="0">
                          <a:solidFill>
                            <a:schemeClr val="lt1"/>
                          </a:solidFill>
                          <a:effectLst/>
                          <a:latin typeface="Calibri" panose="020F0502020204030204"/>
                        </a:rPr>
                        <a:t>Unit Price ($)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>
                      <a:lvl1pPr>
                        <a:defRPr sz="1600"/>
                      </a:lvl1pPr>
                    </a:lstStyle>
                    <a:p>
                      <a:pPr algn="ctr" fontAlgn="b"/>
                      <a:r>
                        <a:rPr lang="en-US" sz="1600" u="none" strike="noStrike" dirty="0">
                          <a:solidFill>
                            <a:schemeClr val="lt1"/>
                          </a:solidFill>
                          <a:effectLst/>
                          <a:latin typeface="Calibri" panose="020F0502020204030204"/>
                        </a:rPr>
                        <a:t>Line Total ($)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5757457"/>
                  </a:ext>
                </a:extLst>
              </a:tr>
              <a:tr h="190500">
                <a:tc>
                  <a:txBody>
                    <a:bodyPr/>
                    <a:lstStyle>
                      <a:lvl1pPr>
                        <a:defRPr sz="1600"/>
                      </a:lvl1pPr>
                    </a:lstStyle>
                    <a:p>
                      <a:pPr algn="r" fontAlgn="b"/>
                      <a:r>
                        <a:rPr lang="en-US" sz="1600" u="none" strike="noStrike" dirty="0">
                          <a:solidFill>
                            <a:srgbClr val="3F3F76"/>
                          </a:solidFill>
                          <a:effectLst/>
                          <a:latin typeface="Calibri" panose="020F0502020204030204"/>
                        </a:rPr>
                        <a:t>1</a:t>
                      </a:r>
                      <a:endParaRPr lang="en-US" sz="1600" b="0" i="0" u="none" strike="noStrike" dirty="0">
                        <a:solidFill>
                          <a:srgbClr val="3F3F7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>
                    <a:solidFill>
                      <a:srgbClr val="E9F8E4"/>
                    </a:solidFill>
                  </a:tcPr>
                </a:tc>
                <a:tc>
                  <a:txBody>
                    <a:bodyPr/>
                    <a:lstStyle>
                      <a:lvl1pPr>
                        <a:defRPr sz="1600"/>
                      </a:lvl1pPr>
                    </a:lstStyle>
                    <a:p>
                      <a:pPr algn="l" fontAlgn="b"/>
                      <a:r>
                        <a:rPr sz="1600">
                          <a:solidFill>
                            <a:srgbClr val="3F3F76"/>
                          </a:solidFill>
                          <a:latin typeface="Calibri" panose="020F0502020204030204"/>
                        </a:rPr>
                        <a:t>Product A</a:t>
                      </a:r>
                      <a:endParaRPr lang="en-US" sz="1600" b="0" i="0" u="none" strike="noStrike" dirty="0">
                        <a:solidFill>
                          <a:srgbClr val="3F3F7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>
                    <a:solidFill>
                      <a:srgbClr val="E9F8E4"/>
                    </a:solidFill>
                  </a:tcPr>
                </a:tc>
                <a:tc>
                  <a:txBody>
                    <a:bodyPr/>
                    <a:lstStyle>
                      <a:lvl1pPr>
                        <a:defRPr sz="1600"/>
                      </a:lvl1pPr>
                    </a:lstStyle>
                    <a:p>
                      <a:pPr algn="r" fontAlgn="b"/>
                      <a:r>
                        <a:rPr sz="160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$1,000.00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>
                    <a:solidFill>
                      <a:srgbClr val="E9F8E4"/>
                    </a:solidFill>
                  </a:tcPr>
                </a:tc>
                <a:tc>
                  <a:txBody>
                    <a:bodyPr/>
                    <a:lstStyle>
                      <a:lvl1pPr>
                        <a:defRPr sz="1600"/>
                      </a:lvl1pPr>
                    </a:lstStyle>
                    <a:p>
                      <a:pPr algn="r" fontAlgn="b"/>
                      <a:r>
                        <a:rPr lang="en-US" sz="160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$1,000.00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>
                    <a:solidFill>
                      <a:srgbClr val="E9F8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1943695"/>
                  </a:ext>
                </a:extLst>
              </a:tr>
              <a:tr h="190500">
                <a:tc>
                  <a:txBody>
                    <a:bodyPr/>
                    <a:lstStyle>
                      <a:lvl1pPr>
                        <a:defRPr sz="1600"/>
                      </a:lvl1pPr>
                    </a:lstStyle>
                    <a:p>
                      <a:pPr algn="r" fontAlgn="b"/>
                      <a:r>
                        <a:rPr lang="en-US" sz="160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/>
                        </a:rPr>
                        <a:t>5</a:t>
                      </a:r>
                      <a:endParaRPr lang="en-US" sz="1600" b="0" i="0" u="none" strike="noStrike">
                        <a:solidFill>
                          <a:srgbClr val="3F3F7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>
                    <a:solidFill>
                      <a:srgbClr val="E9F8E4"/>
                    </a:solidFill>
                  </a:tcPr>
                </a:tc>
                <a:tc>
                  <a:txBody>
                    <a:bodyPr/>
                    <a:lstStyle>
                      <a:lvl1pPr>
                        <a:defRPr sz="1600"/>
                      </a:lvl1pPr>
                    </a:lstStyle>
                    <a:p>
                      <a:pPr algn="l" fontAlgn="b"/>
                      <a:r>
                        <a:rPr sz="1600">
                          <a:solidFill>
                            <a:srgbClr val="3F3F76"/>
                          </a:solidFill>
                          <a:latin typeface="Calibri" panose="020F0502020204030204"/>
                        </a:rPr>
                        <a:t>Product B</a:t>
                      </a:r>
                      <a:endParaRPr lang="en-US" sz="1600" b="0" i="0" u="none" strike="noStrike" dirty="0">
                        <a:solidFill>
                          <a:srgbClr val="3F3F7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>
                    <a:solidFill>
                      <a:srgbClr val="E9F8E4"/>
                    </a:solidFill>
                  </a:tcPr>
                </a:tc>
                <a:tc>
                  <a:txBody>
                    <a:bodyPr/>
                    <a:lstStyle>
                      <a:lvl1pPr>
                        <a:defRPr sz="1600"/>
                      </a:lvl1pPr>
                    </a:lstStyle>
                    <a:p>
                      <a:pPr algn="r" fontAlgn="b"/>
                      <a:r>
                        <a:rPr sz="160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$1,500.00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>
                    <a:solidFill>
                      <a:srgbClr val="E9F8E4"/>
                    </a:solidFill>
                  </a:tcPr>
                </a:tc>
                <a:tc>
                  <a:txBody>
                    <a:bodyPr/>
                    <a:lstStyle>
                      <a:lvl1pPr>
                        <a:defRPr sz="1600"/>
                      </a:lvl1pPr>
                    </a:lstStyle>
                    <a:p>
                      <a:pPr algn="r" fontAlgn="b"/>
                      <a:r>
                        <a:rPr lang="en-US" sz="160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$7,500.00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>
                    <a:solidFill>
                      <a:srgbClr val="E9F8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6559419"/>
                  </a:ext>
                </a:extLst>
              </a:tr>
              <a:tr h="190500">
                <a:tc>
                  <a:txBody>
                    <a:bodyPr/>
                    <a:lstStyle>
                      <a:lvl1pPr>
                        <a:defRPr sz="1600"/>
                      </a:lvl1pPr>
                    </a:lstStyle>
                    <a:p>
                      <a:pPr algn="r" fontAlgn="b"/>
                      <a:r>
                        <a:rPr lang="en-US" sz="160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/>
                        </a:rPr>
                        <a:t>2</a:t>
                      </a:r>
                      <a:endParaRPr lang="en-US" sz="1600" b="0" i="0" u="none" strike="noStrike">
                        <a:solidFill>
                          <a:srgbClr val="3F3F7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>
                    <a:solidFill>
                      <a:srgbClr val="E9F8E4"/>
                    </a:solidFill>
                  </a:tcPr>
                </a:tc>
                <a:tc>
                  <a:txBody>
                    <a:bodyPr/>
                    <a:lstStyle>
                      <a:lvl1pPr>
                        <a:defRPr sz="1600"/>
                      </a:lvl1pPr>
                    </a:lstStyle>
                    <a:p>
                      <a:pPr algn="l" fontAlgn="b"/>
                      <a:r>
                        <a:rPr sz="1600">
                          <a:solidFill>
                            <a:srgbClr val="3F3F76"/>
                          </a:solidFill>
                          <a:latin typeface="Calibri" panose="020F0502020204030204"/>
                        </a:rPr>
                        <a:t>Product C</a:t>
                      </a:r>
                      <a:endParaRPr lang="en-US" sz="1600" b="0" i="0" u="none" strike="noStrike" dirty="0">
                        <a:solidFill>
                          <a:srgbClr val="3F3F7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>
                    <a:solidFill>
                      <a:srgbClr val="E9F8E4"/>
                    </a:solidFill>
                  </a:tcPr>
                </a:tc>
                <a:tc>
                  <a:txBody>
                    <a:bodyPr/>
                    <a:lstStyle>
                      <a:lvl1pPr>
                        <a:defRPr sz="1600"/>
                      </a:lvl1pPr>
                    </a:lstStyle>
                    <a:p>
                      <a:pPr algn="r" fontAlgn="b"/>
                      <a:r>
                        <a:rPr sz="160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$2,000.00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>
                    <a:solidFill>
                      <a:srgbClr val="E9F8E4"/>
                    </a:solidFill>
                  </a:tcPr>
                </a:tc>
                <a:tc>
                  <a:txBody>
                    <a:bodyPr/>
                    <a:lstStyle>
                      <a:lvl1pPr>
                        <a:defRPr sz="1600"/>
                      </a:lvl1pPr>
                    </a:lstStyle>
                    <a:p>
                      <a:pPr algn="r" fontAlgn="b"/>
                      <a:r>
                        <a:rPr lang="en-US" sz="160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$4,000.00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>
                    <a:solidFill>
                      <a:srgbClr val="E9F8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5745050"/>
                  </a:ext>
                </a:extLst>
              </a:tr>
              <a:tr h="190500">
                <a:tc>
                  <a:txBody>
                    <a:bodyPr/>
                    <a:lstStyle>
                      <a:lvl1pPr>
                        <a:defRPr sz="1600"/>
                      </a:lvl1pPr>
                    </a:lstStyle>
                    <a:p>
                      <a:pPr algn="r" fontAlgn="b"/>
                      <a:r>
                        <a:rPr lang="en-US" sz="160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/>
                        </a:rPr>
                        <a:t>1</a:t>
                      </a:r>
                      <a:endParaRPr lang="en-US" sz="1600" b="0" i="0" u="none" strike="noStrike">
                        <a:solidFill>
                          <a:srgbClr val="3F3F7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>
                    <a:solidFill>
                      <a:srgbClr val="E9F8E4"/>
                    </a:solidFill>
                  </a:tcPr>
                </a:tc>
                <a:tc>
                  <a:txBody>
                    <a:bodyPr/>
                    <a:lstStyle>
                      <a:lvl1pPr>
                        <a:defRPr sz="1600"/>
                      </a:lvl1pPr>
                    </a:lstStyle>
                    <a:p>
                      <a:pPr algn="l" fontAlgn="b"/>
                      <a:r>
                        <a:rPr lang="en-US" sz="1600" u="none" strike="noStrike" dirty="0">
                          <a:solidFill>
                            <a:srgbClr val="3F3F76"/>
                          </a:solidFill>
                          <a:effectLst/>
                          <a:latin typeface="Calibri" panose="020F0502020204030204"/>
                        </a:rPr>
                        <a:t>Product G</a:t>
                      </a:r>
                      <a:endParaRPr lang="en-US" sz="1600" b="0" i="0" u="none" strike="noStrike" dirty="0">
                        <a:solidFill>
                          <a:srgbClr val="3F3F7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>
                    <a:solidFill>
                      <a:srgbClr val="E9F8E4"/>
                    </a:solidFill>
                  </a:tcPr>
                </a:tc>
                <a:tc>
                  <a:txBody>
                    <a:bodyPr/>
                    <a:lstStyle>
                      <a:lvl1pPr>
                        <a:defRPr sz="1600"/>
                      </a:lvl1pPr>
                    </a:lstStyle>
                    <a:p>
                      <a:pPr algn="r" fontAlgn="b"/>
                      <a:r>
                        <a:rPr lang="en-US" sz="160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$4,000.00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>
                    <a:solidFill>
                      <a:srgbClr val="E9F8E4"/>
                    </a:solidFill>
                  </a:tcPr>
                </a:tc>
                <a:tc>
                  <a:txBody>
                    <a:bodyPr/>
                    <a:lstStyle>
                      <a:lvl1pPr>
                        <a:defRPr sz="1600"/>
                      </a:lvl1pPr>
                    </a:lstStyle>
                    <a:p>
                      <a:pPr algn="r" fontAlgn="b"/>
                      <a:r>
                        <a:rPr lang="en-US" sz="160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$4,000.00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>
                    <a:solidFill>
                      <a:srgbClr val="E9F8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0462734"/>
                  </a:ext>
                </a:extLst>
              </a:tr>
              <a:tr h="190500">
                <a:tc>
                  <a:txBody>
                    <a:bodyPr/>
                    <a:lstStyle>
                      <a:lvl1pPr>
                        <a:defRPr sz="1600"/>
                      </a:lvl1pPr>
                    </a:lstStyle>
                    <a:p>
                      <a:pPr algn="l" fontAlgn="b"/>
                      <a:endParaRPr lang="en-US" sz="1600" b="0" i="0" u="none" strike="noStrike" dirty="0">
                        <a:solidFill>
                          <a:srgbClr val="3F3F7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>
                    <a:solidFill>
                      <a:srgbClr val="E9F8E4"/>
                    </a:solidFill>
                  </a:tcPr>
                </a:tc>
                <a:tc>
                  <a:txBody>
                    <a:bodyPr/>
                    <a:lstStyle>
                      <a:lvl1pPr>
                        <a:defRPr sz="1600"/>
                      </a:lvl1pPr>
                    </a:lstStyle>
                    <a:p>
                      <a:pPr algn="l" fontAlgn="b"/>
                      <a:endParaRPr lang="en-US" sz="1600" b="0" i="0" u="none" strike="noStrike" dirty="0">
                        <a:solidFill>
                          <a:srgbClr val="3F3F7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>
                    <a:solidFill>
                      <a:srgbClr val="E9F8E4"/>
                    </a:solidFill>
                  </a:tcPr>
                </a:tc>
                <a:tc>
                  <a:txBody>
                    <a:bodyPr/>
                    <a:lstStyle>
                      <a:lvl1pPr>
                        <a:defRPr sz="1600"/>
                      </a:lvl1pPr>
                    </a:lstStyle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>
                    <a:solidFill>
                      <a:srgbClr val="E9F8E4"/>
                    </a:solidFill>
                  </a:tcPr>
                </a:tc>
                <a:tc>
                  <a:txBody>
                    <a:bodyPr/>
                    <a:lstStyle>
                      <a:lvl1pPr>
                        <a:defRPr sz="1600"/>
                      </a:lvl1pPr>
                    </a:lstStyle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>
                    <a:solidFill>
                      <a:srgbClr val="E9F8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6732030"/>
                  </a:ext>
                </a:extLst>
              </a:tr>
              <a:tr h="190500">
                <a:tc>
                  <a:txBody>
                    <a:bodyPr/>
                    <a:lstStyle>
                      <a:lvl1pPr>
                        <a:defRPr sz="1600"/>
                      </a:lvl1pPr>
                    </a:lstStyle>
                    <a:p>
                      <a:pPr algn="l" fontAlgn="b"/>
                      <a:endParaRPr lang="en-US" sz="1600" b="0" i="0" u="none" strike="noStrike" dirty="0">
                        <a:solidFill>
                          <a:srgbClr val="3F3F7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>
                    <a:solidFill>
                      <a:srgbClr val="E9F8E4"/>
                    </a:solidFill>
                  </a:tcPr>
                </a:tc>
                <a:tc>
                  <a:txBody>
                    <a:bodyPr/>
                    <a:lstStyle>
                      <a:lvl1pPr>
                        <a:defRPr sz="1600"/>
                      </a:lvl1pPr>
                    </a:lstStyle>
                    <a:p>
                      <a:pPr algn="l" fontAlgn="b"/>
                      <a:endParaRPr lang="en-US" sz="1600" b="0" i="0" u="none" strike="noStrike" dirty="0">
                        <a:solidFill>
                          <a:srgbClr val="3F3F7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>
                    <a:solidFill>
                      <a:srgbClr val="E9F8E4"/>
                    </a:solidFill>
                  </a:tcPr>
                </a:tc>
                <a:tc>
                  <a:txBody>
                    <a:bodyPr/>
                    <a:lstStyle>
                      <a:lvl1pPr>
                        <a:defRPr sz="1600"/>
                      </a:lvl1pPr>
                    </a:lstStyle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8E4"/>
                    </a:solidFill>
                  </a:tcPr>
                </a:tc>
                <a:tc>
                  <a:txBody>
                    <a:bodyPr/>
                    <a:lstStyle>
                      <a:lvl1pPr>
                        <a:defRPr sz="1600"/>
                      </a:lvl1pPr>
                    </a:lstStyle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8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3990739"/>
                  </a:ext>
                </a:extLst>
              </a:tr>
              <a:tr h="190500">
                <a:tc>
                  <a:txBody>
                    <a:bodyPr/>
                    <a:lstStyle>
                      <a:lvl1pPr>
                        <a:defRPr sz="1600"/>
                      </a:lvl1pPr>
                    </a:lstStyle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>
                    <a:noFill/>
                  </a:tcPr>
                </a:tc>
                <a:tc>
                  <a:txBody>
                    <a:bodyPr/>
                    <a:lstStyle>
                      <a:lvl1pPr>
                        <a:defRPr sz="1600"/>
                      </a:lvl1pPr>
                    </a:lstStyle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>
                    <a:noFill/>
                  </a:tcPr>
                </a:tc>
                <a:tc>
                  <a:txBody>
                    <a:bodyPr/>
                    <a:lstStyle>
                      <a:lvl1pPr>
                        <a:defRPr sz="1600"/>
                      </a:lvl1pPr>
                    </a:lstStyle>
                    <a:p>
                      <a:pPr algn="l" fontAlgn="b"/>
                      <a:r>
                        <a:rPr lang="en-US" sz="160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Subtotal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defRPr sz="1600"/>
                      </a:lvl1pPr>
                    </a:lstStyle>
                    <a:p>
                      <a:pPr algn="r" fontAlgn="b"/>
                      <a:r>
                        <a:rPr lang="en-US" sz="160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$16,500.00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5958039"/>
                  </a:ext>
                </a:extLst>
              </a:tr>
              <a:tr h="190500">
                <a:tc>
                  <a:txBody>
                    <a:bodyPr/>
                    <a:lstStyle>
                      <a:lvl1pPr>
                        <a:defRPr sz="1600"/>
                      </a:lvl1pPr>
                    </a:lstStyle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>
                    <a:noFill/>
                  </a:tcPr>
                </a:tc>
                <a:tc>
                  <a:txBody>
                    <a:bodyPr/>
                    <a:lstStyle>
                      <a:lvl1pPr>
                        <a:defRPr sz="1600"/>
                      </a:lvl1pPr>
                    </a:lstStyle>
                    <a:p>
                      <a:pPr algn="l" fontAlgn="b"/>
                      <a:r>
                        <a:rPr lang="en-US" sz="1600" u="none" strike="noStrike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alibri" panose="020F0502020204030204"/>
                        </a:rPr>
                        <a:t>Currency is U.S. Dollars</a:t>
                      </a:r>
                      <a:endParaRPr lang="en-US" sz="1600" b="0" i="0" u="none" strike="noStrike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>
                    <a:noFill/>
                  </a:tcPr>
                </a:tc>
                <a:tc>
                  <a:txBody>
                    <a:bodyPr/>
                    <a:lstStyle>
                      <a:lvl1pPr>
                        <a:defRPr sz="1600"/>
                      </a:lvl1pPr>
                    </a:lstStyle>
                    <a:p>
                      <a:pPr algn="l" fontAlgn="b"/>
                      <a:r>
                        <a:rPr lang="en-US" sz="160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Sales Tax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8E4"/>
                    </a:solidFill>
                  </a:tcPr>
                </a:tc>
                <a:tc>
                  <a:txBody>
                    <a:bodyPr/>
                    <a:lstStyle>
                      <a:lvl1pPr>
                        <a:defRPr sz="1600"/>
                      </a:lvl1pPr>
                    </a:lstStyle>
                    <a:p>
                      <a:pPr algn="r" fontAlgn="b"/>
                      <a:r>
                        <a:rPr lang="en-US" sz="160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$1,650.00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8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824974"/>
                  </a:ext>
                </a:extLst>
              </a:tr>
              <a:tr h="190500">
                <a:tc>
                  <a:txBody>
                    <a:bodyPr/>
                    <a:lstStyle>
                      <a:lvl1pPr>
                        <a:defRPr sz="1600"/>
                      </a:lvl1pPr>
                    </a:lstStyle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>
                    <a:noFill/>
                  </a:tcPr>
                </a:tc>
                <a:tc>
                  <a:txBody>
                    <a:bodyPr/>
                    <a:lstStyle>
                      <a:lvl1pPr>
                        <a:defRPr sz="1600"/>
                      </a:lvl1pPr>
                    </a:lstStyle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>
                    <a:noFill/>
                  </a:tcPr>
                </a:tc>
                <a:tc>
                  <a:txBody>
                    <a:bodyPr/>
                    <a:lstStyle>
                      <a:lvl1pPr>
                        <a:defRPr sz="1600"/>
                      </a:lvl1pPr>
                    </a:lstStyle>
                    <a:p>
                      <a:pPr algn="l" fontAlgn="b"/>
                      <a:r>
                        <a:rPr lang="en-US" sz="160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Total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defRPr sz="1600"/>
                      </a:lvl1pPr>
                    </a:lstStyle>
                    <a:p>
                      <a:pPr algn="r" fontAlgn="b"/>
                      <a:r>
                        <a:rPr lang="en-US" sz="160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$18,150.00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2233214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17A52818-DEB6-192D-05F6-9694E640F483}"/>
              </a:ext>
            </a:extLst>
          </p:cNvPr>
          <p:cNvSpPr txBox="1"/>
          <p:nvPr/>
        </p:nvSpPr>
        <p:spPr>
          <a:xfrm>
            <a:off x="0" y="5489486"/>
            <a:ext cx="12192000" cy="1200329"/>
          </a:xfrm>
          <a:prstGeom prst="rect">
            <a:avLst/>
          </a:prstGeom>
          <a:solidFill>
            <a:srgbClr val="E9F8E4"/>
          </a:solidFill>
        </p:spPr>
        <p:txBody>
          <a:bodyPr wrap="square">
            <a:spAutoFit/>
          </a:bodyPr>
          <a:lstStyle/>
          <a:p>
            <a:pPr algn="ctr"/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MAKE ALL CHECKS PAYABLE TO: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CREATE &amp; CO</a:t>
            </a:r>
          </a:p>
          <a:p>
            <a:pPr algn="ctr"/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Thank you for your business!</a:t>
            </a:r>
          </a:p>
          <a:p>
            <a:pPr algn="ctr"/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 </a:t>
            </a:r>
          </a:p>
          <a:p>
            <a:pPr algn="ctr"/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b="1" dirty="0">
                <a:solidFill>
                  <a:schemeClr val="accent6">
                    <a:lumMod val="50000"/>
                  </a:schemeClr>
                </a:solidFill>
              </a:rPr>
              <a:t>CREATE &amp; CO.</a:t>
            </a:r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 | 123 MAIN ST |SEATTLE, WA 78910 |PHONE: 111-222-333 |FAX: 111-222-333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6CC3B23-B14C-644D-6EE6-9DAE3A3DE204}"/>
              </a:ext>
            </a:extLst>
          </p:cNvPr>
          <p:cNvSpPr txBox="1"/>
          <p:nvPr/>
        </p:nvSpPr>
        <p:spPr>
          <a:xfrm>
            <a:off x="552861" y="1574488"/>
            <a:ext cx="1764889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Invoice date: </a:t>
            </a:r>
          </a:p>
          <a:p>
            <a:endParaRPr lang="en-US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en-US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Due date: </a:t>
            </a:r>
          </a:p>
          <a:p>
            <a:endParaRPr lang="en-US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en-US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Invoice # 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F838D5D-687C-F980-9744-45D7B9DE5295}"/>
              </a:ext>
            </a:extLst>
          </p:cNvPr>
          <p:cNvSpPr txBox="1"/>
          <p:nvPr/>
        </p:nvSpPr>
        <p:spPr>
          <a:xfrm>
            <a:off x="552861" y="3252382"/>
            <a:ext cx="76793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To: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0924D17-748A-0982-78FB-BDFADECF2B0C}"/>
              </a:ext>
            </a:extLst>
          </p:cNvPr>
          <p:cNvSpPr txBox="1"/>
          <p:nvPr/>
        </p:nvSpPr>
        <p:spPr>
          <a:xfrm>
            <a:off x="0" y="647833"/>
            <a:ext cx="12192000" cy="584775"/>
          </a:xfrm>
          <a:prstGeom prst="rect">
            <a:avLst/>
          </a:prstGeom>
          <a:solidFill>
            <a:srgbClr val="E9F8E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n-US" sz="3200" b="1" dirty="0">
                <a:solidFill>
                  <a:schemeClr val="accent6">
                    <a:lumMod val="75000"/>
                  </a:schemeClr>
                </a:solidFill>
              </a:rPr>
              <a:t>INVOICE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918A8A6-6B84-0290-EA76-D30B133BE682}"/>
              </a:ext>
            </a:extLst>
          </p:cNvPr>
          <p:cNvSpPr txBox="1"/>
          <p:nvPr>
            <p:custDataLst>
              <p:tags r:id="rId2"/>
            </p:custDataLst>
          </p:nvPr>
        </p:nvSpPr>
        <p:spPr>
          <a:xfrm>
            <a:off x="2260600" y="1591667"/>
            <a:ext cx="266408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2-May-2025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348449F-E6EB-5E07-923D-8BB67FC6B055}"/>
              </a:ext>
            </a:extLst>
          </p:cNvPr>
          <p:cNvSpPr txBox="1"/>
          <p:nvPr>
            <p:custDataLst>
              <p:tags r:id="rId3"/>
            </p:custDataLst>
          </p:nvPr>
        </p:nvSpPr>
        <p:spPr>
          <a:xfrm>
            <a:off x="2260600" y="2152563"/>
            <a:ext cx="266408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1-Jun-2025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4BF8B74-59FB-59E1-54D6-EA18FE082424}"/>
              </a:ext>
            </a:extLst>
          </p:cNvPr>
          <p:cNvSpPr txBox="1"/>
          <p:nvPr>
            <p:custDataLst>
              <p:tags r:id="rId4"/>
            </p:custDataLst>
          </p:nvPr>
        </p:nvSpPr>
        <p:spPr>
          <a:xfrm>
            <a:off x="2260601" y="2670033"/>
            <a:ext cx="266408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12345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4016627C-EDD4-49E4-B20E-185CCDEAF2DD}"/>
              </a:ext>
            </a:extLst>
          </p:cNvPr>
          <p:cNvSpPr txBox="1"/>
          <p:nvPr>
            <p:custDataLst>
              <p:tags r:id="rId5"/>
            </p:custDataLst>
          </p:nvPr>
        </p:nvSpPr>
        <p:spPr>
          <a:xfrm>
            <a:off x="1060247" y="3257926"/>
            <a:ext cx="371823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Customer Name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E72383F6-C14F-2FB1-8C63-D41CB194415E}"/>
              </a:ext>
            </a:extLst>
          </p:cNvPr>
          <p:cNvSpPr txBox="1"/>
          <p:nvPr>
            <p:custDataLst>
              <p:tags r:id="rId6"/>
            </p:custDataLst>
          </p:nvPr>
        </p:nvSpPr>
        <p:spPr>
          <a:xfrm>
            <a:off x="1060247" y="3911034"/>
            <a:ext cx="371823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123 Main Street
New York, NY 10011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3ABF3FD1-DC02-CBC3-2758-CDD1529CA774}"/>
              </a:ext>
            </a:extLst>
          </p:cNvPr>
          <p:cNvSpPr txBox="1"/>
          <p:nvPr/>
        </p:nvSpPr>
        <p:spPr>
          <a:xfrm>
            <a:off x="177114" y="375140"/>
            <a:ext cx="474757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chemeClr val="bg1">
                    <a:lumMod val="50000"/>
                  </a:schemeClr>
                </a:solidFill>
              </a:rPr>
              <a:t>Destination-formatted table. Text is also linked.</a:t>
            </a:r>
          </a:p>
        </p:txBody>
      </p:sp>
    </p:spTree>
    <p:extLst>
      <p:ext uri="{BB962C8B-B14F-4D97-AF65-F5344CB8AC3E}">
        <p14:creationId xmlns:p14="http://schemas.microsoft.com/office/powerpoint/2010/main" val="12868397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169086-2BD3-78B0-2E25-16D0945447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Sales Tracking/Reporting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2D157723-FBBE-11B1-A024-173CC4A1C8E3}"/>
              </a:ext>
            </a:extLst>
          </p:cNvPr>
          <p:cNvGraphicFramePr>
            <a:graphicFrameLocks noGrp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4034158500"/>
              </p:ext>
            </p:extLst>
          </p:nvPr>
        </p:nvGraphicFramePr>
        <p:xfrm>
          <a:off x="838200" y="843748"/>
          <a:ext cx="10515602" cy="1671515"/>
        </p:xfrm>
        <a:graphic>
          <a:graphicData uri="http://schemas.openxmlformats.org/drawingml/2006/table">
            <a:tbl>
              <a:tblPr/>
              <a:tblGrid>
                <a:gridCol w="15926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14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914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9144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9144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9144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9144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9144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99144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99144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sz="997" b="1">
                          <a:solidFill>
                            <a:srgbClr val="FFFFFF"/>
                          </a:solidFill>
                          <a:latin typeface="Century Gothic"/>
                        </a:rPr>
                        <a:t>PRODUCT NAME</a:t>
                      </a:r>
                    </a:p>
                  </a:txBody>
                  <a:tcPr marL="139700" marR="63500" marT="0" marB="0" anchor="ctr">
                    <a:lnL w="6350" cmpd="sng">
                      <a:solidFill>
                        <a:srgbClr val="BFBFBF"/>
                      </a:solidFill>
                      <a:prstDash val="solid"/>
                    </a:lnL>
                    <a:lnR w="6350" cmpd="sng">
                      <a:solidFill>
                        <a:srgbClr val="BFBFBF"/>
                      </a:solidFill>
                      <a:prstDash val="solid"/>
                    </a:lnR>
                    <a:lnT>
                      <a:noFill/>
                    </a:lnT>
                    <a:lnB w="6350" cmpd="sng">
                      <a:solidFill>
                        <a:srgbClr val="BFBFBF"/>
                      </a:solidFill>
                      <a:prstDash val="solid"/>
                    </a:lnB>
                    <a:solidFill>
                      <a:srgbClr val="333F4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997" b="1">
                          <a:solidFill>
                            <a:srgbClr val="FFFFFF"/>
                          </a:solidFill>
                          <a:latin typeface="Century Gothic"/>
                        </a:rPr>
                        <a:t>COST PER ITEM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BFBFBF"/>
                      </a:solidFill>
                      <a:prstDash val="solid"/>
                    </a:lnL>
                    <a:lnR w="6350" cmpd="sng">
                      <a:solidFill>
                        <a:srgbClr val="BFBFBF"/>
                      </a:solidFill>
                      <a:prstDash val="solid"/>
                    </a:lnR>
                    <a:lnT>
                      <a:noFill/>
                    </a:lnT>
                    <a:lnB w="6350" cmpd="sng">
                      <a:solidFill>
                        <a:srgbClr val="BFBFBF"/>
                      </a:solidFill>
                      <a:prstDash val="solid"/>
                    </a:lnB>
                    <a:solidFill>
                      <a:srgbClr val="333F4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997" b="1">
                          <a:solidFill>
                            <a:srgbClr val="FFFFFF"/>
                          </a:solidFill>
                          <a:latin typeface="Century Gothic"/>
                        </a:rPr>
                        <a:t>MARKUP PERCENTAGE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BFBFBF"/>
                      </a:solidFill>
                      <a:prstDash val="solid"/>
                    </a:lnL>
                    <a:lnR w="6350" cmpd="sng">
                      <a:solidFill>
                        <a:srgbClr val="BFBFBF"/>
                      </a:solidFill>
                      <a:prstDash val="solid"/>
                    </a:lnR>
                    <a:lnT>
                      <a:noFill/>
                    </a:lnT>
                    <a:lnB w="6350" cmpd="sng">
                      <a:solidFill>
                        <a:srgbClr val="BFBFBF"/>
                      </a:solidFill>
                      <a:prstDash val="solid"/>
                    </a:lnB>
                    <a:solidFill>
                      <a:srgbClr val="333F4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997" b="1">
                          <a:solidFill>
                            <a:srgbClr val="FFFFFF"/>
                          </a:solidFill>
                          <a:latin typeface="Century Gothic"/>
                        </a:rPr>
                        <a:t>TOTAL SOLD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BFBFBF"/>
                      </a:solidFill>
                      <a:prstDash val="solid"/>
                    </a:lnL>
                    <a:lnR w="6350" cmpd="sng">
                      <a:solidFill>
                        <a:srgbClr val="BFBFBF"/>
                      </a:solidFill>
                      <a:prstDash val="solid"/>
                    </a:lnR>
                    <a:lnT>
                      <a:noFill/>
                    </a:lnT>
                    <a:lnB w="6350" cmpd="sng">
                      <a:solidFill>
                        <a:srgbClr val="BFBFBF"/>
                      </a:solidFill>
                      <a:prstDash val="solid"/>
                    </a:lnB>
                    <a:solidFill>
                      <a:srgbClr val="333F4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997" b="1">
                          <a:solidFill>
                            <a:srgbClr val="FFFFFF"/>
                          </a:solidFill>
                          <a:latin typeface="Century Gothic"/>
                        </a:rPr>
                        <a:t>TOTAL REVENUE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BFBFBF"/>
                      </a:solidFill>
                      <a:prstDash val="solid"/>
                    </a:lnL>
                    <a:lnR w="6350" cmpd="sng">
                      <a:solidFill>
                        <a:srgbClr val="BFBFBF"/>
                      </a:solidFill>
                      <a:prstDash val="solid"/>
                    </a:lnR>
                    <a:lnT>
                      <a:noFill/>
                    </a:lnT>
                    <a:lnB w="6350" cmpd="sng">
                      <a:solidFill>
                        <a:srgbClr val="BFBFBF"/>
                      </a:solidFill>
                      <a:prstDash val="solid"/>
                    </a:lnB>
                    <a:solidFill>
                      <a:srgbClr val="333F4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997" b="1">
                          <a:solidFill>
                            <a:srgbClr val="FFFFFF"/>
                          </a:solidFill>
                          <a:latin typeface="Century Gothic"/>
                        </a:rPr>
                        <a:t>SHIPPING CHARGE PER ITEM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BFBFBF"/>
                      </a:solidFill>
                      <a:prstDash val="solid"/>
                    </a:lnL>
                    <a:lnR w="6350" cmpd="sng">
                      <a:solidFill>
                        <a:srgbClr val="BFBFBF"/>
                      </a:solidFill>
                      <a:prstDash val="solid"/>
                    </a:lnR>
                    <a:lnT>
                      <a:noFill/>
                    </a:lnT>
                    <a:lnB w="6350" cmpd="sng">
                      <a:solidFill>
                        <a:srgbClr val="BFBFBF"/>
                      </a:solidFill>
                      <a:prstDash val="solid"/>
                    </a:lnB>
                    <a:solidFill>
                      <a:srgbClr val="333F4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997" b="1">
                          <a:solidFill>
                            <a:srgbClr val="FFFFFF"/>
                          </a:solidFill>
                          <a:latin typeface="Century Gothic"/>
                        </a:rPr>
                        <a:t>SHIPPING COST PER ITEM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BFBFBF"/>
                      </a:solidFill>
                      <a:prstDash val="solid"/>
                    </a:lnL>
                    <a:lnR w="6350" cmpd="sng">
                      <a:solidFill>
                        <a:srgbClr val="BFBFBF"/>
                      </a:solidFill>
                      <a:prstDash val="solid"/>
                    </a:lnR>
                    <a:lnT>
                      <a:noFill/>
                    </a:lnT>
                    <a:lnB w="6350" cmpd="sng">
                      <a:solidFill>
                        <a:srgbClr val="BFBFBF"/>
                      </a:solidFill>
                      <a:prstDash val="solid"/>
                    </a:lnB>
                    <a:solidFill>
                      <a:srgbClr val="333F4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997" b="1">
                          <a:solidFill>
                            <a:srgbClr val="FFFFFF"/>
                          </a:solidFill>
                          <a:latin typeface="Century Gothic"/>
                        </a:rPr>
                        <a:t>PROFIT PER ITEM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BFBFBF"/>
                      </a:solidFill>
                      <a:prstDash val="solid"/>
                    </a:lnL>
                    <a:lnR w="6350" cmpd="sng">
                      <a:solidFill>
                        <a:srgbClr val="BFBFBF"/>
                      </a:solidFill>
                      <a:prstDash val="solid"/>
                    </a:lnR>
                    <a:lnT>
                      <a:noFill/>
                    </a:lnT>
                    <a:lnB w="6350" cmpd="sng">
                      <a:solidFill>
                        <a:srgbClr val="BFBFBF"/>
                      </a:solidFill>
                      <a:prstDash val="solid"/>
                    </a:lnB>
                    <a:solidFill>
                      <a:srgbClr val="333F4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997" b="1">
                          <a:solidFill>
                            <a:srgbClr val="FFFFFF"/>
                          </a:solidFill>
                          <a:latin typeface="Century Gothic"/>
                        </a:rPr>
                        <a:t>RETURNS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BFBFBF"/>
                      </a:solidFill>
                      <a:prstDash val="solid"/>
                    </a:lnL>
                    <a:lnR w="6350" cmpd="sng">
                      <a:solidFill>
                        <a:srgbClr val="BFBFBF"/>
                      </a:solidFill>
                      <a:prstDash val="solid"/>
                    </a:lnR>
                    <a:lnT>
                      <a:noFill/>
                    </a:lnT>
                    <a:lnB w="6350" cmpd="sng">
                      <a:solidFill>
                        <a:srgbClr val="BFBFBF"/>
                      </a:solidFill>
                      <a:prstDash val="solid"/>
                    </a:lnB>
                    <a:solidFill>
                      <a:srgbClr val="333F4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997" b="1">
                          <a:solidFill>
                            <a:srgbClr val="FFFFFF"/>
                          </a:solidFill>
                          <a:latin typeface="Century Gothic"/>
                        </a:rPr>
                        <a:t>TOTAL INCOME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BFBFBF"/>
                      </a:solidFill>
                      <a:prstDash val="solid"/>
                    </a:lnL>
                    <a:lnR w="6350" cmpd="sng">
                      <a:solidFill>
                        <a:srgbClr val="BFBFBF"/>
                      </a:solidFill>
                      <a:prstDash val="solid"/>
                    </a:lnR>
                    <a:lnT>
                      <a:noFill/>
                    </a:lnT>
                    <a:lnB w="6350" cmpd="sng">
                      <a:solidFill>
                        <a:srgbClr val="BFBFBF"/>
                      </a:solidFill>
                      <a:prstDash val="solid"/>
                    </a:lnB>
                    <a:solidFill>
                      <a:srgbClr val="333F4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997">
                          <a:solidFill>
                            <a:srgbClr val="000000"/>
                          </a:solidFill>
                          <a:latin typeface="Century Gothic"/>
                        </a:rPr>
                        <a:t>ITEM 1</a:t>
                      </a:r>
                    </a:p>
                  </a:txBody>
                  <a:tcPr marL="139700" marR="63500" marT="0" marB="0" anchor="ctr">
                    <a:lnL w="6350" cmpd="sng">
                      <a:solidFill>
                        <a:srgbClr val="BFBFBF"/>
                      </a:solidFill>
                      <a:prstDash val="solid"/>
                    </a:lnL>
                    <a:lnR w="6350" cmpd="sng">
                      <a:solidFill>
                        <a:srgbClr val="BFBFBF"/>
                      </a:solidFill>
                      <a:prstDash val="solid"/>
                    </a:lnR>
                    <a:lnT w="6350" cmpd="sng">
                      <a:solidFill>
                        <a:srgbClr val="BFBFBF"/>
                      </a:solidFill>
                      <a:prstDash val="solid"/>
                    </a:lnT>
                    <a:lnB w="6350" cmpd="sng">
                      <a:solidFill>
                        <a:srgbClr val="BFBFBF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97">
                          <a:solidFill>
                            <a:srgbClr val="000000"/>
                          </a:solidFill>
                          <a:latin typeface="Century Gothic"/>
                        </a:rPr>
                        <a:t>$50.00</a:t>
                      </a:r>
                    </a:p>
                  </a:txBody>
                  <a:tcPr marL="139700" marR="63500" marT="0" marB="0" anchor="ctr">
                    <a:lnL w="6350" cmpd="sng">
                      <a:solidFill>
                        <a:srgbClr val="BFBFBF"/>
                      </a:solidFill>
                      <a:prstDash val="solid"/>
                    </a:lnL>
                    <a:lnR w="6350" cmpd="sng">
                      <a:solidFill>
                        <a:srgbClr val="BFBFBF"/>
                      </a:solidFill>
                      <a:prstDash val="solid"/>
                    </a:lnR>
                    <a:lnT w="6350" cmpd="sng">
                      <a:solidFill>
                        <a:srgbClr val="BFBFBF"/>
                      </a:solidFill>
                      <a:prstDash val="solid"/>
                    </a:lnT>
                    <a:lnB w="6350" cmpd="sng">
                      <a:solidFill>
                        <a:srgbClr val="BFBFBF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97">
                          <a:solidFill>
                            <a:srgbClr val="000000"/>
                          </a:solidFill>
                          <a:latin typeface="Century Gothic"/>
                        </a:rPr>
                        <a:t>83.00%</a:t>
                      </a:r>
                    </a:p>
                  </a:txBody>
                  <a:tcPr marL="139700" marR="63500" marT="0" marB="0" anchor="ctr">
                    <a:lnL w="6350" cmpd="sng">
                      <a:solidFill>
                        <a:srgbClr val="BFBFBF"/>
                      </a:solidFill>
                      <a:prstDash val="solid"/>
                    </a:lnL>
                    <a:lnR w="6350" cmpd="sng">
                      <a:solidFill>
                        <a:srgbClr val="BFBFBF"/>
                      </a:solidFill>
                      <a:prstDash val="solid"/>
                    </a:lnR>
                    <a:lnT w="6350" cmpd="sng">
                      <a:solidFill>
                        <a:srgbClr val="BFBFBF"/>
                      </a:solidFill>
                      <a:prstDash val="solid"/>
                    </a:lnT>
                    <a:lnB w="6350" cmpd="sng">
                      <a:solidFill>
                        <a:srgbClr val="BFBFBF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997">
                          <a:solidFill>
                            <a:srgbClr val="000000"/>
                          </a:solidFill>
                          <a:latin typeface="Century Gothic"/>
                        </a:rPr>
                        <a:t>22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BFBFBF"/>
                      </a:solidFill>
                      <a:prstDash val="solid"/>
                    </a:lnL>
                    <a:lnR w="6350" cmpd="sng">
                      <a:solidFill>
                        <a:srgbClr val="BFBFBF"/>
                      </a:solidFill>
                      <a:prstDash val="solid"/>
                    </a:lnR>
                    <a:lnT w="6350" cmpd="sng">
                      <a:solidFill>
                        <a:srgbClr val="BFBFBF"/>
                      </a:solidFill>
                      <a:prstDash val="solid"/>
                    </a:lnT>
                    <a:lnB w="6350" cmpd="sng">
                      <a:solidFill>
                        <a:srgbClr val="BFBFBF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97">
                          <a:solidFill>
                            <a:srgbClr val="000000"/>
                          </a:solidFill>
                          <a:latin typeface="Century Gothic"/>
                        </a:rPr>
                        <a:t>$2,013.00</a:t>
                      </a:r>
                    </a:p>
                  </a:txBody>
                  <a:tcPr marL="139700" marR="63500" marT="0" marB="0" anchor="ctr">
                    <a:lnL w="6350" cmpd="sng">
                      <a:solidFill>
                        <a:srgbClr val="BFBFBF"/>
                      </a:solidFill>
                      <a:prstDash val="solid"/>
                    </a:lnL>
                    <a:lnR w="6350" cmpd="sng">
                      <a:solidFill>
                        <a:srgbClr val="BFBFBF"/>
                      </a:solidFill>
                      <a:prstDash val="solid"/>
                    </a:lnR>
                    <a:lnT w="6350" cmpd="sng">
                      <a:solidFill>
                        <a:srgbClr val="BFBFBF"/>
                      </a:solidFill>
                      <a:prstDash val="solid"/>
                    </a:lnT>
                    <a:lnB w="6350" cmpd="sng">
                      <a:solidFill>
                        <a:srgbClr val="BFBFBF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97">
                          <a:solidFill>
                            <a:srgbClr val="000000"/>
                          </a:solidFill>
                          <a:latin typeface="Century Gothic"/>
                        </a:rPr>
                        <a:t>$5.00</a:t>
                      </a:r>
                    </a:p>
                  </a:txBody>
                  <a:tcPr marL="139700" marR="63500" marT="0" marB="0" anchor="ctr">
                    <a:lnL w="6350" cmpd="sng">
                      <a:solidFill>
                        <a:srgbClr val="BFBFBF"/>
                      </a:solidFill>
                      <a:prstDash val="solid"/>
                    </a:lnL>
                    <a:lnR w="6350" cmpd="sng">
                      <a:solidFill>
                        <a:srgbClr val="BFBFBF"/>
                      </a:solidFill>
                      <a:prstDash val="solid"/>
                    </a:lnR>
                    <a:lnT w="6350" cmpd="sng">
                      <a:solidFill>
                        <a:srgbClr val="BFBFBF"/>
                      </a:solidFill>
                      <a:prstDash val="solid"/>
                    </a:lnT>
                    <a:lnB w="6350" cmpd="sng">
                      <a:solidFill>
                        <a:srgbClr val="BFBFBF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97">
                          <a:solidFill>
                            <a:srgbClr val="000000"/>
                          </a:solidFill>
                          <a:latin typeface="Century Gothic"/>
                        </a:rPr>
                        <a:t>$2.50</a:t>
                      </a:r>
                    </a:p>
                  </a:txBody>
                  <a:tcPr marL="139700" marR="63500" marT="0" marB="0" anchor="ctr">
                    <a:lnL w="6350" cmpd="sng">
                      <a:solidFill>
                        <a:srgbClr val="BFBFBF"/>
                      </a:solidFill>
                      <a:prstDash val="solid"/>
                    </a:lnL>
                    <a:lnR w="6350" cmpd="sng">
                      <a:solidFill>
                        <a:srgbClr val="BFBFBF"/>
                      </a:solidFill>
                      <a:prstDash val="solid"/>
                    </a:lnR>
                    <a:lnT w="6350" cmpd="sng">
                      <a:solidFill>
                        <a:srgbClr val="BFBFBF"/>
                      </a:solidFill>
                      <a:prstDash val="solid"/>
                    </a:lnT>
                    <a:lnB w="6350" cmpd="sng">
                      <a:solidFill>
                        <a:srgbClr val="BFBFBF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97">
                          <a:solidFill>
                            <a:srgbClr val="000000"/>
                          </a:solidFill>
                          <a:latin typeface="Century Gothic"/>
                        </a:rPr>
                        <a:t>$44.00</a:t>
                      </a:r>
                    </a:p>
                  </a:txBody>
                  <a:tcPr marL="139700" marR="63500" marT="0" marB="0" anchor="ctr">
                    <a:lnL w="6350" cmpd="sng">
                      <a:solidFill>
                        <a:srgbClr val="BFBFBF"/>
                      </a:solidFill>
                      <a:prstDash val="solid"/>
                    </a:lnL>
                    <a:lnR w="6350" cmpd="sng">
                      <a:solidFill>
                        <a:srgbClr val="BFBFBF"/>
                      </a:solidFill>
                      <a:prstDash val="solid"/>
                    </a:lnR>
                    <a:lnT w="6350" cmpd="sng">
                      <a:solidFill>
                        <a:srgbClr val="BFBFBF"/>
                      </a:solidFill>
                      <a:prstDash val="solid"/>
                    </a:lnT>
                    <a:lnB w="6350" cmpd="sng">
                      <a:solidFill>
                        <a:srgbClr val="BFBFBF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997">
                          <a:solidFill>
                            <a:srgbClr val="000000"/>
                          </a:solidFill>
                          <a:latin typeface="Century Gothic"/>
                        </a:rPr>
                        <a:t>0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BFBFBF"/>
                      </a:solidFill>
                      <a:prstDash val="solid"/>
                    </a:lnL>
                    <a:lnR w="6350" cmpd="sng">
                      <a:solidFill>
                        <a:srgbClr val="BFBFBF"/>
                      </a:solidFill>
                      <a:prstDash val="solid"/>
                    </a:lnR>
                    <a:lnT w="6350" cmpd="sng">
                      <a:solidFill>
                        <a:srgbClr val="BFBFBF"/>
                      </a:solidFill>
                      <a:prstDash val="solid"/>
                    </a:lnT>
                    <a:lnB w="6350" cmpd="sng">
                      <a:solidFill>
                        <a:srgbClr val="BFBFBF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97">
                          <a:solidFill>
                            <a:srgbClr val="000000"/>
                          </a:solidFill>
                          <a:latin typeface="Century Gothic"/>
                        </a:rPr>
                        <a:t>$968.00</a:t>
                      </a:r>
                    </a:p>
                  </a:txBody>
                  <a:tcPr marL="139700" marR="63500" marT="0" marB="0" anchor="ctr">
                    <a:lnL w="6350" cmpd="sng">
                      <a:solidFill>
                        <a:srgbClr val="BFBFBF"/>
                      </a:solidFill>
                      <a:prstDash val="solid"/>
                    </a:lnL>
                    <a:lnR w="6350" cmpd="sng">
                      <a:solidFill>
                        <a:srgbClr val="BFBFBF"/>
                      </a:solidFill>
                      <a:prstDash val="solid"/>
                    </a:lnR>
                    <a:lnT w="6350" cmpd="sng">
                      <a:solidFill>
                        <a:srgbClr val="BFBFBF"/>
                      </a:solidFill>
                      <a:prstDash val="solid"/>
                    </a:lnT>
                    <a:lnB w="6350" cmpd="sng">
                      <a:solidFill>
                        <a:srgbClr val="BFBFBF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997">
                          <a:solidFill>
                            <a:srgbClr val="000000"/>
                          </a:solidFill>
                          <a:latin typeface="Century Gothic"/>
                        </a:rPr>
                        <a:t>ITEM 2</a:t>
                      </a:r>
                    </a:p>
                  </a:txBody>
                  <a:tcPr marL="139700" marR="63500" marT="0" marB="0" anchor="ctr">
                    <a:lnL w="6350" cmpd="sng">
                      <a:solidFill>
                        <a:srgbClr val="BFBFBF"/>
                      </a:solidFill>
                      <a:prstDash val="solid"/>
                    </a:lnL>
                    <a:lnR w="6350" cmpd="sng">
                      <a:solidFill>
                        <a:srgbClr val="BFBFBF"/>
                      </a:solidFill>
                      <a:prstDash val="solid"/>
                    </a:lnR>
                    <a:lnT w="6350" cmpd="sng">
                      <a:solidFill>
                        <a:srgbClr val="BFBFBF"/>
                      </a:solidFill>
                      <a:prstDash val="solid"/>
                    </a:lnT>
                    <a:lnB w="6350" cmpd="sng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97">
                          <a:solidFill>
                            <a:srgbClr val="000000"/>
                          </a:solidFill>
                          <a:latin typeface="Century Gothic"/>
                        </a:rPr>
                        <a:t>$24.50</a:t>
                      </a:r>
                    </a:p>
                  </a:txBody>
                  <a:tcPr marL="139700" marR="63500" marT="0" marB="0" anchor="ctr">
                    <a:lnL w="6350" cmpd="sng">
                      <a:solidFill>
                        <a:srgbClr val="BFBFBF"/>
                      </a:solidFill>
                      <a:prstDash val="solid"/>
                    </a:lnL>
                    <a:lnR w="6350" cmpd="sng">
                      <a:solidFill>
                        <a:srgbClr val="BFBFBF"/>
                      </a:solidFill>
                      <a:prstDash val="solid"/>
                    </a:lnR>
                    <a:lnT w="6350" cmpd="sng">
                      <a:solidFill>
                        <a:srgbClr val="BFBFBF"/>
                      </a:solidFill>
                      <a:prstDash val="solid"/>
                    </a:lnT>
                    <a:lnB w="6350" cmpd="sng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97">
                          <a:solidFill>
                            <a:srgbClr val="000000"/>
                          </a:solidFill>
                          <a:latin typeface="Century Gothic"/>
                        </a:rPr>
                        <a:t>87.00%</a:t>
                      </a:r>
                    </a:p>
                  </a:txBody>
                  <a:tcPr marL="139700" marR="63500" marT="0" marB="0" anchor="ctr">
                    <a:lnL w="6350" cmpd="sng">
                      <a:solidFill>
                        <a:srgbClr val="BFBFBF"/>
                      </a:solidFill>
                      <a:prstDash val="solid"/>
                    </a:lnL>
                    <a:lnR w="6350" cmpd="sng">
                      <a:solidFill>
                        <a:srgbClr val="BFBFBF"/>
                      </a:solidFill>
                      <a:prstDash val="solid"/>
                    </a:lnR>
                    <a:lnT w="6350" cmpd="sng">
                      <a:solidFill>
                        <a:srgbClr val="BFBFBF"/>
                      </a:solidFill>
                      <a:prstDash val="solid"/>
                    </a:lnT>
                    <a:lnB w="6350" cmpd="sng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997">
                          <a:solidFill>
                            <a:srgbClr val="000000"/>
                          </a:solidFill>
                          <a:latin typeface="Century Gothic"/>
                        </a:rPr>
                        <a:t>52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BFBFBF"/>
                      </a:solidFill>
                      <a:prstDash val="solid"/>
                    </a:lnL>
                    <a:lnR w="6350" cmpd="sng">
                      <a:solidFill>
                        <a:srgbClr val="BFBFBF"/>
                      </a:solidFill>
                      <a:prstDash val="solid"/>
                    </a:lnR>
                    <a:lnT w="6350" cmpd="sng">
                      <a:solidFill>
                        <a:srgbClr val="BFBFBF"/>
                      </a:solidFill>
                      <a:prstDash val="solid"/>
                    </a:lnT>
                    <a:lnB w="6350" cmpd="sng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97">
                          <a:solidFill>
                            <a:srgbClr val="000000"/>
                          </a:solidFill>
                          <a:latin typeface="Century Gothic"/>
                        </a:rPr>
                        <a:t>$2,382.38</a:t>
                      </a:r>
                    </a:p>
                  </a:txBody>
                  <a:tcPr marL="139700" marR="63500" marT="0" marB="0" anchor="ctr">
                    <a:lnL w="6350" cmpd="sng">
                      <a:solidFill>
                        <a:srgbClr val="BFBFBF"/>
                      </a:solidFill>
                      <a:prstDash val="solid"/>
                    </a:lnL>
                    <a:lnR w="6350" cmpd="sng">
                      <a:solidFill>
                        <a:srgbClr val="BFBFBF"/>
                      </a:solidFill>
                      <a:prstDash val="solid"/>
                    </a:lnR>
                    <a:lnT w="6350" cmpd="sng">
                      <a:solidFill>
                        <a:srgbClr val="BFBFBF"/>
                      </a:solidFill>
                      <a:prstDash val="solid"/>
                    </a:lnT>
                    <a:lnB w="6350" cmpd="sng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97">
                          <a:solidFill>
                            <a:srgbClr val="000000"/>
                          </a:solidFill>
                          <a:latin typeface="Century Gothic"/>
                        </a:rPr>
                        <a:t>$5.00</a:t>
                      </a:r>
                    </a:p>
                  </a:txBody>
                  <a:tcPr marL="139700" marR="63500" marT="0" marB="0" anchor="ctr">
                    <a:lnL w="6350" cmpd="sng">
                      <a:solidFill>
                        <a:srgbClr val="BFBFBF"/>
                      </a:solidFill>
                      <a:prstDash val="solid"/>
                    </a:lnL>
                    <a:lnR w="6350" cmpd="sng">
                      <a:solidFill>
                        <a:srgbClr val="BFBFBF"/>
                      </a:solidFill>
                      <a:prstDash val="solid"/>
                    </a:lnR>
                    <a:lnT w="6350" cmpd="sng">
                      <a:solidFill>
                        <a:srgbClr val="BFBFBF"/>
                      </a:solidFill>
                      <a:prstDash val="solid"/>
                    </a:lnT>
                    <a:lnB w="6350" cmpd="sng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97">
                          <a:solidFill>
                            <a:srgbClr val="000000"/>
                          </a:solidFill>
                          <a:latin typeface="Century Gothic"/>
                        </a:rPr>
                        <a:t>$2.50</a:t>
                      </a:r>
                    </a:p>
                  </a:txBody>
                  <a:tcPr marL="139700" marR="63500" marT="0" marB="0" anchor="ctr">
                    <a:lnL w="6350" cmpd="sng">
                      <a:solidFill>
                        <a:srgbClr val="BFBFBF"/>
                      </a:solidFill>
                      <a:prstDash val="solid"/>
                    </a:lnL>
                    <a:lnR w="6350" cmpd="sng">
                      <a:solidFill>
                        <a:srgbClr val="BFBFBF"/>
                      </a:solidFill>
                      <a:prstDash val="solid"/>
                    </a:lnR>
                    <a:lnT w="6350" cmpd="sng">
                      <a:solidFill>
                        <a:srgbClr val="BFBFBF"/>
                      </a:solidFill>
                      <a:prstDash val="solid"/>
                    </a:lnT>
                    <a:lnB w="6350" cmpd="sng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97">
                          <a:solidFill>
                            <a:srgbClr val="000000"/>
                          </a:solidFill>
                          <a:latin typeface="Century Gothic"/>
                        </a:rPr>
                        <a:t>$23.82</a:t>
                      </a:r>
                    </a:p>
                  </a:txBody>
                  <a:tcPr marL="139700" marR="63500" marT="0" marB="0" anchor="ctr">
                    <a:lnL w="6350" cmpd="sng">
                      <a:solidFill>
                        <a:srgbClr val="BFBFBF"/>
                      </a:solidFill>
                      <a:prstDash val="solid"/>
                    </a:lnL>
                    <a:lnR w="6350" cmpd="sng">
                      <a:solidFill>
                        <a:srgbClr val="BFBFBF"/>
                      </a:solidFill>
                      <a:prstDash val="solid"/>
                    </a:lnR>
                    <a:lnT w="6350" cmpd="sng">
                      <a:solidFill>
                        <a:srgbClr val="BFBFBF"/>
                      </a:solidFill>
                      <a:prstDash val="solid"/>
                    </a:lnT>
                    <a:lnB w="6350" cmpd="sng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997">
                          <a:solidFill>
                            <a:srgbClr val="000000"/>
                          </a:solidFill>
                          <a:latin typeface="Century Gothic"/>
                        </a:rPr>
                        <a:t>1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BFBFBF"/>
                      </a:solidFill>
                      <a:prstDash val="solid"/>
                    </a:lnL>
                    <a:lnR w="6350" cmpd="sng">
                      <a:solidFill>
                        <a:srgbClr val="BFBFBF"/>
                      </a:solidFill>
                      <a:prstDash val="solid"/>
                    </a:lnR>
                    <a:lnT w="6350" cmpd="sng">
                      <a:solidFill>
                        <a:srgbClr val="BFBFBF"/>
                      </a:solidFill>
                      <a:prstDash val="solid"/>
                    </a:lnT>
                    <a:lnB w="6350" cmpd="sng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97">
                          <a:solidFill>
                            <a:srgbClr val="000000"/>
                          </a:solidFill>
                          <a:latin typeface="Century Gothic"/>
                        </a:rPr>
                        <a:t>$1,217.07</a:t>
                      </a:r>
                    </a:p>
                  </a:txBody>
                  <a:tcPr marL="139700" marR="63500" marT="0" marB="0" anchor="ctr">
                    <a:lnL w="6350" cmpd="sng">
                      <a:solidFill>
                        <a:srgbClr val="BFBFBF"/>
                      </a:solidFill>
                      <a:prstDash val="solid"/>
                    </a:lnL>
                    <a:lnR w="6350" cmpd="sng">
                      <a:solidFill>
                        <a:srgbClr val="BFBFBF"/>
                      </a:solidFill>
                      <a:prstDash val="solid"/>
                    </a:lnR>
                    <a:lnT w="6350" cmpd="sng">
                      <a:solidFill>
                        <a:srgbClr val="BFBFBF"/>
                      </a:solidFill>
                      <a:prstDash val="solid"/>
                    </a:lnT>
                    <a:lnB w="6350" cmpd="sng">
                      <a:solidFill>
                        <a:srgbClr val="BFBFB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997">
                          <a:solidFill>
                            <a:srgbClr val="000000"/>
                          </a:solidFill>
                          <a:latin typeface="Century Gothic"/>
                        </a:rPr>
                        <a:t>ITEM 3</a:t>
                      </a:r>
                    </a:p>
                  </a:txBody>
                  <a:tcPr marL="139700" marR="63500" marT="0" marB="0" anchor="ctr">
                    <a:lnL w="6350" cmpd="sng">
                      <a:solidFill>
                        <a:srgbClr val="BFBFBF"/>
                      </a:solidFill>
                      <a:prstDash val="solid"/>
                    </a:lnL>
                    <a:lnR w="6350" cmpd="sng">
                      <a:solidFill>
                        <a:srgbClr val="BFBFBF"/>
                      </a:solidFill>
                      <a:prstDash val="solid"/>
                    </a:lnR>
                    <a:lnT w="6350" cmpd="sng">
                      <a:solidFill>
                        <a:srgbClr val="BFBFBF"/>
                      </a:solidFill>
                      <a:prstDash val="solid"/>
                    </a:lnT>
                    <a:lnB w="6350" cmpd="sng">
                      <a:solidFill>
                        <a:srgbClr val="BFBFBF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97">
                          <a:solidFill>
                            <a:srgbClr val="000000"/>
                          </a:solidFill>
                          <a:latin typeface="Century Gothic"/>
                        </a:rPr>
                        <a:t>$19.50</a:t>
                      </a:r>
                    </a:p>
                  </a:txBody>
                  <a:tcPr marL="139700" marR="63500" marT="0" marB="0" anchor="ctr">
                    <a:lnL w="6350" cmpd="sng">
                      <a:solidFill>
                        <a:srgbClr val="BFBFBF"/>
                      </a:solidFill>
                      <a:prstDash val="solid"/>
                    </a:lnL>
                    <a:lnR w="6350" cmpd="sng">
                      <a:solidFill>
                        <a:srgbClr val="BFBFBF"/>
                      </a:solidFill>
                      <a:prstDash val="solid"/>
                    </a:lnR>
                    <a:lnT w="6350" cmpd="sng">
                      <a:solidFill>
                        <a:srgbClr val="BFBFBF"/>
                      </a:solidFill>
                      <a:prstDash val="solid"/>
                    </a:lnT>
                    <a:lnB w="6350" cmpd="sng">
                      <a:solidFill>
                        <a:srgbClr val="BFBFBF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97">
                          <a:solidFill>
                            <a:srgbClr val="000000"/>
                          </a:solidFill>
                          <a:latin typeface="Century Gothic"/>
                        </a:rPr>
                        <a:t>75.00%</a:t>
                      </a:r>
                    </a:p>
                  </a:txBody>
                  <a:tcPr marL="139700" marR="63500" marT="0" marB="0" anchor="ctr">
                    <a:lnL w="6350" cmpd="sng">
                      <a:solidFill>
                        <a:srgbClr val="BFBFBF"/>
                      </a:solidFill>
                      <a:prstDash val="solid"/>
                    </a:lnL>
                    <a:lnR w="6350" cmpd="sng">
                      <a:solidFill>
                        <a:srgbClr val="BFBFBF"/>
                      </a:solidFill>
                      <a:prstDash val="solid"/>
                    </a:lnR>
                    <a:lnT w="6350" cmpd="sng">
                      <a:solidFill>
                        <a:srgbClr val="BFBFBF"/>
                      </a:solidFill>
                      <a:prstDash val="solid"/>
                    </a:lnT>
                    <a:lnB w="6350" cmpd="sng">
                      <a:solidFill>
                        <a:srgbClr val="BFBFBF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997">
                          <a:solidFill>
                            <a:srgbClr val="000000"/>
                          </a:solidFill>
                          <a:latin typeface="Century Gothic"/>
                        </a:rPr>
                        <a:t>28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BFBFBF"/>
                      </a:solidFill>
                      <a:prstDash val="solid"/>
                    </a:lnL>
                    <a:lnR w="6350" cmpd="sng">
                      <a:solidFill>
                        <a:srgbClr val="BFBFBF"/>
                      </a:solidFill>
                      <a:prstDash val="solid"/>
                    </a:lnR>
                    <a:lnT w="6350" cmpd="sng">
                      <a:solidFill>
                        <a:srgbClr val="BFBFBF"/>
                      </a:solidFill>
                      <a:prstDash val="solid"/>
                    </a:lnT>
                    <a:lnB w="6350" cmpd="sng">
                      <a:solidFill>
                        <a:srgbClr val="BFBFBF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97">
                          <a:solidFill>
                            <a:srgbClr val="000000"/>
                          </a:solidFill>
                          <a:latin typeface="Century Gothic"/>
                        </a:rPr>
                        <a:t>$955.50</a:t>
                      </a:r>
                    </a:p>
                  </a:txBody>
                  <a:tcPr marL="139700" marR="63500" marT="0" marB="0" anchor="ctr">
                    <a:lnL w="6350" cmpd="sng">
                      <a:solidFill>
                        <a:srgbClr val="BFBFBF"/>
                      </a:solidFill>
                      <a:prstDash val="solid"/>
                    </a:lnL>
                    <a:lnR w="6350" cmpd="sng">
                      <a:solidFill>
                        <a:srgbClr val="BFBFBF"/>
                      </a:solidFill>
                      <a:prstDash val="solid"/>
                    </a:lnR>
                    <a:lnT w="6350" cmpd="sng">
                      <a:solidFill>
                        <a:srgbClr val="BFBFBF"/>
                      </a:solidFill>
                      <a:prstDash val="solid"/>
                    </a:lnT>
                    <a:lnB w="6350" cmpd="sng">
                      <a:solidFill>
                        <a:srgbClr val="BFBFBF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97">
                          <a:solidFill>
                            <a:srgbClr val="000000"/>
                          </a:solidFill>
                          <a:latin typeface="Century Gothic"/>
                        </a:rPr>
                        <a:t>$5.00</a:t>
                      </a:r>
                    </a:p>
                  </a:txBody>
                  <a:tcPr marL="139700" marR="63500" marT="0" marB="0" anchor="ctr">
                    <a:lnL w="6350" cmpd="sng">
                      <a:solidFill>
                        <a:srgbClr val="BFBFBF"/>
                      </a:solidFill>
                      <a:prstDash val="solid"/>
                    </a:lnL>
                    <a:lnR w="6350" cmpd="sng">
                      <a:solidFill>
                        <a:srgbClr val="BFBFBF"/>
                      </a:solidFill>
                      <a:prstDash val="solid"/>
                    </a:lnR>
                    <a:lnT w="6350" cmpd="sng">
                      <a:solidFill>
                        <a:srgbClr val="BFBFBF"/>
                      </a:solidFill>
                      <a:prstDash val="solid"/>
                    </a:lnT>
                    <a:lnB w="6350" cmpd="sng">
                      <a:solidFill>
                        <a:srgbClr val="BFBFBF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97">
                          <a:solidFill>
                            <a:srgbClr val="000000"/>
                          </a:solidFill>
                          <a:latin typeface="Century Gothic"/>
                        </a:rPr>
                        <a:t>$2.50</a:t>
                      </a:r>
                    </a:p>
                  </a:txBody>
                  <a:tcPr marL="139700" marR="63500" marT="0" marB="0" anchor="ctr">
                    <a:lnL w="6350" cmpd="sng">
                      <a:solidFill>
                        <a:srgbClr val="BFBFBF"/>
                      </a:solidFill>
                      <a:prstDash val="solid"/>
                    </a:lnL>
                    <a:lnR w="6350" cmpd="sng">
                      <a:solidFill>
                        <a:srgbClr val="BFBFBF"/>
                      </a:solidFill>
                      <a:prstDash val="solid"/>
                    </a:lnR>
                    <a:lnT w="6350" cmpd="sng">
                      <a:solidFill>
                        <a:srgbClr val="BFBFBF"/>
                      </a:solidFill>
                      <a:prstDash val="solid"/>
                    </a:lnT>
                    <a:lnB w="6350" cmpd="sng">
                      <a:solidFill>
                        <a:srgbClr val="BFBFBF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97">
                          <a:solidFill>
                            <a:srgbClr val="000000"/>
                          </a:solidFill>
                          <a:latin typeface="Century Gothic"/>
                        </a:rPr>
                        <a:t>$17.13</a:t>
                      </a:r>
                    </a:p>
                  </a:txBody>
                  <a:tcPr marL="139700" marR="63500" marT="0" marB="0" anchor="ctr">
                    <a:lnL w="6350" cmpd="sng">
                      <a:solidFill>
                        <a:srgbClr val="BFBFBF"/>
                      </a:solidFill>
                      <a:prstDash val="solid"/>
                    </a:lnL>
                    <a:lnR w="6350" cmpd="sng">
                      <a:solidFill>
                        <a:srgbClr val="BFBFBF"/>
                      </a:solidFill>
                      <a:prstDash val="solid"/>
                    </a:lnR>
                    <a:lnT w="6350" cmpd="sng">
                      <a:solidFill>
                        <a:srgbClr val="BFBFBF"/>
                      </a:solidFill>
                      <a:prstDash val="solid"/>
                    </a:lnT>
                    <a:lnB w="6350" cmpd="sng">
                      <a:solidFill>
                        <a:srgbClr val="BFBFBF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997">
                          <a:solidFill>
                            <a:srgbClr val="000000"/>
                          </a:solidFill>
                          <a:latin typeface="Century Gothic"/>
                        </a:rPr>
                        <a:t>0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BFBFBF"/>
                      </a:solidFill>
                      <a:prstDash val="solid"/>
                    </a:lnL>
                    <a:lnR w="6350" cmpd="sng">
                      <a:solidFill>
                        <a:srgbClr val="BFBFBF"/>
                      </a:solidFill>
                      <a:prstDash val="solid"/>
                    </a:lnR>
                    <a:lnT w="6350" cmpd="sng">
                      <a:solidFill>
                        <a:srgbClr val="BFBFBF"/>
                      </a:solidFill>
                      <a:prstDash val="solid"/>
                    </a:lnT>
                    <a:lnB w="6350" cmpd="sng">
                      <a:solidFill>
                        <a:srgbClr val="BFBFBF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97">
                          <a:solidFill>
                            <a:srgbClr val="000000"/>
                          </a:solidFill>
                          <a:latin typeface="Century Gothic"/>
                        </a:rPr>
                        <a:t>$479.50</a:t>
                      </a:r>
                    </a:p>
                  </a:txBody>
                  <a:tcPr marL="139700" marR="63500" marT="0" marB="0" anchor="ctr">
                    <a:lnL w="6350" cmpd="sng">
                      <a:solidFill>
                        <a:srgbClr val="BFBFBF"/>
                      </a:solidFill>
                      <a:prstDash val="solid"/>
                    </a:lnL>
                    <a:lnR w="6350" cmpd="sng">
                      <a:solidFill>
                        <a:srgbClr val="BFBFBF"/>
                      </a:solidFill>
                      <a:prstDash val="solid"/>
                    </a:lnR>
                    <a:lnT w="6350" cmpd="sng">
                      <a:solidFill>
                        <a:srgbClr val="BFBFBF"/>
                      </a:solidFill>
                      <a:prstDash val="solid"/>
                    </a:lnT>
                    <a:lnB w="6350" cmpd="sng">
                      <a:solidFill>
                        <a:srgbClr val="BFBFBF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997">
                          <a:solidFill>
                            <a:srgbClr val="000000"/>
                          </a:solidFill>
                          <a:latin typeface="Century Gothic"/>
                        </a:rPr>
                        <a:t>ITEM 4</a:t>
                      </a:r>
                    </a:p>
                  </a:txBody>
                  <a:tcPr marL="139700" marR="63500" marT="0" marB="0" anchor="ctr">
                    <a:lnL w="6350" cmpd="sng">
                      <a:solidFill>
                        <a:srgbClr val="BFBFBF"/>
                      </a:solidFill>
                      <a:prstDash val="solid"/>
                    </a:lnL>
                    <a:lnR w="6350" cmpd="sng">
                      <a:solidFill>
                        <a:srgbClr val="BFBFBF"/>
                      </a:solidFill>
                      <a:prstDash val="solid"/>
                    </a:lnR>
                    <a:lnT w="6350" cmpd="sng">
                      <a:solidFill>
                        <a:srgbClr val="BFBFBF"/>
                      </a:solidFill>
                      <a:prstDash val="solid"/>
                    </a:lnT>
                    <a:lnB w="6350" cmpd="sng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97">
                          <a:solidFill>
                            <a:srgbClr val="000000"/>
                          </a:solidFill>
                          <a:latin typeface="Century Gothic"/>
                        </a:rPr>
                        <a:t>$17.50</a:t>
                      </a:r>
                    </a:p>
                  </a:txBody>
                  <a:tcPr marL="139700" marR="63500" marT="0" marB="0" anchor="ctr">
                    <a:lnL w="6350" cmpd="sng">
                      <a:solidFill>
                        <a:srgbClr val="BFBFBF"/>
                      </a:solidFill>
                      <a:prstDash val="solid"/>
                    </a:lnL>
                    <a:lnR w="6350" cmpd="sng">
                      <a:solidFill>
                        <a:srgbClr val="BFBFBF"/>
                      </a:solidFill>
                      <a:prstDash val="solid"/>
                    </a:lnR>
                    <a:lnT w="6350" cmpd="sng">
                      <a:solidFill>
                        <a:srgbClr val="BFBFBF"/>
                      </a:solidFill>
                      <a:prstDash val="solid"/>
                    </a:lnT>
                    <a:lnB w="6350" cmpd="sng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97">
                          <a:solidFill>
                            <a:srgbClr val="000000"/>
                          </a:solidFill>
                          <a:latin typeface="Century Gothic"/>
                        </a:rPr>
                        <a:t>90.00%</a:t>
                      </a:r>
                    </a:p>
                  </a:txBody>
                  <a:tcPr marL="139700" marR="63500" marT="0" marB="0" anchor="ctr">
                    <a:lnL w="6350" cmpd="sng">
                      <a:solidFill>
                        <a:srgbClr val="BFBFBF"/>
                      </a:solidFill>
                      <a:prstDash val="solid"/>
                    </a:lnL>
                    <a:lnR w="6350" cmpd="sng">
                      <a:solidFill>
                        <a:srgbClr val="BFBFBF"/>
                      </a:solidFill>
                      <a:prstDash val="solid"/>
                    </a:lnR>
                    <a:lnT w="6350" cmpd="sng">
                      <a:solidFill>
                        <a:srgbClr val="BFBFBF"/>
                      </a:solidFill>
                      <a:prstDash val="solid"/>
                    </a:lnT>
                    <a:lnB w="6350" cmpd="sng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997">
                          <a:solidFill>
                            <a:srgbClr val="000000"/>
                          </a:solidFill>
                          <a:latin typeface="Century Gothic"/>
                        </a:rPr>
                        <a:t>55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BFBFBF"/>
                      </a:solidFill>
                      <a:prstDash val="solid"/>
                    </a:lnL>
                    <a:lnR w="6350" cmpd="sng">
                      <a:solidFill>
                        <a:srgbClr val="BFBFBF"/>
                      </a:solidFill>
                      <a:prstDash val="solid"/>
                    </a:lnR>
                    <a:lnT w="6350" cmpd="sng">
                      <a:solidFill>
                        <a:srgbClr val="BFBFBF"/>
                      </a:solidFill>
                      <a:prstDash val="solid"/>
                    </a:lnT>
                    <a:lnB w="6350" cmpd="sng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97">
                          <a:solidFill>
                            <a:srgbClr val="000000"/>
                          </a:solidFill>
                          <a:latin typeface="Century Gothic"/>
                        </a:rPr>
                        <a:t>$1,828.75</a:t>
                      </a:r>
                    </a:p>
                  </a:txBody>
                  <a:tcPr marL="139700" marR="63500" marT="0" marB="0" anchor="ctr">
                    <a:lnL w="6350" cmpd="sng">
                      <a:solidFill>
                        <a:srgbClr val="BFBFBF"/>
                      </a:solidFill>
                      <a:prstDash val="solid"/>
                    </a:lnL>
                    <a:lnR w="6350" cmpd="sng">
                      <a:solidFill>
                        <a:srgbClr val="BFBFBF"/>
                      </a:solidFill>
                      <a:prstDash val="solid"/>
                    </a:lnR>
                    <a:lnT w="6350" cmpd="sng">
                      <a:solidFill>
                        <a:srgbClr val="BFBFBF"/>
                      </a:solidFill>
                      <a:prstDash val="solid"/>
                    </a:lnT>
                    <a:lnB w="6350" cmpd="sng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97">
                          <a:solidFill>
                            <a:srgbClr val="000000"/>
                          </a:solidFill>
                          <a:latin typeface="Century Gothic"/>
                        </a:rPr>
                        <a:t>$5.00</a:t>
                      </a:r>
                    </a:p>
                  </a:txBody>
                  <a:tcPr marL="139700" marR="63500" marT="0" marB="0" anchor="ctr">
                    <a:lnL w="6350" cmpd="sng">
                      <a:solidFill>
                        <a:srgbClr val="BFBFBF"/>
                      </a:solidFill>
                      <a:prstDash val="solid"/>
                    </a:lnL>
                    <a:lnR w="6350" cmpd="sng">
                      <a:solidFill>
                        <a:srgbClr val="BFBFBF"/>
                      </a:solidFill>
                      <a:prstDash val="solid"/>
                    </a:lnR>
                    <a:lnT w="6350" cmpd="sng">
                      <a:solidFill>
                        <a:srgbClr val="BFBFBF"/>
                      </a:solidFill>
                      <a:prstDash val="solid"/>
                    </a:lnT>
                    <a:lnB w="6350" cmpd="sng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97">
                          <a:solidFill>
                            <a:srgbClr val="000000"/>
                          </a:solidFill>
                          <a:latin typeface="Century Gothic"/>
                        </a:rPr>
                        <a:t>$2.50</a:t>
                      </a:r>
                    </a:p>
                  </a:txBody>
                  <a:tcPr marL="139700" marR="63500" marT="0" marB="0" anchor="ctr">
                    <a:lnL w="6350" cmpd="sng">
                      <a:solidFill>
                        <a:srgbClr val="BFBFBF"/>
                      </a:solidFill>
                      <a:prstDash val="solid"/>
                    </a:lnL>
                    <a:lnR w="6350" cmpd="sng">
                      <a:solidFill>
                        <a:srgbClr val="BFBFBF"/>
                      </a:solidFill>
                      <a:prstDash val="solid"/>
                    </a:lnR>
                    <a:lnT w="6350" cmpd="sng">
                      <a:solidFill>
                        <a:srgbClr val="BFBFBF"/>
                      </a:solidFill>
                      <a:prstDash val="solid"/>
                    </a:lnT>
                    <a:lnB w="6350" cmpd="sng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97">
                          <a:solidFill>
                            <a:srgbClr val="000000"/>
                          </a:solidFill>
                          <a:latin typeface="Century Gothic"/>
                        </a:rPr>
                        <a:t>$18.25</a:t>
                      </a:r>
                    </a:p>
                  </a:txBody>
                  <a:tcPr marL="139700" marR="63500" marT="0" marB="0" anchor="ctr">
                    <a:lnL w="6350" cmpd="sng">
                      <a:solidFill>
                        <a:srgbClr val="BFBFBF"/>
                      </a:solidFill>
                      <a:prstDash val="solid"/>
                    </a:lnL>
                    <a:lnR w="6350" cmpd="sng">
                      <a:solidFill>
                        <a:srgbClr val="BFBFBF"/>
                      </a:solidFill>
                      <a:prstDash val="solid"/>
                    </a:lnR>
                    <a:lnT w="6350" cmpd="sng">
                      <a:solidFill>
                        <a:srgbClr val="BFBFBF"/>
                      </a:solidFill>
                      <a:prstDash val="solid"/>
                    </a:lnT>
                    <a:lnB w="6350" cmpd="sng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997">
                          <a:solidFill>
                            <a:srgbClr val="000000"/>
                          </a:solidFill>
                          <a:latin typeface="Century Gothic"/>
                        </a:rPr>
                        <a:t>0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BFBFBF"/>
                      </a:solidFill>
                      <a:prstDash val="solid"/>
                    </a:lnL>
                    <a:lnR w="6350" cmpd="sng">
                      <a:solidFill>
                        <a:srgbClr val="BFBFBF"/>
                      </a:solidFill>
                      <a:prstDash val="solid"/>
                    </a:lnR>
                    <a:lnT w="6350" cmpd="sng">
                      <a:solidFill>
                        <a:srgbClr val="BFBFBF"/>
                      </a:solidFill>
                      <a:prstDash val="solid"/>
                    </a:lnT>
                    <a:lnB w="6350" cmpd="sng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97">
                          <a:solidFill>
                            <a:srgbClr val="000000"/>
                          </a:solidFill>
                          <a:latin typeface="Century Gothic"/>
                        </a:rPr>
                        <a:t>$1,003.75</a:t>
                      </a:r>
                    </a:p>
                  </a:txBody>
                  <a:tcPr marL="139700" marR="63500" marT="0" marB="0" anchor="ctr">
                    <a:lnL w="6350" cmpd="sng">
                      <a:solidFill>
                        <a:srgbClr val="BFBFBF"/>
                      </a:solidFill>
                      <a:prstDash val="solid"/>
                    </a:lnL>
                    <a:lnR w="6350" cmpd="sng">
                      <a:solidFill>
                        <a:srgbClr val="BFBFBF"/>
                      </a:solidFill>
                      <a:prstDash val="solid"/>
                    </a:lnR>
                    <a:lnT w="6350" cmpd="sng">
                      <a:solidFill>
                        <a:srgbClr val="BFBFBF"/>
                      </a:solidFill>
                      <a:prstDash val="solid"/>
                    </a:lnT>
                    <a:lnB w="6350" cmpd="sng">
                      <a:solidFill>
                        <a:srgbClr val="BFBFB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997">
                          <a:solidFill>
                            <a:srgbClr val="000000"/>
                          </a:solidFill>
                          <a:latin typeface="Century Gothic"/>
                        </a:rPr>
                        <a:t>ITEM 5</a:t>
                      </a:r>
                    </a:p>
                  </a:txBody>
                  <a:tcPr marL="139700" marR="63500" marT="0" marB="0" anchor="ctr">
                    <a:lnL w="6350" cmpd="sng">
                      <a:solidFill>
                        <a:srgbClr val="BFBFBF"/>
                      </a:solidFill>
                      <a:prstDash val="solid"/>
                    </a:lnL>
                    <a:lnR w="6350" cmpd="sng">
                      <a:solidFill>
                        <a:srgbClr val="BFBFBF"/>
                      </a:solidFill>
                      <a:prstDash val="solid"/>
                    </a:lnR>
                    <a:lnT w="6350" cmpd="sng">
                      <a:solidFill>
                        <a:srgbClr val="BFBFBF"/>
                      </a:solidFill>
                      <a:prstDash val="solid"/>
                    </a:lnT>
                    <a:lnB w="6350" cmpd="sng">
                      <a:solidFill>
                        <a:srgbClr val="BFBFBF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97">
                          <a:solidFill>
                            <a:srgbClr val="000000"/>
                          </a:solidFill>
                          <a:latin typeface="Century Gothic"/>
                        </a:rPr>
                        <a:t>$14.50</a:t>
                      </a:r>
                    </a:p>
                  </a:txBody>
                  <a:tcPr marL="139700" marR="63500" marT="0" marB="0" anchor="ctr">
                    <a:lnL w="6350" cmpd="sng">
                      <a:solidFill>
                        <a:srgbClr val="BFBFBF"/>
                      </a:solidFill>
                      <a:prstDash val="solid"/>
                    </a:lnL>
                    <a:lnR w="6350" cmpd="sng">
                      <a:solidFill>
                        <a:srgbClr val="BFBFBF"/>
                      </a:solidFill>
                      <a:prstDash val="solid"/>
                    </a:lnR>
                    <a:lnT w="6350" cmpd="sng">
                      <a:solidFill>
                        <a:srgbClr val="BFBFBF"/>
                      </a:solidFill>
                      <a:prstDash val="solid"/>
                    </a:lnT>
                    <a:lnB w="6350" cmpd="sng">
                      <a:solidFill>
                        <a:srgbClr val="BFBFBF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97">
                          <a:solidFill>
                            <a:srgbClr val="000000"/>
                          </a:solidFill>
                          <a:latin typeface="Century Gothic"/>
                        </a:rPr>
                        <a:t>95.00%</a:t>
                      </a:r>
                    </a:p>
                  </a:txBody>
                  <a:tcPr marL="139700" marR="63500" marT="0" marB="0" anchor="ctr">
                    <a:lnL w="6350" cmpd="sng">
                      <a:solidFill>
                        <a:srgbClr val="BFBFBF"/>
                      </a:solidFill>
                      <a:prstDash val="solid"/>
                    </a:lnL>
                    <a:lnR w="6350" cmpd="sng">
                      <a:solidFill>
                        <a:srgbClr val="BFBFBF"/>
                      </a:solidFill>
                      <a:prstDash val="solid"/>
                    </a:lnR>
                    <a:lnT w="6350" cmpd="sng">
                      <a:solidFill>
                        <a:srgbClr val="BFBFBF"/>
                      </a:solidFill>
                      <a:prstDash val="solid"/>
                    </a:lnT>
                    <a:lnB w="6350" cmpd="sng">
                      <a:solidFill>
                        <a:srgbClr val="BFBFBF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997">
                          <a:solidFill>
                            <a:srgbClr val="000000"/>
                          </a:solidFill>
                          <a:latin typeface="Century Gothic"/>
                        </a:rPr>
                        <a:t>40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BFBFBF"/>
                      </a:solidFill>
                      <a:prstDash val="solid"/>
                    </a:lnL>
                    <a:lnR w="6350" cmpd="sng">
                      <a:solidFill>
                        <a:srgbClr val="BFBFBF"/>
                      </a:solidFill>
                      <a:prstDash val="solid"/>
                    </a:lnR>
                    <a:lnT w="6350" cmpd="sng">
                      <a:solidFill>
                        <a:srgbClr val="BFBFBF"/>
                      </a:solidFill>
                      <a:prstDash val="solid"/>
                    </a:lnT>
                    <a:lnB w="6350" cmpd="sng">
                      <a:solidFill>
                        <a:srgbClr val="BFBFBF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97">
                          <a:solidFill>
                            <a:srgbClr val="000000"/>
                          </a:solidFill>
                          <a:latin typeface="Century Gothic"/>
                        </a:rPr>
                        <a:t>$1,131.00</a:t>
                      </a:r>
                    </a:p>
                  </a:txBody>
                  <a:tcPr marL="139700" marR="63500" marT="0" marB="0" anchor="ctr">
                    <a:lnL w="6350" cmpd="sng">
                      <a:solidFill>
                        <a:srgbClr val="BFBFBF"/>
                      </a:solidFill>
                      <a:prstDash val="solid"/>
                    </a:lnL>
                    <a:lnR w="6350" cmpd="sng">
                      <a:solidFill>
                        <a:srgbClr val="BFBFBF"/>
                      </a:solidFill>
                      <a:prstDash val="solid"/>
                    </a:lnR>
                    <a:lnT w="6350" cmpd="sng">
                      <a:solidFill>
                        <a:srgbClr val="BFBFBF"/>
                      </a:solidFill>
                      <a:prstDash val="solid"/>
                    </a:lnT>
                    <a:lnB w="6350" cmpd="sng">
                      <a:solidFill>
                        <a:srgbClr val="BFBFBF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97">
                          <a:solidFill>
                            <a:srgbClr val="000000"/>
                          </a:solidFill>
                          <a:latin typeface="Century Gothic"/>
                        </a:rPr>
                        <a:t>$5.00</a:t>
                      </a:r>
                    </a:p>
                  </a:txBody>
                  <a:tcPr marL="139700" marR="63500" marT="0" marB="0" anchor="ctr">
                    <a:lnL w="6350" cmpd="sng">
                      <a:solidFill>
                        <a:srgbClr val="BFBFBF"/>
                      </a:solidFill>
                      <a:prstDash val="solid"/>
                    </a:lnL>
                    <a:lnR w="6350" cmpd="sng">
                      <a:solidFill>
                        <a:srgbClr val="BFBFBF"/>
                      </a:solidFill>
                      <a:prstDash val="solid"/>
                    </a:lnR>
                    <a:lnT w="6350" cmpd="sng">
                      <a:solidFill>
                        <a:srgbClr val="BFBFBF"/>
                      </a:solidFill>
                      <a:prstDash val="solid"/>
                    </a:lnT>
                    <a:lnB w="6350" cmpd="sng">
                      <a:solidFill>
                        <a:srgbClr val="BFBFBF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97">
                          <a:solidFill>
                            <a:srgbClr val="000000"/>
                          </a:solidFill>
                          <a:latin typeface="Century Gothic"/>
                        </a:rPr>
                        <a:t>$2.50</a:t>
                      </a:r>
                    </a:p>
                  </a:txBody>
                  <a:tcPr marL="139700" marR="63500" marT="0" marB="0" anchor="ctr">
                    <a:lnL w="6350" cmpd="sng">
                      <a:solidFill>
                        <a:srgbClr val="BFBFBF"/>
                      </a:solidFill>
                      <a:prstDash val="solid"/>
                    </a:lnL>
                    <a:lnR w="6350" cmpd="sng">
                      <a:solidFill>
                        <a:srgbClr val="BFBFBF"/>
                      </a:solidFill>
                      <a:prstDash val="solid"/>
                    </a:lnR>
                    <a:lnT w="6350" cmpd="sng">
                      <a:solidFill>
                        <a:srgbClr val="BFBFBF"/>
                      </a:solidFill>
                      <a:prstDash val="solid"/>
                    </a:lnT>
                    <a:lnB w="6350" cmpd="sng">
                      <a:solidFill>
                        <a:srgbClr val="BFBFBF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97">
                          <a:solidFill>
                            <a:srgbClr val="000000"/>
                          </a:solidFill>
                          <a:latin typeface="Century Gothic"/>
                        </a:rPr>
                        <a:t>$16.28</a:t>
                      </a:r>
                    </a:p>
                  </a:txBody>
                  <a:tcPr marL="139700" marR="63500" marT="0" marB="0" anchor="ctr">
                    <a:lnL w="6350" cmpd="sng">
                      <a:solidFill>
                        <a:srgbClr val="BFBFBF"/>
                      </a:solidFill>
                      <a:prstDash val="solid"/>
                    </a:lnL>
                    <a:lnR w="6350" cmpd="sng">
                      <a:solidFill>
                        <a:srgbClr val="BFBFBF"/>
                      </a:solidFill>
                      <a:prstDash val="solid"/>
                    </a:lnR>
                    <a:lnT w="6350" cmpd="sng">
                      <a:solidFill>
                        <a:srgbClr val="BFBFBF"/>
                      </a:solidFill>
                      <a:prstDash val="solid"/>
                    </a:lnT>
                    <a:lnB w="6350" cmpd="sng">
                      <a:solidFill>
                        <a:srgbClr val="BFBFBF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997">
                          <a:solidFill>
                            <a:srgbClr val="000000"/>
                          </a:solidFill>
                          <a:latin typeface="Century Gothic"/>
                        </a:rPr>
                        <a:t>0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BFBFBF"/>
                      </a:solidFill>
                      <a:prstDash val="solid"/>
                    </a:lnL>
                    <a:lnR w="6350" cmpd="sng">
                      <a:solidFill>
                        <a:srgbClr val="BFBFBF"/>
                      </a:solidFill>
                      <a:prstDash val="solid"/>
                    </a:lnR>
                    <a:lnT w="6350" cmpd="sng">
                      <a:solidFill>
                        <a:srgbClr val="BFBFBF"/>
                      </a:solidFill>
                      <a:prstDash val="solid"/>
                    </a:lnT>
                    <a:lnB w="6350" cmpd="sng">
                      <a:solidFill>
                        <a:srgbClr val="BFBFBF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97">
                          <a:solidFill>
                            <a:srgbClr val="000000"/>
                          </a:solidFill>
                          <a:latin typeface="Century Gothic"/>
                        </a:rPr>
                        <a:t>$651.00</a:t>
                      </a:r>
                    </a:p>
                  </a:txBody>
                  <a:tcPr marL="139700" marR="63500" marT="0" marB="0" anchor="ctr">
                    <a:lnL w="6350" cmpd="sng">
                      <a:solidFill>
                        <a:srgbClr val="BFBFBF"/>
                      </a:solidFill>
                      <a:prstDash val="solid"/>
                    </a:lnL>
                    <a:lnR w="6350" cmpd="sng">
                      <a:solidFill>
                        <a:srgbClr val="BFBFBF"/>
                      </a:solidFill>
                      <a:prstDash val="solid"/>
                    </a:lnR>
                    <a:lnT w="6350" cmpd="sng">
                      <a:solidFill>
                        <a:srgbClr val="BFBFBF"/>
                      </a:solidFill>
                      <a:prstDash val="solid"/>
                    </a:lnT>
                    <a:lnB w="6350" cmpd="sng">
                      <a:solidFill>
                        <a:srgbClr val="BFBFBF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997">
                          <a:solidFill>
                            <a:srgbClr val="000000"/>
                          </a:solidFill>
                          <a:latin typeface="Century Gothic"/>
                        </a:rPr>
                        <a:t>ITEM 6</a:t>
                      </a:r>
                    </a:p>
                  </a:txBody>
                  <a:tcPr marL="139700" marR="63500" marT="0" marB="0" anchor="ctr">
                    <a:lnL w="6350" cmpd="sng">
                      <a:solidFill>
                        <a:srgbClr val="BFBFBF"/>
                      </a:solidFill>
                      <a:prstDash val="solid"/>
                    </a:lnL>
                    <a:lnR w="6350" cmpd="sng">
                      <a:solidFill>
                        <a:srgbClr val="BFBFBF"/>
                      </a:solidFill>
                      <a:prstDash val="solid"/>
                    </a:lnR>
                    <a:lnT w="6350" cmpd="sng">
                      <a:solidFill>
                        <a:srgbClr val="BFBFBF"/>
                      </a:solidFill>
                      <a:prstDash val="solid"/>
                    </a:lnT>
                    <a:lnB w="6350" cmpd="sng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97">
                          <a:solidFill>
                            <a:srgbClr val="000000"/>
                          </a:solidFill>
                          <a:latin typeface="Century Gothic"/>
                        </a:rPr>
                        <a:t>$11.00</a:t>
                      </a:r>
                    </a:p>
                  </a:txBody>
                  <a:tcPr marL="139700" marR="63500" marT="0" marB="0" anchor="ctr">
                    <a:lnL w="6350" cmpd="sng">
                      <a:solidFill>
                        <a:srgbClr val="BFBFBF"/>
                      </a:solidFill>
                      <a:prstDash val="solid"/>
                    </a:lnL>
                    <a:lnR w="6350" cmpd="sng">
                      <a:solidFill>
                        <a:srgbClr val="BFBFBF"/>
                      </a:solidFill>
                      <a:prstDash val="solid"/>
                    </a:lnR>
                    <a:lnT w="6350" cmpd="sng">
                      <a:solidFill>
                        <a:srgbClr val="BFBFBF"/>
                      </a:solidFill>
                      <a:prstDash val="solid"/>
                    </a:lnT>
                    <a:lnB w="6350" cmpd="sng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97">
                          <a:solidFill>
                            <a:srgbClr val="000000"/>
                          </a:solidFill>
                          <a:latin typeface="Century Gothic"/>
                        </a:rPr>
                        <a:t>100.00%</a:t>
                      </a:r>
                    </a:p>
                  </a:txBody>
                  <a:tcPr marL="139700" marR="63500" marT="0" marB="0" anchor="ctr">
                    <a:lnL w="6350" cmpd="sng">
                      <a:solidFill>
                        <a:srgbClr val="BFBFBF"/>
                      </a:solidFill>
                      <a:prstDash val="solid"/>
                    </a:lnL>
                    <a:lnR w="6350" cmpd="sng">
                      <a:solidFill>
                        <a:srgbClr val="BFBFBF"/>
                      </a:solidFill>
                      <a:prstDash val="solid"/>
                    </a:lnR>
                    <a:lnT w="6350" cmpd="sng">
                      <a:solidFill>
                        <a:srgbClr val="BFBFBF"/>
                      </a:solidFill>
                      <a:prstDash val="solid"/>
                    </a:lnT>
                    <a:lnB w="6350" cmpd="sng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997">
                          <a:solidFill>
                            <a:srgbClr val="000000"/>
                          </a:solidFill>
                          <a:latin typeface="Century Gothic"/>
                        </a:rPr>
                        <a:t>60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BFBFBF"/>
                      </a:solidFill>
                      <a:prstDash val="solid"/>
                    </a:lnL>
                    <a:lnR w="6350" cmpd="sng">
                      <a:solidFill>
                        <a:srgbClr val="BFBFBF"/>
                      </a:solidFill>
                      <a:prstDash val="solid"/>
                    </a:lnR>
                    <a:lnT w="6350" cmpd="sng">
                      <a:solidFill>
                        <a:srgbClr val="BFBFBF"/>
                      </a:solidFill>
                      <a:prstDash val="solid"/>
                    </a:lnT>
                    <a:lnB w="6350" cmpd="sng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97">
                          <a:solidFill>
                            <a:srgbClr val="000000"/>
                          </a:solidFill>
                          <a:latin typeface="Century Gothic"/>
                        </a:rPr>
                        <a:t>$1,320.00</a:t>
                      </a:r>
                    </a:p>
                  </a:txBody>
                  <a:tcPr marL="139700" marR="63500" marT="0" marB="0" anchor="ctr">
                    <a:lnL w="6350" cmpd="sng">
                      <a:solidFill>
                        <a:srgbClr val="BFBFBF"/>
                      </a:solidFill>
                      <a:prstDash val="solid"/>
                    </a:lnL>
                    <a:lnR w="6350" cmpd="sng">
                      <a:solidFill>
                        <a:srgbClr val="BFBFBF"/>
                      </a:solidFill>
                      <a:prstDash val="solid"/>
                    </a:lnR>
                    <a:lnT w="6350" cmpd="sng">
                      <a:solidFill>
                        <a:srgbClr val="BFBFBF"/>
                      </a:solidFill>
                      <a:prstDash val="solid"/>
                    </a:lnT>
                    <a:lnB w="6350" cmpd="sng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97">
                          <a:solidFill>
                            <a:srgbClr val="000000"/>
                          </a:solidFill>
                          <a:latin typeface="Century Gothic"/>
                        </a:rPr>
                        <a:t>$5.00</a:t>
                      </a:r>
                    </a:p>
                  </a:txBody>
                  <a:tcPr marL="139700" marR="63500" marT="0" marB="0" anchor="ctr">
                    <a:lnL w="6350" cmpd="sng">
                      <a:solidFill>
                        <a:srgbClr val="BFBFBF"/>
                      </a:solidFill>
                      <a:prstDash val="solid"/>
                    </a:lnL>
                    <a:lnR w="6350" cmpd="sng">
                      <a:solidFill>
                        <a:srgbClr val="BFBFBF"/>
                      </a:solidFill>
                      <a:prstDash val="solid"/>
                    </a:lnR>
                    <a:lnT w="6350" cmpd="sng">
                      <a:solidFill>
                        <a:srgbClr val="BFBFBF"/>
                      </a:solidFill>
                      <a:prstDash val="solid"/>
                    </a:lnT>
                    <a:lnB w="6350" cmpd="sng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97">
                          <a:solidFill>
                            <a:srgbClr val="000000"/>
                          </a:solidFill>
                          <a:latin typeface="Century Gothic"/>
                        </a:rPr>
                        <a:t>$2.50</a:t>
                      </a:r>
                    </a:p>
                  </a:txBody>
                  <a:tcPr marL="139700" marR="63500" marT="0" marB="0" anchor="ctr">
                    <a:lnL w="6350" cmpd="sng">
                      <a:solidFill>
                        <a:srgbClr val="BFBFBF"/>
                      </a:solidFill>
                      <a:prstDash val="solid"/>
                    </a:lnL>
                    <a:lnR w="6350" cmpd="sng">
                      <a:solidFill>
                        <a:srgbClr val="BFBFBF"/>
                      </a:solidFill>
                      <a:prstDash val="solid"/>
                    </a:lnR>
                    <a:lnT w="6350" cmpd="sng">
                      <a:solidFill>
                        <a:srgbClr val="BFBFBF"/>
                      </a:solidFill>
                      <a:prstDash val="solid"/>
                    </a:lnT>
                    <a:lnB w="6350" cmpd="sng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97">
                          <a:solidFill>
                            <a:srgbClr val="000000"/>
                          </a:solidFill>
                          <a:latin typeface="Century Gothic"/>
                        </a:rPr>
                        <a:t>$13.50</a:t>
                      </a:r>
                    </a:p>
                  </a:txBody>
                  <a:tcPr marL="139700" marR="63500" marT="0" marB="0" anchor="ctr">
                    <a:lnL w="6350" cmpd="sng">
                      <a:solidFill>
                        <a:srgbClr val="BFBFBF"/>
                      </a:solidFill>
                      <a:prstDash val="solid"/>
                    </a:lnL>
                    <a:lnR w="6350" cmpd="sng">
                      <a:solidFill>
                        <a:srgbClr val="BFBFBF"/>
                      </a:solidFill>
                      <a:prstDash val="solid"/>
                    </a:lnR>
                    <a:lnT w="6350" cmpd="sng">
                      <a:solidFill>
                        <a:srgbClr val="BFBFBF"/>
                      </a:solidFill>
                      <a:prstDash val="solid"/>
                    </a:lnT>
                    <a:lnB w="6350" cmpd="sng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997">
                          <a:solidFill>
                            <a:srgbClr val="000000"/>
                          </a:solidFill>
                          <a:latin typeface="Century Gothic"/>
                        </a:rPr>
                        <a:t>0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BFBFBF"/>
                      </a:solidFill>
                      <a:prstDash val="solid"/>
                    </a:lnL>
                    <a:lnR w="6350" cmpd="sng">
                      <a:solidFill>
                        <a:srgbClr val="BFBFBF"/>
                      </a:solidFill>
                      <a:prstDash val="solid"/>
                    </a:lnR>
                    <a:lnT w="6350" cmpd="sng">
                      <a:solidFill>
                        <a:srgbClr val="BFBFBF"/>
                      </a:solidFill>
                      <a:prstDash val="solid"/>
                    </a:lnT>
                    <a:lnB w="6350" cmpd="sng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97">
                          <a:solidFill>
                            <a:srgbClr val="000000"/>
                          </a:solidFill>
                          <a:latin typeface="Century Gothic"/>
                        </a:rPr>
                        <a:t>$810.00</a:t>
                      </a:r>
                    </a:p>
                  </a:txBody>
                  <a:tcPr marL="139700" marR="63500" marT="0" marB="0" anchor="ctr">
                    <a:lnL w="6350" cmpd="sng">
                      <a:solidFill>
                        <a:srgbClr val="BFBFBF"/>
                      </a:solidFill>
                      <a:prstDash val="solid"/>
                    </a:lnL>
                    <a:lnR w="6350" cmpd="sng">
                      <a:solidFill>
                        <a:srgbClr val="BFBFBF"/>
                      </a:solidFill>
                      <a:prstDash val="solid"/>
                    </a:lnR>
                    <a:lnT w="6350" cmpd="sng">
                      <a:solidFill>
                        <a:srgbClr val="BFBFBF"/>
                      </a:solidFill>
                      <a:prstDash val="solid"/>
                    </a:lnT>
                    <a:lnB w="6350" cmpd="sng">
                      <a:solidFill>
                        <a:srgbClr val="BFBFB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997">
                          <a:solidFill>
                            <a:srgbClr val="000000"/>
                          </a:solidFill>
                          <a:latin typeface="Century Gothic"/>
                        </a:rPr>
                        <a:t>ITEM 7</a:t>
                      </a:r>
                    </a:p>
                  </a:txBody>
                  <a:tcPr marL="139700" marR="63500" marT="0" marB="0" anchor="ctr">
                    <a:lnL w="6350" cmpd="sng">
                      <a:solidFill>
                        <a:srgbClr val="BFBFBF"/>
                      </a:solidFill>
                      <a:prstDash val="solid"/>
                    </a:lnL>
                    <a:lnR w="6350" cmpd="sng">
                      <a:solidFill>
                        <a:srgbClr val="BFBFBF"/>
                      </a:solidFill>
                      <a:prstDash val="solid"/>
                    </a:lnR>
                    <a:lnT w="6350" cmpd="sng">
                      <a:solidFill>
                        <a:srgbClr val="BFBFBF"/>
                      </a:solidFill>
                      <a:prstDash val="solid"/>
                    </a:lnT>
                    <a:lnB w="6350" cmpd="sng">
                      <a:solidFill>
                        <a:srgbClr val="BFBFBF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97">
                          <a:solidFill>
                            <a:srgbClr val="000000"/>
                          </a:solidFill>
                          <a:latin typeface="Century Gothic"/>
                        </a:rPr>
                        <a:t>$49.00</a:t>
                      </a:r>
                    </a:p>
                  </a:txBody>
                  <a:tcPr marL="139700" marR="63500" marT="0" marB="0" anchor="ctr">
                    <a:lnL w="6350" cmpd="sng">
                      <a:solidFill>
                        <a:srgbClr val="BFBFBF"/>
                      </a:solidFill>
                      <a:prstDash val="solid"/>
                    </a:lnL>
                    <a:lnR w="6350" cmpd="sng">
                      <a:solidFill>
                        <a:srgbClr val="BFBFBF"/>
                      </a:solidFill>
                      <a:prstDash val="solid"/>
                    </a:lnR>
                    <a:lnT w="6350" cmpd="sng">
                      <a:solidFill>
                        <a:srgbClr val="BFBFBF"/>
                      </a:solidFill>
                      <a:prstDash val="solid"/>
                    </a:lnT>
                    <a:lnB w="6350" cmpd="sng">
                      <a:solidFill>
                        <a:srgbClr val="BFBFBF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97">
                          <a:solidFill>
                            <a:srgbClr val="000000"/>
                          </a:solidFill>
                          <a:latin typeface="Century Gothic"/>
                        </a:rPr>
                        <a:t>65.00%</a:t>
                      </a:r>
                    </a:p>
                  </a:txBody>
                  <a:tcPr marL="139700" marR="63500" marT="0" marB="0" anchor="ctr">
                    <a:lnL w="6350" cmpd="sng">
                      <a:solidFill>
                        <a:srgbClr val="BFBFBF"/>
                      </a:solidFill>
                      <a:prstDash val="solid"/>
                    </a:lnL>
                    <a:lnR w="6350" cmpd="sng">
                      <a:solidFill>
                        <a:srgbClr val="BFBFBF"/>
                      </a:solidFill>
                      <a:prstDash val="solid"/>
                    </a:lnR>
                    <a:lnT w="6350" cmpd="sng">
                      <a:solidFill>
                        <a:srgbClr val="BFBFBF"/>
                      </a:solidFill>
                      <a:prstDash val="solid"/>
                    </a:lnT>
                    <a:lnB w="6350" cmpd="sng">
                      <a:solidFill>
                        <a:srgbClr val="BFBFBF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997">
                          <a:solidFill>
                            <a:srgbClr val="000000"/>
                          </a:solidFill>
                          <a:latin typeface="Century Gothic"/>
                        </a:rPr>
                        <a:t>37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BFBFBF"/>
                      </a:solidFill>
                      <a:prstDash val="solid"/>
                    </a:lnL>
                    <a:lnR w="6350" cmpd="sng">
                      <a:solidFill>
                        <a:srgbClr val="BFBFBF"/>
                      </a:solidFill>
                      <a:prstDash val="solid"/>
                    </a:lnR>
                    <a:lnT w="6350" cmpd="sng">
                      <a:solidFill>
                        <a:srgbClr val="BFBFBF"/>
                      </a:solidFill>
                      <a:prstDash val="solid"/>
                    </a:lnT>
                    <a:lnB w="6350" cmpd="sng">
                      <a:solidFill>
                        <a:srgbClr val="BFBFBF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97">
                          <a:solidFill>
                            <a:srgbClr val="000000"/>
                          </a:solidFill>
                          <a:latin typeface="Century Gothic"/>
                        </a:rPr>
                        <a:t>$2,991.45</a:t>
                      </a:r>
                    </a:p>
                  </a:txBody>
                  <a:tcPr marL="139700" marR="63500" marT="0" marB="0" anchor="ctr">
                    <a:lnL w="6350" cmpd="sng">
                      <a:solidFill>
                        <a:srgbClr val="BFBFBF"/>
                      </a:solidFill>
                      <a:prstDash val="solid"/>
                    </a:lnL>
                    <a:lnR w="6350" cmpd="sng">
                      <a:solidFill>
                        <a:srgbClr val="BFBFBF"/>
                      </a:solidFill>
                      <a:prstDash val="solid"/>
                    </a:lnR>
                    <a:lnT w="6350" cmpd="sng">
                      <a:solidFill>
                        <a:srgbClr val="BFBFBF"/>
                      </a:solidFill>
                      <a:prstDash val="solid"/>
                    </a:lnT>
                    <a:lnB w="6350" cmpd="sng">
                      <a:solidFill>
                        <a:srgbClr val="BFBFBF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97">
                          <a:solidFill>
                            <a:srgbClr val="000000"/>
                          </a:solidFill>
                          <a:latin typeface="Century Gothic"/>
                        </a:rPr>
                        <a:t>$5.00</a:t>
                      </a:r>
                    </a:p>
                  </a:txBody>
                  <a:tcPr marL="139700" marR="63500" marT="0" marB="0" anchor="ctr">
                    <a:lnL w="6350" cmpd="sng">
                      <a:solidFill>
                        <a:srgbClr val="BFBFBF"/>
                      </a:solidFill>
                      <a:prstDash val="solid"/>
                    </a:lnL>
                    <a:lnR w="6350" cmpd="sng">
                      <a:solidFill>
                        <a:srgbClr val="BFBFBF"/>
                      </a:solidFill>
                      <a:prstDash val="solid"/>
                    </a:lnR>
                    <a:lnT w="6350" cmpd="sng">
                      <a:solidFill>
                        <a:srgbClr val="BFBFBF"/>
                      </a:solidFill>
                      <a:prstDash val="solid"/>
                    </a:lnT>
                    <a:lnB w="6350" cmpd="sng">
                      <a:solidFill>
                        <a:srgbClr val="BFBFBF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97">
                          <a:solidFill>
                            <a:srgbClr val="000000"/>
                          </a:solidFill>
                          <a:latin typeface="Century Gothic"/>
                        </a:rPr>
                        <a:t>$2.50</a:t>
                      </a:r>
                    </a:p>
                  </a:txBody>
                  <a:tcPr marL="139700" marR="63500" marT="0" marB="0" anchor="ctr">
                    <a:lnL w="6350" cmpd="sng">
                      <a:solidFill>
                        <a:srgbClr val="BFBFBF"/>
                      </a:solidFill>
                      <a:prstDash val="solid"/>
                    </a:lnL>
                    <a:lnR w="6350" cmpd="sng">
                      <a:solidFill>
                        <a:srgbClr val="BFBFBF"/>
                      </a:solidFill>
                      <a:prstDash val="solid"/>
                    </a:lnR>
                    <a:lnT w="6350" cmpd="sng">
                      <a:solidFill>
                        <a:srgbClr val="BFBFBF"/>
                      </a:solidFill>
                      <a:prstDash val="solid"/>
                    </a:lnT>
                    <a:lnB w="6350" cmpd="sng">
                      <a:solidFill>
                        <a:srgbClr val="BFBFBF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97">
                          <a:solidFill>
                            <a:srgbClr val="000000"/>
                          </a:solidFill>
                          <a:latin typeface="Century Gothic"/>
                        </a:rPr>
                        <a:t>$34.35</a:t>
                      </a:r>
                    </a:p>
                  </a:txBody>
                  <a:tcPr marL="139700" marR="63500" marT="0" marB="0" anchor="ctr">
                    <a:lnL w="6350" cmpd="sng">
                      <a:solidFill>
                        <a:srgbClr val="BFBFBF"/>
                      </a:solidFill>
                      <a:prstDash val="solid"/>
                    </a:lnL>
                    <a:lnR w="6350" cmpd="sng">
                      <a:solidFill>
                        <a:srgbClr val="BFBFBF"/>
                      </a:solidFill>
                      <a:prstDash val="solid"/>
                    </a:lnR>
                    <a:lnT w="6350" cmpd="sng">
                      <a:solidFill>
                        <a:srgbClr val="BFBFBF"/>
                      </a:solidFill>
                      <a:prstDash val="solid"/>
                    </a:lnT>
                    <a:lnB w="6350" cmpd="sng">
                      <a:solidFill>
                        <a:srgbClr val="BFBFBF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997">
                          <a:solidFill>
                            <a:srgbClr val="000000"/>
                          </a:solidFill>
                          <a:latin typeface="Century Gothic"/>
                        </a:rPr>
                        <a:t>2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BFBFBF"/>
                      </a:solidFill>
                      <a:prstDash val="solid"/>
                    </a:lnL>
                    <a:lnR w="6350" cmpd="sng">
                      <a:solidFill>
                        <a:srgbClr val="BFBFBF"/>
                      </a:solidFill>
                      <a:prstDash val="solid"/>
                    </a:lnR>
                    <a:lnT w="6350" cmpd="sng">
                      <a:solidFill>
                        <a:srgbClr val="BFBFBF"/>
                      </a:solidFill>
                      <a:prstDash val="solid"/>
                    </a:lnT>
                    <a:lnB w="6350" cmpd="sng">
                      <a:solidFill>
                        <a:srgbClr val="BFBFBF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97">
                          <a:solidFill>
                            <a:srgbClr val="000000"/>
                          </a:solidFill>
                          <a:latin typeface="Century Gothic"/>
                        </a:rPr>
                        <a:t>$1,207.25</a:t>
                      </a:r>
                    </a:p>
                  </a:txBody>
                  <a:tcPr marL="139700" marR="63500" marT="0" marB="0" anchor="ctr">
                    <a:lnL w="6350" cmpd="sng">
                      <a:solidFill>
                        <a:srgbClr val="BFBFBF"/>
                      </a:solidFill>
                      <a:prstDash val="solid"/>
                    </a:lnL>
                    <a:lnR w="6350" cmpd="sng">
                      <a:solidFill>
                        <a:srgbClr val="BFBFBF"/>
                      </a:solidFill>
                      <a:prstDash val="solid"/>
                    </a:lnR>
                    <a:lnT w="6350" cmpd="sng">
                      <a:solidFill>
                        <a:srgbClr val="BFBFBF"/>
                      </a:solidFill>
                      <a:prstDash val="solid"/>
                    </a:lnT>
                    <a:lnB w="6350" cmpd="sng">
                      <a:solidFill>
                        <a:srgbClr val="BFBFBF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997">
                          <a:solidFill>
                            <a:srgbClr val="000000"/>
                          </a:solidFill>
                          <a:latin typeface="Century Gothic"/>
                        </a:rPr>
                        <a:t>ITEM 8</a:t>
                      </a:r>
                    </a:p>
                  </a:txBody>
                  <a:tcPr marL="139700" marR="63500" marT="0" marB="0" anchor="ctr">
                    <a:lnL w="6350" cmpd="sng">
                      <a:solidFill>
                        <a:srgbClr val="BFBFBF"/>
                      </a:solidFill>
                      <a:prstDash val="solid"/>
                    </a:lnL>
                    <a:lnR w="6350" cmpd="sng">
                      <a:solidFill>
                        <a:srgbClr val="BFBFBF"/>
                      </a:solidFill>
                      <a:prstDash val="solid"/>
                    </a:lnR>
                    <a:lnT w="6350" cmpd="sng">
                      <a:solidFill>
                        <a:srgbClr val="BFBFBF"/>
                      </a:solidFill>
                      <a:prstDash val="solid"/>
                    </a:lnT>
                    <a:lnB w="6350" cmpd="sng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97">
                          <a:solidFill>
                            <a:srgbClr val="000000"/>
                          </a:solidFill>
                          <a:latin typeface="Century Gothic"/>
                        </a:rPr>
                        <a:t>$24.50</a:t>
                      </a:r>
                    </a:p>
                  </a:txBody>
                  <a:tcPr marL="139700" marR="63500" marT="0" marB="0" anchor="ctr">
                    <a:lnL w="6350" cmpd="sng">
                      <a:solidFill>
                        <a:srgbClr val="BFBFBF"/>
                      </a:solidFill>
                      <a:prstDash val="solid"/>
                    </a:lnL>
                    <a:lnR w="6350" cmpd="sng">
                      <a:solidFill>
                        <a:srgbClr val="BFBFBF"/>
                      </a:solidFill>
                      <a:prstDash val="solid"/>
                    </a:lnR>
                    <a:lnT w="6350" cmpd="sng">
                      <a:solidFill>
                        <a:srgbClr val="BFBFBF"/>
                      </a:solidFill>
                      <a:prstDash val="solid"/>
                    </a:lnT>
                    <a:lnB w="6350" cmpd="sng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97">
                          <a:solidFill>
                            <a:srgbClr val="000000"/>
                          </a:solidFill>
                          <a:latin typeface="Century Gothic"/>
                        </a:rPr>
                        <a:t>92.00%</a:t>
                      </a:r>
                    </a:p>
                  </a:txBody>
                  <a:tcPr marL="139700" marR="63500" marT="0" marB="0" anchor="ctr">
                    <a:lnL w="6350" cmpd="sng">
                      <a:solidFill>
                        <a:srgbClr val="BFBFBF"/>
                      </a:solidFill>
                      <a:prstDash val="solid"/>
                    </a:lnL>
                    <a:lnR w="6350" cmpd="sng">
                      <a:solidFill>
                        <a:srgbClr val="BFBFBF"/>
                      </a:solidFill>
                      <a:prstDash val="solid"/>
                    </a:lnR>
                    <a:lnT w="6350" cmpd="sng">
                      <a:solidFill>
                        <a:srgbClr val="BFBFBF"/>
                      </a:solidFill>
                      <a:prstDash val="solid"/>
                    </a:lnT>
                    <a:lnB w="6350" cmpd="sng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997">
                          <a:solidFill>
                            <a:srgbClr val="000000"/>
                          </a:solidFill>
                          <a:latin typeface="Century Gothic"/>
                        </a:rPr>
                        <a:t>44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BFBFBF"/>
                      </a:solidFill>
                      <a:prstDash val="solid"/>
                    </a:lnL>
                    <a:lnR w="6350" cmpd="sng">
                      <a:solidFill>
                        <a:srgbClr val="BFBFBF"/>
                      </a:solidFill>
                      <a:prstDash val="solid"/>
                    </a:lnR>
                    <a:lnT w="6350" cmpd="sng">
                      <a:solidFill>
                        <a:srgbClr val="BFBFBF"/>
                      </a:solidFill>
                      <a:prstDash val="solid"/>
                    </a:lnT>
                    <a:lnB w="6350" cmpd="sng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97">
                          <a:solidFill>
                            <a:srgbClr val="000000"/>
                          </a:solidFill>
                          <a:latin typeface="Century Gothic"/>
                        </a:rPr>
                        <a:t>$2,069.76</a:t>
                      </a:r>
                    </a:p>
                  </a:txBody>
                  <a:tcPr marL="139700" marR="63500" marT="0" marB="0" anchor="ctr">
                    <a:lnL w="6350" cmpd="sng">
                      <a:solidFill>
                        <a:srgbClr val="BFBFBF"/>
                      </a:solidFill>
                      <a:prstDash val="solid"/>
                    </a:lnL>
                    <a:lnR w="6350" cmpd="sng">
                      <a:solidFill>
                        <a:srgbClr val="BFBFBF"/>
                      </a:solidFill>
                      <a:prstDash val="solid"/>
                    </a:lnR>
                    <a:lnT w="6350" cmpd="sng">
                      <a:solidFill>
                        <a:srgbClr val="BFBFBF"/>
                      </a:solidFill>
                      <a:prstDash val="solid"/>
                    </a:lnT>
                    <a:lnB w="6350" cmpd="sng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97">
                          <a:solidFill>
                            <a:srgbClr val="000000"/>
                          </a:solidFill>
                          <a:latin typeface="Century Gothic"/>
                        </a:rPr>
                        <a:t>$5.00</a:t>
                      </a:r>
                    </a:p>
                  </a:txBody>
                  <a:tcPr marL="139700" marR="63500" marT="0" marB="0" anchor="ctr">
                    <a:lnL w="6350" cmpd="sng">
                      <a:solidFill>
                        <a:srgbClr val="BFBFBF"/>
                      </a:solidFill>
                      <a:prstDash val="solid"/>
                    </a:lnL>
                    <a:lnR w="6350" cmpd="sng">
                      <a:solidFill>
                        <a:srgbClr val="BFBFBF"/>
                      </a:solidFill>
                      <a:prstDash val="solid"/>
                    </a:lnR>
                    <a:lnT w="6350" cmpd="sng">
                      <a:solidFill>
                        <a:srgbClr val="BFBFBF"/>
                      </a:solidFill>
                      <a:prstDash val="solid"/>
                    </a:lnT>
                    <a:lnB w="6350" cmpd="sng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97">
                          <a:solidFill>
                            <a:srgbClr val="000000"/>
                          </a:solidFill>
                          <a:latin typeface="Century Gothic"/>
                        </a:rPr>
                        <a:t>$2.50</a:t>
                      </a:r>
                    </a:p>
                  </a:txBody>
                  <a:tcPr marL="139700" marR="63500" marT="0" marB="0" anchor="ctr">
                    <a:lnL w="6350" cmpd="sng">
                      <a:solidFill>
                        <a:srgbClr val="BFBFBF"/>
                      </a:solidFill>
                      <a:prstDash val="solid"/>
                    </a:lnL>
                    <a:lnR w="6350" cmpd="sng">
                      <a:solidFill>
                        <a:srgbClr val="BFBFBF"/>
                      </a:solidFill>
                      <a:prstDash val="solid"/>
                    </a:lnR>
                    <a:lnT w="6350" cmpd="sng">
                      <a:solidFill>
                        <a:srgbClr val="BFBFBF"/>
                      </a:solidFill>
                      <a:prstDash val="solid"/>
                    </a:lnT>
                    <a:lnB w="6350" cmpd="sng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97">
                          <a:solidFill>
                            <a:srgbClr val="000000"/>
                          </a:solidFill>
                          <a:latin typeface="Century Gothic"/>
                        </a:rPr>
                        <a:t>$25.04</a:t>
                      </a:r>
                    </a:p>
                  </a:txBody>
                  <a:tcPr marL="139700" marR="63500" marT="0" marB="0" anchor="ctr">
                    <a:lnL w="6350" cmpd="sng">
                      <a:solidFill>
                        <a:srgbClr val="BFBFBF"/>
                      </a:solidFill>
                      <a:prstDash val="solid"/>
                    </a:lnL>
                    <a:lnR w="6350" cmpd="sng">
                      <a:solidFill>
                        <a:srgbClr val="BFBFBF"/>
                      </a:solidFill>
                      <a:prstDash val="solid"/>
                    </a:lnR>
                    <a:lnT w="6350" cmpd="sng">
                      <a:solidFill>
                        <a:srgbClr val="BFBFBF"/>
                      </a:solidFill>
                      <a:prstDash val="solid"/>
                    </a:lnT>
                    <a:lnB w="6350" cmpd="sng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997">
                          <a:solidFill>
                            <a:srgbClr val="000000"/>
                          </a:solidFill>
                          <a:latin typeface="Century Gothic"/>
                        </a:rPr>
                        <a:t>0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BFBFBF"/>
                      </a:solidFill>
                      <a:prstDash val="solid"/>
                    </a:lnL>
                    <a:lnR w="6350" cmpd="sng">
                      <a:solidFill>
                        <a:srgbClr val="BFBFBF"/>
                      </a:solidFill>
                      <a:prstDash val="solid"/>
                    </a:lnR>
                    <a:lnT w="6350" cmpd="sng">
                      <a:solidFill>
                        <a:srgbClr val="BFBFBF"/>
                      </a:solidFill>
                      <a:prstDash val="solid"/>
                    </a:lnT>
                    <a:lnB w="6350" cmpd="sng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97" dirty="0">
                          <a:solidFill>
                            <a:srgbClr val="000000"/>
                          </a:solidFill>
                          <a:latin typeface="Century Gothic"/>
                        </a:rPr>
                        <a:t>$1,101.76</a:t>
                      </a:r>
                    </a:p>
                  </a:txBody>
                  <a:tcPr marL="139700" marR="63500" marT="0" marB="0" anchor="ctr">
                    <a:lnL w="6350" cmpd="sng">
                      <a:solidFill>
                        <a:srgbClr val="BFBFBF"/>
                      </a:solidFill>
                      <a:prstDash val="solid"/>
                    </a:lnL>
                    <a:lnR w="6350" cmpd="sng">
                      <a:solidFill>
                        <a:srgbClr val="BFBFBF"/>
                      </a:solidFill>
                      <a:prstDash val="solid"/>
                    </a:lnR>
                    <a:lnT w="6350" cmpd="sng">
                      <a:solidFill>
                        <a:srgbClr val="BFBFBF"/>
                      </a:solidFill>
                      <a:prstDash val="solid"/>
                    </a:lnT>
                    <a:lnB w="6350" cmpd="sng">
                      <a:solidFill>
                        <a:srgbClr val="BFBFB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49DB8EC6-C3CA-4466-BC3A-F2084E11A67F}"/>
              </a:ext>
            </a:extLst>
          </p:cNvPr>
          <p:cNvGraphicFramePr>
            <a:graphicFrameLocks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857697684"/>
              </p:ext>
            </p:extLst>
          </p:nvPr>
        </p:nvGraphicFramePr>
        <p:xfrm>
          <a:off x="838200" y="3557342"/>
          <a:ext cx="10515602" cy="29396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F0004E97-C95D-D1D5-CB58-546DCB510001}"/>
              </a:ext>
            </a:extLst>
          </p:cNvPr>
          <p:cNvSpPr txBox="1"/>
          <p:nvPr/>
        </p:nvSpPr>
        <p:spPr>
          <a:xfrm>
            <a:off x="838197" y="556545"/>
            <a:ext cx="1042162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chemeClr val="bg1">
                    <a:lumMod val="50000"/>
                  </a:schemeClr>
                </a:solidFill>
              </a:rPr>
              <a:t>Flex table. Columns widths remain (they are set here in PPT).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7687117-3884-B556-B656-0FA364DDFD86}"/>
              </a:ext>
            </a:extLst>
          </p:cNvPr>
          <p:cNvSpPr txBox="1"/>
          <p:nvPr/>
        </p:nvSpPr>
        <p:spPr>
          <a:xfrm>
            <a:off x="838197" y="3252828"/>
            <a:ext cx="1051559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1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This chart is updated based on data in the range </a:t>
            </a:r>
            <a:r>
              <a:rPr lang="en-US" dirty="0" err="1"/>
              <a:t>r_RevProfitForChart</a:t>
            </a:r>
            <a:r>
              <a:rPr lang="en-US" dirty="0"/>
              <a:t>. It could be formatted to look like Excel (e.g. paste from Excel).</a:t>
            </a:r>
          </a:p>
        </p:txBody>
      </p:sp>
    </p:spTree>
    <p:extLst>
      <p:ext uri="{BB962C8B-B14F-4D97-AF65-F5344CB8AC3E}">
        <p14:creationId xmlns:p14="http://schemas.microsoft.com/office/powerpoint/2010/main" val="31366028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43FA75-EC86-68E4-E746-8351C75813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Lists and Transactions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67B2109-F810-E948-CA09-D5CFE08545A0}"/>
              </a:ext>
            </a:extLst>
          </p:cNvPr>
          <p:cNvSpPr txBox="1"/>
          <p:nvPr/>
        </p:nvSpPr>
        <p:spPr>
          <a:xfrm>
            <a:off x="1047749" y="534422"/>
            <a:ext cx="1021206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chemeClr val="bg1">
                    <a:lumMod val="50000"/>
                  </a:schemeClr>
                </a:solidFill>
              </a:rPr>
              <a:t>These tables are destination-formatted. They also demonstrate that tables can easily expand/contract based on source table. Tables can be configured so hidden or filtered rows/columns are excluded.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300ECCA7-DC4D-9943-CC87-534EFDD5320C}"/>
              </a:ext>
            </a:extLst>
          </p:cNvPr>
          <p:cNvGraphicFramePr>
            <a:graphicFrameLocks noGrp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546535550"/>
              </p:ext>
            </p:extLst>
          </p:nvPr>
        </p:nvGraphicFramePr>
        <p:xfrm>
          <a:off x="1047750" y="1050204"/>
          <a:ext cx="10096500" cy="1868805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1496717">
                  <a:extLst>
                    <a:ext uri="{9D8B030D-6E8A-4147-A177-3AD203B41FA5}">
                      <a16:colId xmlns:a16="http://schemas.microsoft.com/office/drawing/2014/main" val="2311439428"/>
                    </a:ext>
                  </a:extLst>
                </a:gridCol>
                <a:gridCol w="1398416">
                  <a:extLst>
                    <a:ext uri="{9D8B030D-6E8A-4147-A177-3AD203B41FA5}">
                      <a16:colId xmlns:a16="http://schemas.microsoft.com/office/drawing/2014/main" val="307372562"/>
                    </a:ext>
                  </a:extLst>
                </a:gridCol>
                <a:gridCol w="913251">
                  <a:extLst>
                    <a:ext uri="{9D8B030D-6E8A-4147-A177-3AD203B41FA5}">
                      <a16:colId xmlns:a16="http://schemas.microsoft.com/office/drawing/2014/main" val="2418167510"/>
                    </a:ext>
                  </a:extLst>
                </a:gridCol>
                <a:gridCol w="903738">
                  <a:extLst>
                    <a:ext uri="{9D8B030D-6E8A-4147-A177-3AD203B41FA5}">
                      <a16:colId xmlns:a16="http://schemas.microsoft.com/office/drawing/2014/main" val="3752489804"/>
                    </a:ext>
                  </a:extLst>
                </a:gridCol>
                <a:gridCol w="710307">
                  <a:extLst>
                    <a:ext uri="{9D8B030D-6E8A-4147-A177-3AD203B41FA5}">
                      <a16:colId xmlns:a16="http://schemas.microsoft.com/office/drawing/2014/main" val="2311334830"/>
                    </a:ext>
                  </a:extLst>
                </a:gridCol>
                <a:gridCol w="713478">
                  <a:extLst>
                    <a:ext uri="{9D8B030D-6E8A-4147-A177-3AD203B41FA5}">
                      <a16:colId xmlns:a16="http://schemas.microsoft.com/office/drawing/2014/main" val="1130549492"/>
                    </a:ext>
                  </a:extLst>
                </a:gridCol>
                <a:gridCol w="951303">
                  <a:extLst>
                    <a:ext uri="{9D8B030D-6E8A-4147-A177-3AD203B41FA5}">
                      <a16:colId xmlns:a16="http://schemas.microsoft.com/office/drawing/2014/main" val="1242766758"/>
                    </a:ext>
                  </a:extLst>
                </a:gridCol>
                <a:gridCol w="761043">
                  <a:extLst>
                    <a:ext uri="{9D8B030D-6E8A-4147-A177-3AD203B41FA5}">
                      <a16:colId xmlns:a16="http://schemas.microsoft.com/office/drawing/2014/main" val="2765669345"/>
                    </a:ext>
                  </a:extLst>
                </a:gridCol>
                <a:gridCol w="1398416">
                  <a:extLst>
                    <a:ext uri="{9D8B030D-6E8A-4147-A177-3AD203B41FA5}">
                      <a16:colId xmlns:a16="http://schemas.microsoft.com/office/drawing/2014/main" val="2122754322"/>
                    </a:ext>
                  </a:extLst>
                </a:gridCol>
                <a:gridCol w="849831">
                  <a:extLst>
                    <a:ext uri="{9D8B030D-6E8A-4147-A177-3AD203B41FA5}">
                      <a16:colId xmlns:a16="http://schemas.microsoft.com/office/drawing/2014/main" val="1071637704"/>
                    </a:ext>
                  </a:extLst>
                </a:gridCol>
              </a:tblGrid>
              <a:tr h="190500"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l" fontAlgn="b"/>
                      <a:r>
                        <a:rPr lang="en-US" sz="110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</a:rPr>
                        <a:t>SKU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l" fontAlgn="b"/>
                      <a:r>
                        <a:rPr lang="en-US" sz="110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</a:rPr>
                        <a:t>DESCRIPTION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l" fontAlgn="b"/>
                      <a:r>
                        <a:rPr lang="en-US" sz="110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</a:rPr>
                        <a:t>BIN #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l" fontAlgn="b"/>
                      <a:r>
                        <a:rPr lang="en-US" sz="110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</a:rPr>
                        <a:t>LOCATION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l" fontAlgn="b"/>
                      <a:r>
                        <a:rPr lang="en-US" sz="110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</a:rPr>
                        <a:t>UNIT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l" fontAlgn="b"/>
                      <a:r>
                        <a:rPr lang="en-US" sz="110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</a:rPr>
                        <a:t>QTY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l" fontAlgn="b"/>
                      <a:r>
                        <a:rPr lang="en-US" sz="110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</a:rPr>
                        <a:t>REORDER QTY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l" fontAlgn="b"/>
                      <a:r>
                        <a:rPr lang="en-US" sz="110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</a:rPr>
                        <a:t>COST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l" fontAlgn="b"/>
                      <a:r>
                        <a:rPr lang="en-US" sz="110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</a:rPr>
                        <a:t>INVENTORY VALUE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l" fontAlgn="b"/>
                      <a:r>
                        <a:rPr lang="en-US" sz="110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</a:rPr>
                        <a:t>REORDER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63798506"/>
                  </a:ext>
                </a:extLst>
              </a:tr>
              <a:tr h="190500"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l" fontAlgn="b"/>
                      <a:r>
                        <a:rPr lang="en-US" sz="110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</a:rPr>
                        <a:t>SP7875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l" fontAlgn="b"/>
                      <a:r>
                        <a:rPr lang="en-US" sz="110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</a:rPr>
                        <a:t>Item 1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l" fontAlgn="b"/>
                      <a:r>
                        <a:rPr lang="en-US" sz="110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</a:rPr>
                        <a:t>T345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l" fontAlgn="b"/>
                      <a:r>
                        <a:rPr lang="en-US" sz="110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</a:rPr>
                        <a:t>Row 2, slot 1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l" fontAlgn="b"/>
                      <a:r>
                        <a:rPr lang="en-US" sz="110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</a:rPr>
                        <a:t>Each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r" fontAlgn="b"/>
                      <a:r>
                        <a:rPr lang="en-US" sz="110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</a:rPr>
                        <a:t>20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r" fontAlgn="b"/>
                      <a:r>
                        <a:rPr lang="en-US" sz="110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</a:rPr>
                        <a:t>10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r" fontAlgn="b"/>
                      <a:r>
                        <a:rPr lang="en-US" sz="110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</a:rPr>
                        <a:t>30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r" fontAlgn="b"/>
                      <a:r>
                        <a:rPr lang="en-US" sz="110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</a:rPr>
                        <a:t>600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r" fontAlgn="b"/>
                      <a:r>
                        <a:rPr lang="en-US" sz="1100" u="none" strike="noStrike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Avenir Book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87244182"/>
                  </a:ext>
                </a:extLst>
              </a:tr>
              <a:tr h="190500"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l" fontAlgn="b"/>
                      <a:r>
                        <a:rPr lang="en-US" sz="110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</a:rPr>
                        <a:t>TR87680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l" fontAlgn="b"/>
                      <a:r>
                        <a:rPr lang="en-US" sz="110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</a:rPr>
                        <a:t>Item 2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l" fontAlgn="b"/>
                      <a:r>
                        <a:rPr lang="en-US" sz="110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</a:rPr>
                        <a:t>T345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l" fontAlgn="b"/>
                      <a:r>
                        <a:rPr lang="en-US" sz="110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</a:rPr>
                        <a:t>Row 2, slot 1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l" fontAlgn="b"/>
                      <a:r>
                        <a:rPr lang="en-US" sz="110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</a:rPr>
                        <a:t>Each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r" fontAlgn="b"/>
                      <a:r>
                        <a:rPr lang="en-US" sz="110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</a:rPr>
                        <a:t>30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r" fontAlgn="b"/>
                      <a:r>
                        <a:rPr lang="en-US" sz="110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</a:rPr>
                        <a:t>15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r" fontAlgn="b"/>
                      <a:r>
                        <a:rPr lang="en-US" sz="110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</a:rPr>
                        <a:t>40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r" fontAlgn="b"/>
                      <a:r>
                        <a:rPr lang="en-US" sz="110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</a:rPr>
                        <a:t>1200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r" fontAlgn="b"/>
                      <a:r>
                        <a:rPr lang="en-US" sz="1100" u="none" strike="noStrike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Avenir Book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37361370"/>
                  </a:ext>
                </a:extLst>
              </a:tr>
              <a:tr h="190500"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l" fontAlgn="b"/>
                      <a:r>
                        <a:rPr sz="1100">
                          <a:solidFill>
                            <a:schemeClr val="tx1"/>
                          </a:solidFill>
                          <a:latin typeface="Calibri" panose="020F0502020204030204"/>
                        </a:rPr>
                        <a:t>MK676554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l" fontAlgn="b"/>
                      <a:r>
                        <a:rPr sz="1100">
                          <a:solidFill>
                            <a:schemeClr val="tx1"/>
                          </a:solidFill>
                          <a:latin typeface="Calibri" panose="020F0502020204030204"/>
                        </a:rPr>
                        <a:t>Item 3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l" fontAlgn="b"/>
                      <a:r>
                        <a:rPr sz="1100">
                          <a:solidFill>
                            <a:schemeClr val="tx1"/>
                          </a:solidFill>
                          <a:latin typeface="Calibri" panose="020F0502020204030204"/>
                        </a:rPr>
                        <a:t>T5789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l" fontAlgn="b"/>
                      <a:r>
                        <a:rPr sz="1100">
                          <a:solidFill>
                            <a:schemeClr val="tx1"/>
                          </a:solidFill>
                          <a:latin typeface="Calibri" panose="020F0502020204030204"/>
                        </a:rPr>
                        <a:t>Row 1, slot 1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l" fontAlgn="b"/>
                      <a:r>
                        <a:rPr sz="1100">
                          <a:solidFill>
                            <a:schemeClr val="tx1"/>
                          </a:solidFill>
                          <a:latin typeface="Calibri" panose="020F0502020204030204"/>
                        </a:rPr>
                        <a:t>Each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r" fontAlgn="b"/>
                      <a:r>
                        <a:rPr sz="1100" dirty="0">
                          <a:solidFill>
                            <a:schemeClr val="tx1"/>
                          </a:solidFill>
                          <a:latin typeface="Calibri" panose="020F0502020204030204"/>
                        </a:rPr>
                        <a:t>10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r" fontAlgn="b"/>
                      <a:r>
                        <a:rPr sz="1100" dirty="0">
                          <a:solidFill>
                            <a:schemeClr val="tx1"/>
                          </a:solidFill>
                          <a:latin typeface="Calibri" panose="020F0502020204030204"/>
                        </a:rPr>
                        <a:t>5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r" fontAlgn="b"/>
                      <a:r>
                        <a:rPr sz="1100" dirty="0">
                          <a:solidFill>
                            <a:schemeClr val="tx1"/>
                          </a:solidFill>
                          <a:latin typeface="Calibri" panose="020F0502020204030204"/>
                        </a:rPr>
                        <a:t>5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r" fontAlgn="b"/>
                      <a:r>
                        <a:rPr sz="1100">
                          <a:solidFill>
                            <a:schemeClr val="tx1"/>
                          </a:solidFill>
                          <a:latin typeface="Calibri" panose="020F0502020204030204"/>
                        </a:rPr>
                        <a:t>50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r" fontAlgn="b"/>
                      <a:r>
                        <a:rPr lang="en-US" sz="1100" u="none" strike="noStrike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Avenir Book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81845454"/>
                  </a:ext>
                </a:extLst>
              </a:tr>
              <a:tr h="190500"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l" fontAlgn="b"/>
                      <a:r>
                        <a:rPr sz="1100">
                          <a:solidFill>
                            <a:schemeClr val="tx1"/>
                          </a:solidFill>
                          <a:latin typeface="Calibri" panose="020F0502020204030204"/>
                        </a:rPr>
                        <a:t>BM87684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l" fontAlgn="b"/>
                      <a:r>
                        <a:rPr sz="1100">
                          <a:solidFill>
                            <a:schemeClr val="tx1"/>
                          </a:solidFill>
                          <a:latin typeface="Calibri" panose="020F0502020204030204"/>
                        </a:rPr>
                        <a:t>Item 7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l" fontAlgn="b"/>
                      <a:r>
                        <a:rPr sz="1100">
                          <a:solidFill>
                            <a:schemeClr val="tx1"/>
                          </a:solidFill>
                          <a:latin typeface="Calibri" panose="020F0502020204030204"/>
                        </a:rPr>
                        <a:t>T349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l" fontAlgn="b"/>
                      <a:r>
                        <a:rPr sz="1100">
                          <a:solidFill>
                            <a:schemeClr val="tx1"/>
                          </a:solidFill>
                          <a:latin typeface="Calibri" panose="020F0502020204030204"/>
                        </a:rPr>
                        <a:t>Row 1, slot 2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l" fontAlgn="b"/>
                      <a:r>
                        <a:rPr sz="1100">
                          <a:solidFill>
                            <a:schemeClr val="tx1"/>
                          </a:solidFill>
                          <a:latin typeface="Calibri" panose="020F0502020204030204"/>
                        </a:rPr>
                        <a:t>Each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r" fontAlgn="b"/>
                      <a:r>
                        <a:rPr sz="1100">
                          <a:solidFill>
                            <a:schemeClr val="tx1"/>
                          </a:solidFill>
                          <a:latin typeface="Calibri" panose="020F0502020204030204"/>
                        </a:rPr>
                        <a:t>10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r" fontAlgn="b"/>
                      <a:r>
                        <a:rPr sz="1100">
                          <a:solidFill>
                            <a:schemeClr val="tx1"/>
                          </a:solidFill>
                          <a:latin typeface="Calibri" panose="020F0502020204030204"/>
                        </a:rPr>
                        <a:t>5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r" fontAlgn="b"/>
                      <a:r>
                        <a:rPr sz="1100" dirty="0">
                          <a:solidFill>
                            <a:schemeClr val="tx1"/>
                          </a:solidFill>
                          <a:latin typeface="Calibri" panose="020F0502020204030204"/>
                        </a:rPr>
                        <a:t>10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r" fontAlgn="b"/>
                      <a:r>
                        <a:rPr sz="1100" dirty="0">
                          <a:solidFill>
                            <a:schemeClr val="tx1"/>
                          </a:solidFill>
                          <a:latin typeface="Calibri" panose="020F0502020204030204"/>
                        </a:rPr>
                        <a:t>100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r" fontAlgn="b"/>
                      <a:r>
                        <a:rPr lang="en-US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Avenir Book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16636529"/>
                  </a:ext>
                </a:extLst>
              </a:tr>
              <a:tr h="190500"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l" fontAlgn="b"/>
                      <a:r>
                        <a:rPr sz="1100">
                          <a:solidFill>
                            <a:schemeClr val="tx1"/>
                          </a:solidFill>
                          <a:latin typeface="Calibri" panose="020F0502020204030204"/>
                        </a:rPr>
                        <a:t>BH67655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l" fontAlgn="b"/>
                      <a:r>
                        <a:rPr sz="1100">
                          <a:solidFill>
                            <a:schemeClr val="tx1"/>
                          </a:solidFill>
                          <a:latin typeface="Calibri" panose="020F0502020204030204"/>
                        </a:rPr>
                        <a:t>Item 8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l" fontAlgn="b"/>
                      <a:r>
                        <a:rPr sz="1100">
                          <a:solidFill>
                            <a:schemeClr val="tx1"/>
                          </a:solidFill>
                          <a:latin typeface="Calibri" panose="020F0502020204030204"/>
                        </a:rPr>
                        <a:t>T5789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l" fontAlgn="b"/>
                      <a:r>
                        <a:rPr sz="1100">
                          <a:solidFill>
                            <a:schemeClr val="tx1"/>
                          </a:solidFill>
                          <a:latin typeface="Calibri" panose="020F0502020204030204"/>
                        </a:rPr>
                        <a:t>Row 1, slot 1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l" fontAlgn="b"/>
                      <a:r>
                        <a:rPr sz="1100">
                          <a:solidFill>
                            <a:schemeClr val="tx1"/>
                          </a:solidFill>
                          <a:latin typeface="Calibri" panose="020F0502020204030204"/>
                        </a:rPr>
                        <a:t>Each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r" fontAlgn="b"/>
                      <a:r>
                        <a:rPr sz="1100">
                          <a:solidFill>
                            <a:schemeClr val="tx1"/>
                          </a:solidFill>
                          <a:latin typeface="Calibri" panose="020F0502020204030204"/>
                        </a:rPr>
                        <a:t>19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r" fontAlgn="b"/>
                      <a:r>
                        <a:rPr sz="1100">
                          <a:solidFill>
                            <a:schemeClr val="tx1"/>
                          </a:solidFill>
                          <a:latin typeface="Calibri" panose="020F0502020204030204"/>
                        </a:rPr>
                        <a:t>10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r" fontAlgn="b"/>
                      <a:r>
                        <a:rPr sz="1100">
                          <a:solidFill>
                            <a:schemeClr val="tx1"/>
                          </a:solidFill>
                          <a:latin typeface="Calibri" panose="020F0502020204030204"/>
                        </a:rPr>
                        <a:t>3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r" fontAlgn="b"/>
                      <a:r>
                        <a:rPr sz="1100">
                          <a:solidFill>
                            <a:schemeClr val="tx1"/>
                          </a:solidFill>
                          <a:latin typeface="Calibri" panose="020F0502020204030204"/>
                        </a:rPr>
                        <a:t>57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r" fontAlgn="b"/>
                      <a:r>
                        <a:rPr lang="en-US" sz="1100" u="none" strike="noStrike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Avenir Book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32543549"/>
                  </a:ext>
                </a:extLst>
              </a:tr>
              <a:tr h="190500"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l" fontAlgn="b"/>
                      <a:r>
                        <a:rPr lang="en-US" sz="110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</a:rPr>
                        <a:t>WT98768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l" fontAlgn="b"/>
                      <a:r>
                        <a:rPr lang="en-US" sz="110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</a:rPr>
                        <a:t>Item 9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l" fontAlgn="b"/>
                      <a:r>
                        <a:rPr lang="en-US" sz="110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</a:rPr>
                        <a:t>T9875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l" fontAlgn="b"/>
                      <a:r>
                        <a:rPr lang="en-US" sz="110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</a:rPr>
                        <a:t>Row 2, slot 2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l" fontAlgn="b"/>
                      <a:r>
                        <a:rPr lang="en-US" sz="110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</a:rPr>
                        <a:t>Package (5 ct)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r" fontAlgn="b"/>
                      <a:r>
                        <a:rPr lang="en-US" sz="110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</a:rPr>
                        <a:t>20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r" fontAlgn="b"/>
                      <a:r>
                        <a:rPr lang="en-US" sz="110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</a:rPr>
                        <a:t>30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r" fontAlgn="b"/>
                      <a:r>
                        <a:rPr lang="en-US" sz="110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</a:rPr>
                        <a:t>14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r" fontAlgn="b"/>
                      <a:r>
                        <a:rPr lang="en-US" sz="110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</a:rPr>
                        <a:t>280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r" fontAlgn="b"/>
                      <a:r>
                        <a:rPr lang="en-US" sz="1100" u="none" strike="noStrike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Avenir Book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41131214"/>
                  </a:ext>
                </a:extLst>
              </a:tr>
              <a:tr h="190500"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l" fontAlgn="b"/>
                      <a:r>
                        <a:rPr lang="en-US" sz="110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</a:rPr>
                        <a:t>TS3456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l" fontAlgn="b"/>
                      <a:r>
                        <a:rPr lang="en-US" sz="110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</a:rPr>
                        <a:t>Item 10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l" fontAlgn="b"/>
                      <a:r>
                        <a:rPr lang="en-US" sz="110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</a:rPr>
                        <a:t>T349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l" fontAlgn="b"/>
                      <a:r>
                        <a:rPr lang="en-US" sz="110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</a:rPr>
                        <a:t>Row 1, slot 2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l" fontAlgn="b"/>
                      <a:r>
                        <a:rPr lang="en-US" sz="110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</a:rPr>
                        <a:t>Each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r" fontAlgn="b"/>
                      <a:r>
                        <a:rPr lang="en-US" sz="110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</a:rPr>
                        <a:t>15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r" fontAlgn="b"/>
                      <a:r>
                        <a:rPr lang="en-US" sz="110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</a:rPr>
                        <a:t>8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r" fontAlgn="b"/>
                      <a:r>
                        <a:rPr lang="en-US" sz="110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</a:rPr>
                        <a:t>60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r" fontAlgn="b"/>
                      <a:r>
                        <a:rPr lang="en-US" sz="110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</a:rPr>
                        <a:t>900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r" fontAlgn="b"/>
                      <a:r>
                        <a:rPr lang="en-US" sz="1100" u="none" strike="noStrike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Avenir Book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11972326"/>
                  </a:ext>
                </a:extLst>
              </a:tr>
              <a:tr h="190500"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l" fontAlgn="b"/>
                      <a:r>
                        <a:rPr lang="en-US" sz="110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</a:rPr>
                        <a:t>WDG123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l" fontAlgn="b"/>
                      <a:r>
                        <a:rPr lang="en-US" sz="110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</a:rPr>
                        <a:t>Item 11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l" fontAlgn="b"/>
                      <a:r>
                        <a:rPr lang="en-US" sz="110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</a:rPr>
                        <a:t>T349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l" fontAlgn="b"/>
                      <a:r>
                        <a:rPr lang="en-US" sz="110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</a:rPr>
                        <a:t>Row 1, slot 2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l" fontAlgn="b"/>
                      <a:r>
                        <a:rPr lang="en-US" sz="110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</a:rPr>
                        <a:t>Each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r" fontAlgn="b"/>
                      <a:r>
                        <a:rPr lang="en-US" sz="110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</a:rPr>
                        <a:t>25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r" fontAlgn="b"/>
                      <a:r>
                        <a:rPr lang="en-US" sz="110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</a:rPr>
                        <a:t>15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r" fontAlgn="b"/>
                      <a:r>
                        <a:rPr lang="en-US" sz="110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</a:rPr>
                        <a:t>8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r" fontAlgn="b"/>
                      <a:r>
                        <a:rPr lang="en-US" sz="110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</a:rPr>
                        <a:t>200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r" fontAlgn="b"/>
                      <a:r>
                        <a:rPr lang="en-US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Avenir Book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43997114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391D6B4A-5A90-9E21-4EE5-7E58A99F8DE8}"/>
              </a:ext>
            </a:extLst>
          </p:cNvPr>
          <p:cNvSpPr txBox="1"/>
          <p:nvPr/>
        </p:nvSpPr>
        <p:spPr>
          <a:xfrm>
            <a:off x="1047748" y="3657600"/>
            <a:ext cx="1021206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chemeClr val="bg1">
                    <a:lumMod val="50000"/>
                  </a:schemeClr>
                </a:solidFill>
              </a:rPr>
              <a:t>This Destination table was pasted with source formatting, then linked.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6D5AE2E7-5BE6-F881-1C63-9CB3877C5B8B}"/>
              </a:ext>
            </a:extLst>
          </p:cNvPr>
          <p:cNvGraphicFramePr>
            <a:graphicFrameLocks noGrp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48820774"/>
              </p:ext>
            </p:extLst>
          </p:nvPr>
        </p:nvGraphicFramePr>
        <p:xfrm>
          <a:off x="1047747" y="3926584"/>
          <a:ext cx="5691150" cy="1143000"/>
        </p:xfrm>
        <a:graphic>
          <a:graphicData uri="http://schemas.openxmlformats.org/drawingml/2006/table">
            <a:tbl>
              <a:tblPr/>
              <a:tblGrid>
                <a:gridCol w="1807687">
                  <a:extLst>
                    <a:ext uri="{9D8B030D-6E8A-4147-A177-3AD203B41FA5}">
                      <a16:colId xmlns:a16="http://schemas.microsoft.com/office/drawing/2014/main" val="987384230"/>
                    </a:ext>
                  </a:extLst>
                </a:gridCol>
                <a:gridCol w="1447625">
                  <a:extLst>
                    <a:ext uri="{9D8B030D-6E8A-4147-A177-3AD203B41FA5}">
                      <a16:colId xmlns:a16="http://schemas.microsoft.com/office/drawing/2014/main" val="1298381879"/>
                    </a:ext>
                  </a:extLst>
                </a:gridCol>
                <a:gridCol w="1344332">
                  <a:extLst>
                    <a:ext uri="{9D8B030D-6E8A-4147-A177-3AD203B41FA5}">
                      <a16:colId xmlns:a16="http://schemas.microsoft.com/office/drawing/2014/main" val="1749152790"/>
                    </a:ext>
                  </a:extLst>
                </a:gridCol>
                <a:gridCol w="1091506">
                  <a:extLst>
                    <a:ext uri="{9D8B030D-6E8A-4147-A177-3AD203B41FA5}">
                      <a16:colId xmlns:a16="http://schemas.microsoft.com/office/drawing/2014/main" val="1851644877"/>
                    </a:ext>
                  </a:extLst>
                </a:gridCol>
              </a:tblGrid>
              <a:tr h="190500"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Merchant</a:t>
                      </a:r>
                      <a:endParaRPr/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</a:t>
                      </a:r>
                      <a:endParaRPr/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Category</a:t>
                      </a:r>
                      <a:endParaRPr/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Amount</a:t>
                      </a:r>
                      <a:endParaRPr/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7591398"/>
                  </a:ext>
                </a:extLst>
              </a:tr>
              <a:tr h="190500"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l" fontAlgn="b"/>
                      <a:r>
                        <a:rPr sz="110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The Phone Company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ctr" fontAlgn="b"/>
                      <a:r>
                        <a:rPr sz="110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5/2/2025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l" fontAlgn="b"/>
                      <a:r>
                        <a:rPr sz="110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Communications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$120.00</a:t>
                      </a:r>
                      <a:endParaRPr/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4998996"/>
                  </a:ext>
                </a:extLst>
              </a:tr>
              <a:tr h="190500"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l" fontAlgn="b"/>
                      <a:r>
                        <a:rPr sz="110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Northwind Electric Cars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ctr" fontAlgn="b"/>
                      <a:r>
                        <a:rPr sz="110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5/1/2025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l" fontAlgn="b"/>
                      <a:r>
                        <a:rPr sz="110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Transportation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$142.00</a:t>
                      </a:r>
                      <a:endParaRPr/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8283121"/>
                  </a:ext>
                </a:extLst>
              </a:tr>
              <a:tr h="190500"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l" fontAlgn="b"/>
                      <a:r>
                        <a:rPr sz="110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Coho Vineyard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ctr" fontAlgn="b"/>
                      <a:r>
                        <a:rPr sz="110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4/29/2025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l" fontAlgn="b"/>
                      <a:r>
                        <a:rPr sz="110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Restaurant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$33.00</a:t>
                      </a:r>
                      <a:endParaRPr/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7086657"/>
                  </a:ext>
                </a:extLst>
              </a:tr>
              <a:tr h="190500"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l" fontAlgn="b"/>
                      <a:r>
                        <a:rPr sz="110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Bellows College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ctr" fontAlgn="b"/>
                      <a:r>
                        <a:rPr sz="110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4/28/2025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l" fontAlgn="b"/>
                      <a:r>
                        <a:rPr sz="110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Education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$350.00</a:t>
                      </a:r>
                      <a:endParaRPr/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0197148"/>
                  </a:ext>
                </a:extLst>
              </a:tr>
              <a:tr h="190500"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Trey Research</a:t>
                      </a:r>
                      <a:endParaRPr/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4/27/2025</a:t>
                      </a:r>
                      <a:endParaRPr/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Other</a:t>
                      </a:r>
                      <a:endParaRPr/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$135.00</a:t>
                      </a:r>
                      <a:endParaRPr dirty="0"/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9597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302501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20B48F-2B60-E591-527C-793C8108B4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TCO Comparison – with dynamic text narrative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A788C8E1-BCF6-8F5A-8617-8F5CF9245A50}"/>
              </a:ext>
            </a:extLst>
          </p:cNvPr>
          <p:cNvGraphicFramePr>
            <a:graphicFrameLocks noGrp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353880055"/>
              </p:ext>
            </p:extLst>
          </p:nvPr>
        </p:nvGraphicFramePr>
        <p:xfrm>
          <a:off x="375331" y="779874"/>
          <a:ext cx="11441338" cy="5486400"/>
        </p:xfrm>
        <a:graphic>
          <a:graphicData uri="http://schemas.openxmlformats.org/drawingml/2006/table">
            <a:tbl>
              <a:tblPr lastRow="1">
                <a:tableStyleId>{ED083AE6-46FA-4A59-8FB0-9F97EB10719F}</a:tableStyleId>
              </a:tblPr>
              <a:tblGrid>
                <a:gridCol w="1544153">
                  <a:extLst>
                    <a:ext uri="{9D8B030D-6E8A-4147-A177-3AD203B41FA5}">
                      <a16:colId xmlns:a16="http://schemas.microsoft.com/office/drawing/2014/main" val="2094598545"/>
                    </a:ext>
                  </a:extLst>
                </a:gridCol>
                <a:gridCol w="794219">
                  <a:extLst>
                    <a:ext uri="{9D8B030D-6E8A-4147-A177-3AD203B41FA5}">
                      <a16:colId xmlns:a16="http://schemas.microsoft.com/office/drawing/2014/main" val="1170989334"/>
                    </a:ext>
                  </a:extLst>
                </a:gridCol>
                <a:gridCol w="3805084">
                  <a:extLst>
                    <a:ext uri="{9D8B030D-6E8A-4147-A177-3AD203B41FA5}">
                      <a16:colId xmlns:a16="http://schemas.microsoft.com/office/drawing/2014/main" val="2615537690"/>
                    </a:ext>
                  </a:extLst>
                </a:gridCol>
                <a:gridCol w="789039">
                  <a:extLst>
                    <a:ext uri="{9D8B030D-6E8A-4147-A177-3AD203B41FA5}">
                      <a16:colId xmlns:a16="http://schemas.microsoft.com/office/drawing/2014/main" val="707950427"/>
                    </a:ext>
                  </a:extLst>
                </a:gridCol>
                <a:gridCol w="4508843">
                  <a:extLst>
                    <a:ext uri="{9D8B030D-6E8A-4147-A177-3AD203B41FA5}">
                      <a16:colId xmlns:a16="http://schemas.microsoft.com/office/drawing/2014/main" val="426562057"/>
                    </a:ext>
                  </a:extLst>
                </a:gridCol>
              </a:tblGrid>
              <a:tr h="0">
                <a:tc>
                  <a:txBody>
                    <a:bodyPr/>
                    <a:lstStyle>
                      <a:lvl1pPr>
                        <a:defRPr sz="900"/>
                      </a:lvl1pPr>
                    </a:lstStyle>
                    <a:p>
                      <a:pPr algn="l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2">
                  <a:txBody>
                    <a:bodyPr/>
                    <a:lstStyle>
                      <a:lvl1pPr>
                        <a:defRPr sz="900"/>
                      </a:lvl1pPr>
                    </a:lstStyle>
                    <a:p>
                      <a:pPr algn="ctr" fontAlgn="b"/>
                      <a:r>
                        <a:rPr lang="en-US" sz="900" b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Current On-Premises Solution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>
                      <a:lvl1pPr>
                        <a:defRPr sz="900"/>
                      </a:lvl1pPr>
                    </a:lstStyle>
                    <a:p>
                      <a:pPr algn="ctr" fontAlgn="b"/>
                      <a:r>
                        <a:rPr lang="en-US" sz="900" b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Cloud Equivalent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6228970"/>
                  </a:ext>
                </a:extLst>
              </a:tr>
              <a:tr h="0">
                <a:tc>
                  <a:txBody>
                    <a:bodyPr/>
                    <a:lstStyle>
                      <a:lvl1pPr>
                        <a:defRPr sz="900"/>
                      </a:lvl1pPr>
                    </a:lstStyle>
                    <a:p>
                      <a:pPr algn="ctr" fontAlgn="b"/>
                      <a:r>
                        <a:rPr lang="en-US" sz="900" b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Cost Component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defRPr sz="900"/>
                      </a:lvl1pPr>
                    </a:lstStyle>
                    <a:p>
                      <a:pPr algn="ctr" fontAlgn="b"/>
                      <a:r>
                        <a:rPr lang="en-US" sz="900" b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5-Year Cost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defRPr sz="900"/>
                      </a:lvl1pPr>
                    </a:lstStyle>
                    <a:p>
                      <a:pPr algn="ctr" fontAlgn="b"/>
                      <a:r>
                        <a:rPr lang="en-US" sz="900" b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Calculation and Assumptions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defRPr sz="900"/>
                      </a:lvl1pPr>
                    </a:lstStyle>
                    <a:p>
                      <a:pPr algn="ctr" fontAlgn="b"/>
                      <a:r>
                        <a:rPr lang="en-US" sz="900" b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5-Year Cost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defRPr sz="900"/>
                      </a:lvl1pPr>
                    </a:lstStyle>
                    <a:p>
                      <a:pPr algn="ctr" fontAlgn="b"/>
                      <a:r>
                        <a:rPr lang="en-US" sz="900" b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Calculation and Assumptions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8295049"/>
                  </a:ext>
                </a:extLst>
              </a:tr>
              <a:tr h="354928">
                <a:tc>
                  <a:txBody>
                    <a:bodyPr/>
                    <a:lstStyle>
                      <a:lvl1pPr>
                        <a:defRPr sz="900"/>
                      </a:lvl1pPr>
                    </a:lstStyle>
                    <a:p>
                      <a:pPr algn="l" fontAlgn="b"/>
                      <a:r>
                        <a:rPr lang="en-US" sz="90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Compute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>
                      <a:lvl1pPr>
                        <a:defRPr sz="900"/>
                      </a:lvl1pPr>
                    </a:lstStyle>
                    <a:p>
                      <a:pPr algn="r" fontAlgn="b"/>
                      <a:r>
                        <a:rPr sz="90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$1,469,884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>
                      <a:lvl1pPr>
                        <a:defRPr sz="900"/>
                      </a:lvl1pPr>
                    </a:lstStyle>
                    <a:p>
                      <a:pPr algn="l" fontAlgn="b"/>
                      <a:r>
                        <a:rPr sz="90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Current total licensing costs = $185,097/yr, Total licensing costs after the hardware refresh = $293,977/yr; SQL Server Enterprise License SA Licenses at $3,437 each: Current (51) = $175,287/yr, Refresh (81) = $278,397/yr; System Center Standard Edition SA Licenses at $192 each: Current (51) = $9,810/yr, Refresh (81) = $15,580/yr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>
                      <a:lvl1pPr>
                        <a:defRPr sz="900"/>
                      </a:lvl1pPr>
                    </a:lstStyle>
                    <a:p>
                      <a:pPr algn="r" fontAlgn="b"/>
                      <a:r>
                        <a:rPr sz="90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$370,863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>
                      <a:lvl1pPr>
                        <a:defRPr sz="900"/>
                      </a:lvl1pPr>
                    </a:lstStyle>
                    <a:p>
                      <a:pPr algn="l" fontAlgn="b"/>
                      <a:r>
                        <a:rPr sz="90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Provisioned analytics compute base monthly cost is $8,760 (online 70% of the time) with 16% discount = $61,811 in year 1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2182940283"/>
                  </a:ext>
                </a:extLst>
              </a:tr>
              <a:tr h="542832">
                <a:tc>
                  <a:txBody>
                    <a:bodyPr/>
                    <a:lstStyle>
                      <a:lvl1pPr>
                        <a:defRPr sz="900"/>
                      </a:lvl1pPr>
                    </a:lstStyle>
                    <a:p>
                      <a:pPr algn="l" fontAlgn="b"/>
                      <a:r>
                        <a:rPr lang="en-US" sz="90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Storage + Hardware Refresh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>
                      <a:lvl1pPr>
                        <a:defRPr sz="900"/>
                      </a:lvl1pPr>
                    </a:lstStyle>
                    <a:p>
                      <a:pPr algn="r" fontAlgn="b"/>
                      <a:r>
                        <a:rPr sz="90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$871,043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>
                      <a:lvl1pPr>
                        <a:defRPr sz="900"/>
                      </a:lvl1pPr>
                    </a:lstStyle>
                    <a:p>
                      <a:pPr algn="l" fontAlgn="b"/>
                      <a:r>
                        <a:rPr sz="90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Hardware refresh cost - compute: HW cost per core ($1,164) * # of cores needed in year 5 (161) = $187,458; Hardware refresh cost - storage: Local disk/SAN-HDD/SSD - cost per GB ($0.400) * Needed Capacity in year 5 (GB) (301,704) = $120,681; Hardware refresh cost - networking = $46,221; Total license costs (added new licenses only) = $435,521 [30 new SQL Server Enterprise License licenses at $13,748 = $412,440; 30 new System Center Standard Edition licenses at $769 = $23,081]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>
                      <a:lvl1pPr>
                        <a:defRPr sz="900"/>
                      </a:lvl1pPr>
                    </a:lstStyle>
                    <a:p>
                      <a:pPr algn="r" fontAlgn="b"/>
                      <a:r>
                        <a:rPr sz="90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$194,723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>
                      <a:lvl1pPr>
                        <a:defRPr sz="900"/>
                      </a:lvl1pPr>
                    </a:lstStyle>
                    <a:p>
                      <a:pPr algn="l" fontAlgn="b"/>
                      <a:r>
                        <a:rPr sz="90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Primary storage: 57.5TB of raw data with compression ratio of 3.0 = 19.2 TB of needed storage capacity at $23.00 per TB per month = $5,290 in year 1; Geo-redundant Storage Disaster Recovery: copy of primary storage = $13,236 in year 1; Standard (blob, data lake, dev, backup, staging) storage: 100% of primary data with compression ratio of 2.0 = 28.8TB of needed storage capacity at $0.0184 per GB per month = $6,348 in year 1; Archive storage: 100% of primary data with compression ratio of 5.0 = 11.5TB of needed storage capacity at $0.0020 per GB per month = $276 in year 1; Storage transaction costs (read/write operations) = $5,030 in year 1. Total storage cost in year 1 is $30,180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1047005993"/>
                  </a:ext>
                </a:extLst>
              </a:tr>
              <a:tr h="167025">
                <a:tc>
                  <a:txBody>
                    <a:bodyPr/>
                    <a:lstStyle>
                      <a:lvl1pPr>
                        <a:defRPr sz="900"/>
                      </a:lvl1pPr>
                    </a:lstStyle>
                    <a:p>
                      <a:pPr algn="l" fontAlgn="b"/>
                      <a:r>
                        <a:rPr lang="en-US" sz="90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Support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>
                      <a:lvl1pPr>
                        <a:defRPr sz="900"/>
                      </a:lvl1pPr>
                    </a:lstStyle>
                    <a:p>
                      <a:pPr algn="r" fontAlgn="b"/>
                      <a:r>
                        <a:rPr sz="90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$80,526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>
                      <a:lvl1pPr>
                        <a:defRPr sz="900"/>
                      </a:lvl1pPr>
                    </a:lstStyle>
                    <a:p>
                      <a:pPr algn="l" fontAlgn="b"/>
                      <a:r>
                        <a:rPr sz="90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Microsoft Premier Support is estimated to cost $16,105 in year 1.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>
                      <a:lvl1pPr>
                        <a:defRPr sz="900"/>
                      </a:lvl1pPr>
                    </a:lstStyle>
                    <a:p>
                      <a:pPr algn="r" fontAlgn="b"/>
                      <a:r>
                        <a:rPr sz="90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$45,247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>
                      <a:lvl1pPr>
                        <a:defRPr sz="900"/>
                      </a:lvl1pPr>
                    </a:lstStyle>
                    <a:p>
                      <a:pPr algn="l" fontAlgn="b"/>
                      <a:r>
                        <a:rPr sz="90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8.0% * $91,991 Azure Synapse compute + storage spend = $7,359 in Unified Support Core (or similar) cost in year 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3449377939"/>
                  </a:ext>
                </a:extLst>
              </a:tr>
              <a:tr h="229660">
                <a:tc>
                  <a:txBody>
                    <a:bodyPr/>
                    <a:lstStyle>
                      <a:lvl1pPr>
                        <a:defRPr sz="900"/>
                      </a:lvl1pPr>
                    </a:lstStyle>
                    <a:p>
                      <a:pPr algn="l" fontAlgn="b"/>
                      <a:r>
                        <a:rPr lang="en-US" sz="90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Migration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>
                      <a:lvl1pPr>
                        <a:defRPr sz="900"/>
                      </a:lvl1pPr>
                    </a:lstStyle>
                    <a:p>
                      <a:pPr algn="r" fontAlgn="b"/>
                      <a:r>
                        <a:rPr sz="90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$0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>
                      <a:lvl1pPr>
                        <a:defRPr sz="900"/>
                      </a:lvl1pPr>
                    </a:lstStyle>
                    <a:p>
                      <a:pPr algn="l" fontAlgn="b"/>
                      <a:r>
                        <a:rPr sz="90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No migration costs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>
                      <a:lvl1pPr>
                        <a:defRPr sz="900"/>
                      </a:lvl1pPr>
                    </a:lstStyle>
                    <a:p>
                      <a:pPr algn="r" fontAlgn="b"/>
                      <a:r>
                        <a:rPr sz="90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$185,276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>
                      <a:lvl1pPr>
                        <a:defRPr sz="900"/>
                      </a:lvl1pPr>
                    </a:lstStyle>
                    <a:p>
                      <a:pPr algn="l" fontAlgn="b"/>
                      <a:r>
                        <a:rPr sz="90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877 hours of internal labor effort at $60 per hour = $52,774 + 877 hours of external (service provider) labor effort at $150 per hour = $131,502 + other migration cost = $1,000, totaling $185,276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3140848074"/>
                  </a:ext>
                </a:extLst>
              </a:tr>
              <a:tr h="229660">
                <a:tc>
                  <a:txBody>
                    <a:bodyPr/>
                    <a:lstStyle>
                      <a:lvl1pPr>
                        <a:defRPr sz="900"/>
                      </a:lvl1pPr>
                    </a:lstStyle>
                    <a:p>
                      <a:pPr algn="l" fontAlgn="b"/>
                      <a:r>
                        <a:rPr lang="en-US" sz="90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Administration Labor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>
                      <a:lvl1pPr>
                        <a:defRPr sz="900"/>
                      </a:lvl1pPr>
                    </a:lstStyle>
                    <a:p>
                      <a:pPr algn="r" fontAlgn="b"/>
                      <a:r>
                        <a:rPr sz="90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$148,230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>
                      <a:lvl1pPr>
                        <a:defRPr sz="900"/>
                      </a:lvl1pPr>
                    </a:lstStyle>
                    <a:p>
                      <a:pPr algn="l" fontAlgn="b"/>
                      <a:r>
                        <a:rPr sz="90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0.27 IT FTEs (Full Time Equivalents) are required to manage the servers (assumes each FTE can manage 100 servers) * $109,800 annual fully-burdened cost per FTE = $29,646 in year 1.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>
                      <a:lvl1pPr>
                        <a:defRPr sz="900"/>
                      </a:lvl1pPr>
                    </a:lstStyle>
                    <a:p>
                      <a:pPr algn="r" fontAlgn="b"/>
                      <a:r>
                        <a:rPr sz="90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$39,528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>
                      <a:lvl1pPr>
                        <a:defRPr sz="900"/>
                      </a:lvl1pPr>
                    </a:lstStyle>
                    <a:p>
                      <a:pPr algn="l" fontAlgn="b"/>
                      <a:r>
                        <a:rPr sz="90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0.06 IT FTEs (Full Time Equivalents) are required to manage the Azure services (assumes each FTE can manage 200 servers with 6 physical cores in each server) * $109,800 annual fully-burdened cost per FTE = $6,588 in year 1.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2971153517"/>
                  </a:ext>
                </a:extLst>
              </a:tr>
              <a:tr h="167025">
                <a:tc>
                  <a:txBody>
                    <a:bodyPr/>
                    <a:lstStyle>
                      <a:lvl1pPr>
                        <a:defRPr sz="900"/>
                      </a:lvl1pPr>
                    </a:lstStyle>
                    <a:p>
                      <a:pPr algn="l" fontAlgn="b"/>
                      <a:r>
                        <a:rPr lang="en-US" sz="90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Facilities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>
                      <a:lvl1pPr>
                        <a:defRPr sz="900"/>
                      </a:lvl1pPr>
                    </a:lstStyle>
                    <a:p>
                      <a:pPr algn="r" fontAlgn="b"/>
                      <a:r>
                        <a:rPr sz="90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$65,620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>
                      <a:lvl1pPr>
                        <a:defRPr sz="900"/>
                      </a:lvl1pPr>
                    </a:lstStyle>
                    <a:p>
                      <a:pPr algn="l" fontAlgn="b"/>
                      <a:r>
                        <a:rPr sz="90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27 RUs (Rack Units) required for compute and 9 RUs required for storage * $340 annual facilities cost per RU = $12,240 in year 1.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>
                      <a:lvl1pPr>
                        <a:defRPr sz="900"/>
                      </a:lvl1pPr>
                    </a:lstStyle>
                    <a:p>
                      <a:pPr algn="r" fontAlgn="b"/>
                      <a:r>
                        <a:rPr sz="90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$0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>
                      <a:lvl1pPr>
                        <a:defRPr sz="900"/>
                      </a:lvl1pPr>
                    </a:lstStyle>
                    <a:p>
                      <a:pPr algn="l" fontAlgn="b"/>
                      <a:r>
                        <a:rPr sz="90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None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2948071224"/>
                  </a:ext>
                </a:extLst>
              </a:tr>
              <a:tr h="167025">
                <a:tc>
                  <a:txBody>
                    <a:bodyPr/>
                    <a:lstStyle>
                      <a:lvl1pPr>
                        <a:defRPr sz="900"/>
                      </a:lvl1pPr>
                    </a:lstStyle>
                    <a:p>
                      <a:pPr algn="l" fontAlgn="b"/>
                      <a:r>
                        <a:rPr lang="en-US" sz="90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Data Bandwidth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>
                      <a:lvl1pPr>
                        <a:defRPr sz="900"/>
                      </a:lvl1pPr>
                    </a:lstStyle>
                    <a:p>
                      <a:pPr algn="r" fontAlgn="b"/>
                      <a:r>
                        <a:rPr lang="en-US" sz="90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$34,892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>
                      <a:lvl1pPr>
                        <a:defRPr sz="900"/>
                      </a:lvl1pPr>
                    </a:lstStyle>
                    <a:p>
                      <a:pPr algn="l" fontAlgn="b"/>
                      <a:r>
                        <a:rPr lang="en-US" sz="90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2.88 TBs of bandwidth per month * $0.150 monthly Internet service provider cost per GB * 1000 GB/TB = $5,175 in year 1.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>
                      <a:lvl1pPr>
                        <a:defRPr sz="900"/>
                      </a:lvl1pPr>
                    </a:lstStyle>
                    <a:p>
                      <a:pPr algn="r" fontAlgn="b"/>
                      <a:r>
                        <a:rPr lang="en-US" sz="90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$20,237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>
                      <a:lvl1pPr>
                        <a:defRPr sz="900"/>
                      </a:lvl1pPr>
                    </a:lstStyle>
                    <a:p>
                      <a:pPr algn="l" fontAlgn="b"/>
                      <a:r>
                        <a:rPr lang="en-US" sz="90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2.88 TBs of data transferred out of Azure per month * $0.087 Azure outbound cost per GB * 1000 GB/TB = $3,002 in year 1. Inbound transfers are free.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1823279422"/>
                  </a:ext>
                </a:extLst>
              </a:tr>
              <a:tr h="229660">
                <a:tc>
                  <a:txBody>
                    <a:bodyPr/>
                    <a:lstStyle>
                      <a:lvl1pPr>
                        <a:defRPr sz="900"/>
                      </a:lvl1pPr>
                    </a:lstStyle>
                    <a:p>
                      <a:pPr algn="l" fontAlgn="b"/>
                      <a:r>
                        <a:rPr lang="en-US" sz="90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Electricity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>
                      <a:lvl1pPr>
                        <a:defRPr sz="900"/>
                      </a:lvl1pPr>
                    </a:lstStyle>
                    <a:p>
                      <a:pPr algn="r" fontAlgn="b"/>
                      <a:r>
                        <a:rPr lang="en-US" sz="90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$60,572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>
                      <a:lvl1pPr>
                        <a:defRPr sz="900"/>
                      </a:lvl1pPr>
                    </a:lstStyle>
                    <a:p>
                      <a:pPr algn="l" fontAlgn="b"/>
                      <a:r>
                        <a:rPr lang="en-US" sz="90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64 average watts per core * 161.051 cores = 10,367 watts * $0.133 per kilowatt-hour * 24hours/day * 365 days/year * 1000 watts/kW = $12,114 in year 1.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>
                      <a:lvl1pPr>
                        <a:defRPr sz="900"/>
                      </a:lvl1pPr>
                    </a:lstStyle>
                    <a:p>
                      <a:pPr algn="r" fontAlgn="b"/>
                      <a:r>
                        <a:rPr lang="en-US" sz="90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$0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>
                      <a:lvl1pPr>
                        <a:defRPr sz="900"/>
                      </a:lvl1pPr>
                    </a:lstStyle>
                    <a:p>
                      <a:pPr algn="l" fontAlgn="b"/>
                      <a:r>
                        <a:rPr lang="en-US" sz="90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None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2964488496"/>
                  </a:ext>
                </a:extLst>
              </a:tr>
              <a:tr h="167025">
                <a:tc>
                  <a:txBody>
                    <a:bodyPr/>
                    <a:lstStyle>
                      <a:lvl1pPr>
                        <a:defRPr sz="900"/>
                      </a:lvl1pPr>
                    </a:lstStyle>
                    <a:p>
                      <a:pPr algn="l" fontAlgn="b"/>
                      <a:r>
                        <a:rPr lang="en-US" sz="90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Other (Dev, Test, etc.)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>
                      <a:lvl1pPr>
                        <a:defRPr sz="900"/>
                      </a:lvl1pPr>
                    </a:lstStyle>
                    <a:p>
                      <a:pPr algn="r" fontAlgn="b"/>
                      <a:r>
                        <a:rPr lang="en-US" sz="90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$273,077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>
                      <a:lvl1pPr>
                        <a:defRPr sz="900"/>
                      </a:lvl1pPr>
                    </a:lstStyle>
                    <a:p>
                      <a:pPr algn="l" fontAlgn="b"/>
                      <a:r>
                        <a:rPr lang="en-US" sz="90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$124,030 Dev/test resource cost and $0 Other = $124,030 'Other Costs' in year 1.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>
                      <a:lvl1pPr>
                        <a:defRPr sz="900"/>
                      </a:lvl1pPr>
                    </a:lstStyle>
                    <a:p>
                      <a:pPr algn="r" fontAlgn="b"/>
                      <a:r>
                        <a:rPr lang="en-US" sz="90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$63,107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>
                      <a:lvl1pPr>
                        <a:defRPr sz="900"/>
                      </a:lvl1pPr>
                    </a:lstStyle>
                    <a:p>
                      <a:pPr algn="l" fontAlgn="b"/>
                      <a:r>
                        <a:rPr lang="en-US" sz="90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$10,235 Dev/test resource cost in year 1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3437901970"/>
                  </a:ext>
                </a:extLst>
              </a:tr>
              <a:tr h="0">
                <a:tc>
                  <a:txBody>
                    <a:bodyPr/>
                    <a:lstStyle>
                      <a:lvl1pPr>
                        <a:defRPr sz="900"/>
                      </a:lvl1pPr>
                    </a:lstStyle>
                    <a:p>
                      <a:pPr algn="l" fontAlgn="b"/>
                      <a:r>
                        <a:rPr lang="en-US" sz="90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Total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>
                      <a:lvl1pPr>
                        <a:defRPr sz="900"/>
                      </a:lvl1pPr>
                    </a:lstStyle>
                    <a:p>
                      <a:pPr algn="r" fontAlgn="b"/>
                      <a:r>
                        <a:rPr lang="en-US" sz="90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$3,003,843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>
                      <a:lvl1pPr>
                        <a:defRPr sz="900"/>
                      </a:lvl1pPr>
                    </a:lstStyle>
                    <a:p>
                      <a:pPr algn="l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>
                      <a:lvl1pPr>
                        <a:defRPr sz="900"/>
                      </a:lvl1pPr>
                    </a:lstStyle>
                    <a:p>
                      <a:pPr algn="r" fontAlgn="b"/>
                      <a:r>
                        <a:rPr lang="en-US" sz="90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$918,981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>
                      <a:lvl1pPr>
                        <a:defRPr sz="900"/>
                      </a:lvl1pPr>
                    </a:lstStyle>
                    <a:p>
                      <a:pPr algn="l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extLst>
                  <a:ext uri="{0D108BD9-81ED-4DB2-BD59-A6C34878D82A}">
                    <a16:rowId xmlns:a16="http://schemas.microsoft.com/office/drawing/2014/main" val="3849001831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05AA13C9-9376-6B56-42CD-58A7CBFB923E}"/>
              </a:ext>
            </a:extLst>
          </p:cNvPr>
          <p:cNvSpPr txBox="1"/>
          <p:nvPr/>
        </p:nvSpPr>
        <p:spPr>
          <a:xfrm>
            <a:off x="375331" y="462784"/>
            <a:ext cx="1021206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chemeClr val="bg1">
                    <a:lumMod val="50000"/>
                  </a:schemeClr>
                </a:solidFill>
              </a:rPr>
              <a:t>This Destination-formatted table was pasted with source formatting, edited, then linked.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5691E19-BB55-EE56-CA71-832F175C5473}"/>
              </a:ext>
            </a:extLst>
          </p:cNvPr>
          <p:cNvSpPr txBox="1"/>
          <p:nvPr/>
        </p:nvSpPr>
        <p:spPr>
          <a:xfrm>
            <a:off x="328881" y="6521418"/>
            <a:ext cx="174326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chemeClr val="bg1">
                    <a:lumMod val="50000"/>
                  </a:schemeClr>
                </a:solidFill>
              </a:rPr>
              <a:t>Example Summary Text: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6581D6A-C325-704E-5461-71F9A4FF3C22}"/>
              </a:ext>
            </a:extLst>
          </p:cNvPr>
          <p:cNvSpPr txBox="1"/>
          <p:nvPr>
            <p:custDataLst>
              <p:tags r:id="rId2"/>
            </p:custDataLst>
          </p:nvPr>
        </p:nvSpPr>
        <p:spPr>
          <a:xfrm>
            <a:off x="2072148" y="6521418"/>
            <a:ext cx="989617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1100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Total cloud TCO is $918,981. That is a 69% savings.</a:t>
            </a:r>
          </a:p>
        </p:txBody>
      </p:sp>
    </p:spTree>
    <p:extLst>
      <p:ext uri="{BB962C8B-B14F-4D97-AF65-F5344CB8AC3E}">
        <p14:creationId xmlns:p14="http://schemas.microsoft.com/office/powerpoint/2010/main" val="175049899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PLINK" val="{Table:r_IncomeStatement1}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PLINK" val="{Text:r_InvoiceTo}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PLINK" val="{Text:r_InvoiceAddress}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PLINK" val="{Table:r_SalesTracking}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PLINK" val="{Table:r_RevProfitForChart}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PLINK" val="{Table:r_InventoryList}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PLINK" val="{Table:r_ExpensesVisRowsOnly}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PLINK" val="{Table:r_TCO_Configuration}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PLINK" val="{Text:r_TcoSummaryText}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PLINK" val="{Text:r_CostBenSumText}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PLINK" val="{Table:r_CostBenSummary}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PLINK" val="{Table:r_IncomeStatement2}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PLINK" val="{Table:r_ProjectCostsSummary}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PLINK" val="{Table:r_CostBenChartData}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PLINK" val="{Table:r_DCF_CalculationsByYear}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PLINK" val="{Table:r_DCF_Results}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PLINK" val="{Table:r_PivotDest}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PLINK" val="{Image:r_PivotImage}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PLINK" val="{Table:r_PivotFlex}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PLINK" val="{Table:r_AutoHideExample}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PLINK" val="{Image:r_SalesDashboard_Img}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PLINK" val="{Image:r_EmpHeadcountAnalysis}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PLINK" val="{Table:r_IncomeComparison}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PLINK" val="{Table:r_Income_Dest}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PLINK" val="{Table:r_BasicFinancials}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PLINK" val="{Table:r_InvoiceTable}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PLINK" val="{Text:r_InvoiceDate}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PLINK" val="{Text:r_DueDate}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PLINK" val="{Text:r_InvoiceNumber}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webextensions/_rels/taskpanes.xml.rels><?xml version="1.0" encoding="UTF-8" standalone="yes"?>
<Relationships xmlns="http://schemas.openxmlformats.org/package/2006/relationships"><Relationship Id="rId2" Type="http://schemas.microsoft.com/office/2011/relationships/webextension" Target="webextension2.xml"/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350" row="1">
    <wetp:webextensionref xmlns:r="http://schemas.openxmlformats.org/officeDocument/2006/relationships" r:id="rId1"/>
  </wetp:taskpane>
  <wetp:taskpane dockstate="right" visibility="0" width="350" row="1">
    <wetp:webextensionref xmlns:r="http://schemas.openxmlformats.org/officeDocument/2006/relationships" r:id="rId2"/>
  </wetp:taskpane>
</wetp:taskpanes>
</file>

<file path=ppt/webextensions/webextension1.xml><?xml version="1.0" encoding="utf-8"?>
<we:webextension xmlns:we="http://schemas.microsoft.com/office/webextensions/webextension/2010/11" id="{2E4D5900-C1B1-4C1F-B392-15918B6850E7}">
  <we:reference id="wa104380955" version="3.16.2.1" store="en-US" storeType="OMEX"/>
  <we:alternateReferences>
    <we:reference id="WA104380955" version="3.16.2.1" store="" storeType="OMEX"/>
  </we:alternateReferences>
  <we:properties/>
  <we:bindings/>
  <we:snapshot xmlns:r="http://schemas.openxmlformats.org/officeDocument/2006/relationships"/>
</we:webextension>
</file>

<file path=ppt/webextensions/webextension2.xml><?xml version="1.0" encoding="utf-8"?>
<we:webextension xmlns:we="http://schemas.microsoft.com/office/webextensions/webextension/2010/11" id="{170B1B73-7D70-44D6-8A34-4075E18D1959}">
  <we:reference id="78f4d70e-fb8b-4f8d-b284-0a2e60aeef37" version="3.16.2.1" store="//ANDREWHP2024/Users/ahall/OneDrive - AnalysisPlace/Add-Ins/Manifests" storeType="Filesystem"/>
  <we:alternateReferences/>
  <we:properties/>
  <we:bindings/>
  <we:snapshot xmlns:r="http://schemas.openxmlformats.org/officeDocument/2006/relationships"/>
</we:webextension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154CFB8EE2730499D5FB67EC9F8C370" ma:contentTypeVersion="11" ma:contentTypeDescription="Create a new document." ma:contentTypeScope="" ma:versionID="c19156349d7f720e4f07b9120c304a43">
  <xsd:schema xmlns:xsd="http://www.w3.org/2001/XMLSchema" xmlns:xs="http://www.w3.org/2001/XMLSchema" xmlns:p="http://schemas.microsoft.com/office/2006/metadata/properties" xmlns:ns2="7726ac31-f3e7-4b8c-8a8c-eb637c48d917" xmlns:ns3="fc55d401-0dfe-4961-b762-8e7ad992ca9a" targetNamespace="http://schemas.microsoft.com/office/2006/metadata/properties" ma:root="true" ma:fieldsID="ecb693baf6a72fa2564f80709e765756" ns2:_="" ns3:_="">
    <xsd:import namespace="7726ac31-f3e7-4b8c-8a8c-eb637c48d917"/>
    <xsd:import namespace="fc55d401-0dfe-4961-b762-8e7ad992ca9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726ac31-f3e7-4b8c-8a8c-eb637c48d91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0631e276-8d20-40ae-8470-a2aa42a0d73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c55d401-0dfe-4961-b762-8e7ad992ca9a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d0cf5d68-8e8f-455f-a63a-78530c69db4f}" ma:internalName="TaxCatchAll" ma:showField="CatchAllData" ma:web="fc55d401-0dfe-4961-b762-8e7ad992ca9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7726ac31-f3e7-4b8c-8a8c-eb637c48d917">
      <Terms xmlns="http://schemas.microsoft.com/office/infopath/2007/PartnerControls"/>
    </lcf76f155ced4ddcb4097134ff3c332f>
    <TaxCatchAll xmlns="fc55d401-0dfe-4961-b762-8e7ad992ca9a" xsi:nil="true"/>
  </documentManagement>
</p:properties>
</file>

<file path=customXml/itemProps1.xml><?xml version="1.0" encoding="utf-8"?>
<ds:datastoreItem xmlns:ds="http://schemas.openxmlformats.org/officeDocument/2006/customXml" ds:itemID="{51706173-AF76-452D-84D7-952378159ABB}"/>
</file>

<file path=customXml/itemProps2.xml><?xml version="1.0" encoding="utf-8"?>
<ds:datastoreItem xmlns:ds="http://schemas.openxmlformats.org/officeDocument/2006/customXml" ds:itemID="{77CBEEEF-69C6-45CD-BA69-0477EDE97CF7}"/>
</file>

<file path=customXml/itemProps3.xml><?xml version="1.0" encoding="utf-8"?>
<ds:datastoreItem xmlns:ds="http://schemas.openxmlformats.org/officeDocument/2006/customXml" ds:itemID="{012D27D2-6722-45A8-AB2F-E6EB2D33E1CD}"/>
</file>

<file path=docProps/app.xml><?xml version="1.0" encoding="utf-8"?>
<Properties xmlns="http://schemas.openxmlformats.org/officeDocument/2006/extended-properties" xmlns:vt="http://schemas.openxmlformats.org/officeDocument/2006/docPropsVTypes">
  <Template>C245EE90</Template>
  <TotalTime>60</TotalTime>
  <Words>3851</Words>
  <Application>Microsoft Office PowerPoint</Application>
  <PresentationFormat>Widescreen</PresentationFormat>
  <Paragraphs>1355</Paragraphs>
  <Slides>14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2" baseType="lpstr">
      <vt:lpstr>Aptos</vt:lpstr>
      <vt:lpstr>Aptos Display</vt:lpstr>
      <vt:lpstr>Arial</vt:lpstr>
      <vt:lpstr>Avenir Book</vt:lpstr>
      <vt:lpstr>Calibri</vt:lpstr>
      <vt:lpstr>Century Gothic</vt:lpstr>
      <vt:lpstr>Source Sans Pro</vt:lpstr>
      <vt:lpstr>Office Theme</vt:lpstr>
      <vt:lpstr>AnalysisPlace Excel-to-Word Document Automation Add-In Example Financial Tables</vt:lpstr>
      <vt:lpstr>Contents</vt:lpstr>
      <vt:lpstr>Financial Statements - Income</vt:lpstr>
      <vt:lpstr>Financial Statements – Income Statement - 6 Month Comparison</vt:lpstr>
      <vt:lpstr>Financial Statements - Income</vt:lpstr>
      <vt:lpstr>Invoice</vt:lpstr>
      <vt:lpstr>Sales Tracking/Reporting</vt:lpstr>
      <vt:lpstr>Lists and Transactions</vt:lpstr>
      <vt:lpstr>TCO Comparison – with dynamic text narrative</vt:lpstr>
      <vt:lpstr>Cost-Benefit-ROI Analysis</vt:lpstr>
      <vt:lpstr>Discounted Cash Flow</vt:lpstr>
      <vt:lpstr>PivotTables</vt:lpstr>
      <vt:lpstr>Auto-Hide Rows/Columns</vt:lpstr>
      <vt:lpstr>Dashboards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Andrew Hall</dc:creator>
  <cp:lastModifiedBy>Andrew Hall</cp:lastModifiedBy>
  <cp:revision>1</cp:revision>
  <dcterms:created xsi:type="dcterms:W3CDTF">2025-05-02T17:13:51Z</dcterms:created>
  <dcterms:modified xsi:type="dcterms:W3CDTF">2025-05-02T18:16:18Z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0x0101005154CFB8EE2730499D5FB67EC9F8C370</vt:lpwstr>
  </property>
</Properties>
</file>