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slides/slide32.xml" ContentType="application/vnd.openxmlformats-officedocument.presentationml.slide+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notesSlides/notesSlide12.xml" ContentType="application/vnd.openxmlformats-officedocument.presentationml.notesSlide+xml"/>
  <Override PartName="/ppt/notesSlides/notesSlide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7.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notesSlides/notesSlide11.xml" ContentType="application/vnd.openxmlformats-officedocument.presentationml.notesSlid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style6.xml" ContentType="application/vnd.ms-office.chart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webextensions/webextension1.xml" ContentType="application/vnd.ms-office.webextension+xml"/>
  <Override PartName="/ppt/webextensions/webextension2.xml" ContentType="application/vnd.ms-office.webextension+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hart5.xml" ContentType="application/vnd.openxmlformats-officedocument.drawingml.chart+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webextensions/taskpanes.xml" ContentType="application/vnd.ms-office.webextensiontaskpanes+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36.xml" ContentType="application/vnd.openxmlformats-officedocument.presentationml.tags+xml"/>
  <Override PartName="/ppt/tags/tag30.xml" ContentType="application/vnd.openxmlformats-officedocument.presentationml.tags+xml"/>
  <Override PartName="/ppt/tags/tag29.xml" ContentType="application/vnd.openxmlformats-officedocument.presentationml.tags+xml"/>
  <Override PartName="/ppt/tags/tag28.xml" ContentType="application/vnd.openxmlformats-officedocument.presentationml.tags+xml"/>
  <Override PartName="/ppt/tags/tag27.xml" ContentType="application/vnd.openxmlformats-officedocument.presentationml.tags+xml"/>
  <Override PartName="/ppt/tags/tag26.xml" ContentType="application/vnd.openxmlformats-officedocument.presentationml.tags+xml"/>
  <Override PartName="/ppt/tags/tag25.xml" ContentType="application/vnd.openxmlformats-officedocument.presentationml.tags+xml"/>
  <Override PartName="/ppt/tags/tag24.xml" ContentType="application/vnd.openxmlformats-officedocument.presentationml.tags+xml"/>
  <Override PartName="/ppt/tags/tag23.xml" ContentType="application/vnd.openxmlformats-officedocument.presentationml.tags+xml"/>
  <Override PartName="/ppt/tags/tag22.xml" ContentType="application/vnd.openxmlformats-officedocument.presentationml.tags+xml"/>
  <Override PartName="/ppt/tags/tag21.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31.xml" ContentType="application/vnd.openxmlformats-officedocument.presentationml.tags+xml"/>
  <Override PartName="/ppt/tags/tag37.xml" ContentType="application/vnd.openxmlformats-officedocument.presentationml.tags+xml"/>
  <Override PartName="/ppt/tags/tag34.xml" ContentType="application/vnd.openxmlformats-officedocument.presentationml.tags+xml"/>
  <Override PartName="/ppt/tags/tag38.xml" ContentType="application/vnd.openxmlformats-officedocument.presentationml.tags+xml"/>
  <Override PartName="/ppt/tags/tag40.xml" ContentType="application/vnd.openxmlformats-officedocument.presentationml.tags+xml"/>
  <Override PartName="/ppt/tags/tag39.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32.xml" ContentType="application/vnd.openxmlformats-officedocument.presentationml.tags+xml"/>
  <Override PartName="/ppt/tags/tag35.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revisionInfo.xml" ContentType="application/vnd.ms-powerpoint.revisioninfo+xml"/>
  <Override PartName="/ppt/tags/tag33.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2"/>
  </p:notesMasterIdLst>
  <p:sldIdLst>
    <p:sldId id="279" r:id="rId3"/>
    <p:sldId id="280" r:id="rId4"/>
    <p:sldId id="311" r:id="rId5"/>
    <p:sldId id="281" r:id="rId6"/>
    <p:sldId id="315" r:id="rId7"/>
    <p:sldId id="316" r:id="rId8"/>
    <p:sldId id="303" r:id="rId9"/>
    <p:sldId id="305" r:id="rId10"/>
    <p:sldId id="285" r:id="rId11"/>
    <p:sldId id="287" r:id="rId12"/>
    <p:sldId id="286" r:id="rId13"/>
    <p:sldId id="265" r:id="rId14"/>
    <p:sldId id="266" r:id="rId15"/>
    <p:sldId id="290" r:id="rId16"/>
    <p:sldId id="291" r:id="rId17"/>
    <p:sldId id="292" r:id="rId18"/>
    <p:sldId id="317" r:id="rId19"/>
    <p:sldId id="256" r:id="rId20"/>
    <p:sldId id="293" r:id="rId21"/>
    <p:sldId id="294" r:id="rId22"/>
    <p:sldId id="312" r:id="rId23"/>
    <p:sldId id="313" r:id="rId24"/>
    <p:sldId id="278" r:id="rId25"/>
    <p:sldId id="310" r:id="rId26"/>
    <p:sldId id="318" r:id="rId27"/>
    <p:sldId id="295" r:id="rId28"/>
    <p:sldId id="296" r:id="rId29"/>
    <p:sldId id="302" r:id="rId30"/>
    <p:sldId id="297" r:id="rId31"/>
    <p:sldId id="299" r:id="rId32"/>
    <p:sldId id="264" r:id="rId33"/>
    <p:sldId id="263" r:id="rId34"/>
    <p:sldId id="271" r:id="rId35"/>
    <p:sldId id="257" r:id="rId36"/>
    <p:sldId id="259" r:id="rId37"/>
    <p:sldId id="306" r:id="rId38"/>
    <p:sldId id="276" r:id="rId39"/>
    <p:sldId id="261" r:id="rId40"/>
    <p:sldId id="307"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7AB0A5-8B4B-4B96-B6E0-29C3E9E16B30}" v="48" dt="2024-08-28T13:36:42.797"/>
    <p1510:client id="{E295BE86-8B86-49DA-A7A6-34E543142861}" v="2" dt="2024-08-28T13:30:29.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68" autoAdjust="0"/>
    <p:restoredTop sz="71049" autoAdjust="0"/>
  </p:normalViewPr>
  <p:slideViewPr>
    <p:cSldViewPr snapToGrid="0">
      <p:cViewPr varScale="1">
        <p:scale>
          <a:sx n="113" d="100"/>
          <a:sy n="113" d="100"/>
        </p:scale>
        <p:origin x="58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microsoft.com/office/2015/10/relationships/revisionInfo" Target="revisionInfo.xml"/><Relationship Id="rId50" Type="http://schemas.openxmlformats.org/officeDocument/2006/relationships/customXml" Target="../customXml/item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48" Type="http://schemas.openxmlformats.org/officeDocument/2006/relationships/customXml" Target="../customXml/item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d.docs.live.net/e9a1b19ccfdda475/Add-Ins/Templates-Public/Advanced%20Features/AnalysisPlace%20Advanced%20Feature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1" Type="http://schemas.openxmlformats.org/officeDocument/2006/relationships/oleObject" Target="../book11111" TargetMode="External"/></Relationships>
</file>

<file path=ppt/charts/_rels/chart18.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book11111"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5148870073005455E-2"/>
          <c:y val="0.21789731207576854"/>
          <c:w val="0.87976546716775195"/>
          <c:h val="0.50910306547341899"/>
        </c:manualLayout>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1036-41D9-A52E-C083A18B49FA}"/>
            </c:ext>
          </c:extLst>
        </c:ser>
        <c:ser>
          <c:idx val="1"/>
          <c:order val="1"/>
          <c:tx>
            <c:strRef>
              <c:f>Sheet1!$C$1</c:f>
              <c:strCache>
                <c:ptCount val="1"/>
                <c:pt idx="0">
                  <c:v>Series 2</c:v>
                </c:pt>
              </c:strCache>
            </c:strRef>
          </c:tx>
          <c:spPr>
            <a:ln w="28575" cap="rnd">
              <a:solidFill>
                <a:schemeClr val="accent2"/>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1036-41D9-A52E-C083A18B49FA}"/>
            </c:ext>
          </c:extLst>
        </c:ser>
        <c:ser>
          <c:idx val="2"/>
          <c:order val="2"/>
          <c:tx>
            <c:strRef>
              <c:f>Sheet1!$D$1</c:f>
              <c:strCache>
                <c:ptCount val="1"/>
                <c:pt idx="0">
                  <c:v>Series 3</c:v>
                </c:pt>
              </c:strCache>
            </c:strRef>
          </c:tx>
          <c:spPr>
            <a:ln w="28575" cap="rnd">
              <a:solidFill>
                <a:schemeClr val="accent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1036-41D9-A52E-C083A18B49FA}"/>
            </c:ext>
          </c:extLst>
        </c:ser>
        <c:dLbls>
          <c:showLegendKey val="0"/>
          <c:showVal val="0"/>
          <c:showCatName val="0"/>
          <c:showSerName val="0"/>
          <c:showPercent val="0"/>
          <c:showBubbleSize val="0"/>
        </c:dLbls>
        <c:smooth val="0"/>
        <c:axId val="1339205568"/>
        <c:axId val="1339200288"/>
      </c:lineChart>
      <c:catAx>
        <c:axId val="1339205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39200288"/>
        <c:crosses val="autoZero"/>
        <c:auto val="1"/>
        <c:lblAlgn val="ctr"/>
        <c:lblOffset val="100"/>
        <c:noMultiLvlLbl val="0"/>
      </c:catAx>
      <c:valAx>
        <c:axId val="1339200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39205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1" i="0" u="none" strike="noStrike" kern="1200" spc="0" baseline="0">
                <a:solidFill>
                  <a:prstClr val="black">
                    <a:lumMod val="65000"/>
                    <a:lumOff val="35000"/>
                  </a:prstClr>
                </a:solidFill>
                <a:latin typeface="+mn-lt"/>
                <a:ea typeface="+mn-ea"/>
                <a:cs typeface="+mn-cs"/>
              </a:defRPr>
            </a:pPr>
            <a:r>
              <a:rPr lang="en-US" sz="1800" b="1" dirty="0">
                <a:effectLst/>
              </a:rPr>
              <a:t>Line </a:t>
            </a:r>
            <a:r>
              <a:rPr lang="en-US" b="1" dirty="0"/>
              <a:t>Chart</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1" i="0" u="none" strike="noStrike" kern="1200" spc="0" baseline="0">
              <a:solidFill>
                <a:prstClr val="black">
                  <a:lumMod val="65000"/>
                  <a:lumOff val="35000"/>
                </a:prstClr>
              </a:solidFill>
              <a:latin typeface="+mn-lt"/>
              <a:ea typeface="+mn-ea"/>
              <a:cs typeface="+mn-cs"/>
            </a:defRPr>
          </a:pPr>
          <a:endParaRPr lang="en-US"/>
        </a:p>
      </c:txPr>
    </c:title>
    <c:autoTitleDeleted val="0"/>
    <c:plotArea>
      <c:layout>
        <c:manualLayout>
          <c:layoutTarget val="inner"/>
          <c:xMode val="edge"/>
          <c:yMode val="edge"/>
          <c:x val="7.2534259913516461E-2"/>
          <c:y val="0.10492643985944376"/>
          <c:w val="0.90689413379859118"/>
          <c:h val="0.76886206606818597"/>
        </c:manualLayout>
      </c:layout>
      <c:lineChart>
        <c:grouping val="standard"/>
        <c:varyColors val="0"/>
        <c:ser>
          <c:idx val="0"/>
          <c:order val="0"/>
          <c:tx>
            <c:strRef>
              <c:f>Sheet1!$B$1</c:f>
              <c:strCache>
                <c:ptCount val="1"/>
                <c:pt idx="0">
                  <c:v>Series A</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smooth val="0"/>
          <c:extLst>
            <c:ext xmlns:c16="http://schemas.microsoft.com/office/drawing/2014/chart" uri="{C3380CC4-5D6E-409C-BE32-E72D297353CC}">
              <c16:uniqueId val="{00000000-9065-4084-BCB2-EA17583AE6C0}"/>
            </c:ext>
          </c:extLst>
        </c:ser>
        <c:ser>
          <c:idx val="1"/>
          <c:order val="1"/>
          <c:tx>
            <c:strRef>
              <c:f>Sheet1!$C$1</c:f>
              <c:strCache>
                <c:ptCount val="1"/>
                <c:pt idx="0">
                  <c:v>Series B</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Sheet1!$C$2:$C$5</c:f>
              <c:numCache>
                <c:formatCode>General</c:formatCode>
                <c:ptCount val="4"/>
                <c:pt idx="0">
                  <c:v>10</c:v>
                </c:pt>
                <c:pt idx="1">
                  <c:v>7</c:v>
                </c:pt>
                <c:pt idx="2">
                  <c:v>5</c:v>
                </c:pt>
                <c:pt idx="3">
                  <c:v>3</c:v>
                </c:pt>
              </c:numCache>
            </c:numRef>
          </c:val>
          <c:smooth val="0"/>
          <c:extLst>
            <c:ext xmlns:c16="http://schemas.microsoft.com/office/drawing/2014/chart" uri="{C3380CC4-5D6E-409C-BE32-E72D297353CC}">
              <c16:uniqueId val="{00000001-9065-4084-BCB2-EA17583AE6C0}"/>
            </c:ext>
          </c:extLst>
        </c:ser>
        <c:ser>
          <c:idx val="2"/>
          <c:order val="2"/>
          <c:tx>
            <c:strRef>
              <c:f>Sheet1!$D$1</c:f>
              <c:strCache>
                <c:ptCount val="1"/>
                <c:pt idx="0">
                  <c:v>Series C</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Sheet1!$D$2:$D$5</c:f>
              <c:numCache>
                <c:formatCode>General</c:formatCode>
                <c:ptCount val="4"/>
                <c:pt idx="0">
                  <c:v>30</c:v>
                </c:pt>
                <c:pt idx="1">
                  <c:v>21</c:v>
                </c:pt>
                <c:pt idx="2">
                  <c:v>15</c:v>
                </c:pt>
                <c:pt idx="3">
                  <c:v>10</c:v>
                </c:pt>
              </c:numCache>
            </c:numRef>
          </c:val>
          <c:smooth val="0"/>
          <c:extLst>
            <c:ext xmlns:c16="http://schemas.microsoft.com/office/drawing/2014/chart" uri="{C3380CC4-5D6E-409C-BE32-E72D297353CC}">
              <c16:uniqueId val="{00000002-9065-4084-BCB2-EA17583AE6C0}"/>
            </c:ext>
          </c:extLst>
        </c:ser>
        <c:dLbls>
          <c:dLblPos val="t"/>
          <c:showLegendKey val="0"/>
          <c:showVal val="1"/>
          <c:showCatName val="0"/>
          <c:showSerName val="0"/>
          <c:showPercent val="0"/>
          <c:showBubbleSize val="0"/>
        </c:dLbls>
        <c:smooth val="0"/>
        <c:axId val="567603680"/>
        <c:axId val="567602040"/>
      </c:lineChart>
      <c:catAx>
        <c:axId val="567603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7602040"/>
        <c:crosses val="autoZero"/>
        <c:auto val="1"/>
        <c:lblAlgn val="ctr"/>
        <c:lblOffset val="100"/>
        <c:noMultiLvlLbl val="0"/>
      </c:catAx>
      <c:valAx>
        <c:axId val="567602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7603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en-US" sz="1800" b="1" i="0" u="none" strike="noStrike" kern="1200" spc="0" baseline="0" dirty="0">
                <a:solidFill>
                  <a:prstClr val="black">
                    <a:lumMod val="65000"/>
                    <a:lumOff val="35000"/>
                  </a:prstClr>
                </a:solidFill>
                <a:effectLst/>
                <a:latin typeface="+mn-lt"/>
                <a:ea typeface="+mn-ea"/>
                <a:cs typeface="+mn-cs"/>
              </a:defRPr>
            </a:pPr>
            <a:r>
              <a:rPr lang="en-US" sz="1800" b="1" i="0" u="none" strike="noStrike" kern="1200" spc="0" baseline="0" dirty="0">
                <a:solidFill>
                  <a:prstClr val="black">
                    <a:lumMod val="65000"/>
                    <a:lumOff val="35000"/>
                  </a:prstClr>
                </a:solidFill>
                <a:effectLst/>
                <a:latin typeface="+mn-lt"/>
                <a:ea typeface="+mn-ea"/>
                <a:cs typeface="+mn-cs"/>
              </a:rPr>
              <a:t>Area Chart</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en-US" sz="1800" b="1" i="0" u="none" strike="noStrike" kern="1200" spc="0" baseline="0" dirty="0">
              <a:solidFill>
                <a:prstClr val="black">
                  <a:lumMod val="65000"/>
                  <a:lumOff val="35000"/>
                </a:prstClr>
              </a:solidFill>
              <a:effectLst/>
              <a:latin typeface="+mn-lt"/>
              <a:ea typeface="+mn-ea"/>
              <a:cs typeface="+mn-cs"/>
            </a:defRPr>
          </a:pPr>
          <a:endParaRPr lang="en-US"/>
        </a:p>
      </c:txPr>
    </c:title>
    <c:autoTitleDeleted val="0"/>
    <c:plotArea>
      <c:layout/>
      <c:areaChart>
        <c:grouping val="stacked"/>
        <c:varyColors val="0"/>
        <c:ser>
          <c:idx val="1"/>
          <c:order val="0"/>
          <c:tx>
            <c:strRef>
              <c:f>'[AnalysisPlace Advanced Features.xlsx]Charts'!$C$9</c:f>
              <c:strCache>
                <c:ptCount val="1"/>
                <c:pt idx="0">
                  <c:v>Series A</c:v>
                </c:pt>
              </c:strCache>
            </c:strRef>
          </c:tx>
          <c:spPr>
            <a:solidFill>
              <a:schemeClr val="accent2"/>
            </a:solidFill>
            <a:ln w="25400">
              <a:no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'[AnalysisPlace Advanced Features.xlsx]Charts'!$B$10:$B$13</c:f>
              <c:strCache>
                <c:ptCount val="4"/>
                <c:pt idx="0">
                  <c:v>Category A1</c:v>
                </c:pt>
                <c:pt idx="1">
                  <c:v>Category A2</c:v>
                </c:pt>
                <c:pt idx="2">
                  <c:v>Category A3</c:v>
                </c:pt>
                <c:pt idx="3">
                  <c:v>Category A4</c:v>
                </c:pt>
              </c:strCache>
            </c:strRef>
          </c:cat>
          <c:val>
            <c:numRef>
              <c:f>'[AnalysisPlace Advanced Features.xlsx]Charts'!$C$10:$C$13</c:f>
              <c:numCache>
                <c:formatCode>0</c:formatCode>
                <c:ptCount val="4"/>
                <c:pt idx="0">
                  <c:v>20</c:v>
                </c:pt>
                <c:pt idx="1">
                  <c:v>14</c:v>
                </c:pt>
                <c:pt idx="2">
                  <c:v>10</c:v>
                </c:pt>
                <c:pt idx="3">
                  <c:v>7</c:v>
                </c:pt>
              </c:numCache>
            </c:numRef>
          </c:val>
          <c:extLst>
            <c:ext xmlns:c16="http://schemas.microsoft.com/office/drawing/2014/chart" uri="{C3380CC4-5D6E-409C-BE32-E72D297353CC}">
              <c16:uniqueId val="{00000000-DC2A-44BA-8966-C34E389523A2}"/>
            </c:ext>
          </c:extLst>
        </c:ser>
        <c:ser>
          <c:idx val="2"/>
          <c:order val="1"/>
          <c:tx>
            <c:strRef>
              <c:f>'[AnalysisPlace Advanced Features.xlsx]Charts'!$D$9</c:f>
              <c:strCache>
                <c:ptCount val="1"/>
                <c:pt idx="0">
                  <c:v>Series B</c:v>
                </c:pt>
              </c:strCache>
            </c:strRef>
          </c:tx>
          <c:spPr>
            <a:solidFill>
              <a:schemeClr val="accent3"/>
            </a:solidFill>
            <a:ln w="25400">
              <a:no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'[AnalysisPlace Advanced Features.xlsx]Charts'!$B$10:$B$13</c:f>
              <c:strCache>
                <c:ptCount val="4"/>
                <c:pt idx="0">
                  <c:v>Category A1</c:v>
                </c:pt>
                <c:pt idx="1">
                  <c:v>Category A2</c:v>
                </c:pt>
                <c:pt idx="2">
                  <c:v>Category A3</c:v>
                </c:pt>
                <c:pt idx="3">
                  <c:v>Category A4</c:v>
                </c:pt>
              </c:strCache>
            </c:strRef>
          </c:cat>
          <c:val>
            <c:numRef>
              <c:f>'[AnalysisPlace Advanced Features.xlsx]Charts'!$D$10:$D$13</c:f>
              <c:numCache>
                <c:formatCode>0</c:formatCode>
                <c:ptCount val="4"/>
                <c:pt idx="0">
                  <c:v>10</c:v>
                </c:pt>
                <c:pt idx="1">
                  <c:v>7</c:v>
                </c:pt>
                <c:pt idx="2">
                  <c:v>5</c:v>
                </c:pt>
                <c:pt idx="3">
                  <c:v>3</c:v>
                </c:pt>
              </c:numCache>
            </c:numRef>
          </c:val>
          <c:extLst>
            <c:ext xmlns:c16="http://schemas.microsoft.com/office/drawing/2014/chart" uri="{C3380CC4-5D6E-409C-BE32-E72D297353CC}">
              <c16:uniqueId val="{00000001-DC2A-44BA-8966-C34E389523A2}"/>
            </c:ext>
          </c:extLst>
        </c:ser>
        <c:ser>
          <c:idx val="0"/>
          <c:order val="2"/>
          <c:tx>
            <c:strRef>
              <c:f>'[AnalysisPlace Advanced Features.xlsx]Charts'!$E$9</c:f>
              <c:strCache>
                <c:ptCount val="1"/>
                <c:pt idx="0">
                  <c:v>Series C</c:v>
                </c:pt>
              </c:strCache>
            </c:strRef>
          </c:tx>
          <c:spPr>
            <a:solidFill>
              <a:schemeClr val="accent1"/>
            </a:solidFill>
            <a:ln w="25400">
              <a:no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'[AnalysisPlace Advanced Features.xlsx]Charts'!$B$10:$B$13</c:f>
              <c:strCache>
                <c:ptCount val="4"/>
                <c:pt idx="0">
                  <c:v>Category A1</c:v>
                </c:pt>
                <c:pt idx="1">
                  <c:v>Category A2</c:v>
                </c:pt>
                <c:pt idx="2">
                  <c:v>Category A3</c:v>
                </c:pt>
                <c:pt idx="3">
                  <c:v>Category A4</c:v>
                </c:pt>
              </c:strCache>
            </c:strRef>
          </c:cat>
          <c:val>
            <c:numRef>
              <c:f>'[AnalysisPlace Advanced Features.xlsx]Charts'!$E$10:$E$13</c:f>
              <c:numCache>
                <c:formatCode>0</c:formatCode>
                <c:ptCount val="4"/>
                <c:pt idx="0">
                  <c:v>30</c:v>
                </c:pt>
                <c:pt idx="1">
                  <c:v>21</c:v>
                </c:pt>
                <c:pt idx="2">
                  <c:v>15</c:v>
                </c:pt>
                <c:pt idx="3">
                  <c:v>10</c:v>
                </c:pt>
              </c:numCache>
            </c:numRef>
          </c:val>
          <c:extLst>
            <c:ext xmlns:c16="http://schemas.microsoft.com/office/drawing/2014/chart" uri="{C3380CC4-5D6E-409C-BE32-E72D297353CC}">
              <c16:uniqueId val="{00000002-DC2A-44BA-8966-C34E389523A2}"/>
            </c:ext>
          </c:extLst>
        </c:ser>
        <c:dLbls>
          <c:showLegendKey val="0"/>
          <c:showVal val="1"/>
          <c:showCatName val="0"/>
          <c:showSerName val="0"/>
          <c:showPercent val="0"/>
          <c:showBubbleSize val="0"/>
        </c:dLbls>
        <c:axId val="567617456"/>
        <c:axId val="567623360"/>
      </c:areaChart>
      <c:catAx>
        <c:axId val="56761745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67623360"/>
        <c:crosses val="autoZero"/>
        <c:auto val="1"/>
        <c:lblAlgn val="ctr"/>
        <c:lblOffset val="100"/>
        <c:noMultiLvlLbl val="0"/>
      </c:catAx>
      <c:valAx>
        <c:axId val="5676233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6761745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spc="0" normalizeH="0" baseline="0">
                <a:solidFill>
                  <a:schemeClr val="tx1">
                    <a:lumMod val="65000"/>
                    <a:lumOff val="35000"/>
                  </a:schemeClr>
                </a:solidFill>
                <a:latin typeface="+mj-lt"/>
                <a:ea typeface="+mj-ea"/>
                <a:cs typeface="+mj-cs"/>
              </a:defRPr>
            </a:pPr>
            <a:r>
              <a:rPr lang="en-US" b="1"/>
              <a:t>Scatter - 2 Series</a:t>
            </a:r>
          </a:p>
        </c:rich>
      </c:tx>
      <c:layout>
        <c:manualLayout>
          <c:xMode val="edge"/>
          <c:yMode val="edge"/>
          <c:x val="0.33178161711211884"/>
          <c:y val="2.3527829439168799E-3"/>
        </c:manualLayout>
      </c:layout>
      <c:overlay val="0"/>
      <c:spPr>
        <a:noFill/>
        <a:ln>
          <a:noFill/>
        </a:ln>
        <a:effectLst/>
      </c:spPr>
      <c:txPr>
        <a:bodyPr rot="0" spcFirstLastPara="1" vertOverflow="ellipsis" vert="horz" wrap="square" anchor="ctr" anchorCtr="1"/>
        <a:lstStyle/>
        <a:p>
          <a:pPr>
            <a:defRPr sz="2200" b="1" i="0" u="none" strike="noStrike" kern="1200" spc="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0.15222405351655813"/>
          <c:y val="0.13094181901244992"/>
          <c:w val="0.78219009342831447"/>
          <c:h val="0.75477184211603743"/>
        </c:manualLayout>
      </c:layout>
      <c:scatterChart>
        <c:scatterStyle val="lineMarker"/>
        <c:varyColors val="0"/>
        <c:ser>
          <c:idx val="0"/>
          <c:order val="0"/>
          <c:tx>
            <c:strRef>
              <c:f>'[PowerPoint Chart Updating.xlsx]Charts'!$J$60</c:f>
              <c:strCache>
                <c:ptCount val="1"/>
                <c:pt idx="0">
                  <c:v>Y1-Values</c:v>
                </c:pt>
              </c:strCache>
            </c:strRef>
          </c:tx>
          <c:spPr>
            <a:ln w="25400" cap="flat" cmpd="dbl" algn="ctr">
              <a:noFill/>
              <a:round/>
            </a:ln>
            <a:effectLst/>
          </c:spPr>
          <c:marker>
            <c:symbol val="circle"/>
            <c:size val="6"/>
            <c:spPr>
              <a:noFill/>
              <a:ln w="34925" cap="flat" cmpd="dbl" algn="ctr">
                <a:solidFill>
                  <a:schemeClr val="accent1">
                    <a:lumMod val="75000"/>
                    <a:alpha val="70000"/>
                  </a:schemeClr>
                </a:solidFill>
                <a:round/>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trendline>
            <c:spPr>
              <a:ln w="38100" cap="rnd" cmpd="sng" algn="ctr">
                <a:solidFill>
                  <a:schemeClr val="accent1">
                    <a:lumMod val="75000"/>
                    <a:alpha val="25000"/>
                  </a:schemeClr>
                </a:solidFill>
                <a:round/>
              </a:ln>
              <a:effectLst/>
            </c:spPr>
            <c:trendlineType val="exp"/>
            <c:dispRSqr val="0"/>
            <c:dispEq val="0"/>
          </c:trendline>
          <c:xVal>
            <c:numRef>
              <c:f>'[PowerPoint Chart Updating.xlsx]Charts'!$I$61:$I$65</c:f>
              <c:numCache>
                <c:formatCode>0.0</c:formatCode>
                <c:ptCount val="5"/>
                <c:pt idx="0">
                  <c:v>20</c:v>
                </c:pt>
                <c:pt idx="1">
                  <c:v>18</c:v>
                </c:pt>
                <c:pt idx="2">
                  <c:v>16.2</c:v>
                </c:pt>
                <c:pt idx="3">
                  <c:v>14.6</c:v>
                </c:pt>
                <c:pt idx="4">
                  <c:v>13.1</c:v>
                </c:pt>
              </c:numCache>
            </c:numRef>
          </c:xVal>
          <c:yVal>
            <c:numRef>
              <c:f>'[PowerPoint Chart Updating.xlsx]Charts'!$J$61:$J$65</c:f>
              <c:numCache>
                <c:formatCode>General</c:formatCode>
                <c:ptCount val="5"/>
                <c:pt idx="0">
                  <c:v>40</c:v>
                </c:pt>
                <c:pt idx="1">
                  <c:v>44</c:v>
                </c:pt>
                <c:pt idx="2">
                  <c:v>48.4</c:v>
                </c:pt>
                <c:pt idx="3">
                  <c:v>53.24</c:v>
                </c:pt>
                <c:pt idx="4">
                  <c:v>58.564</c:v>
                </c:pt>
              </c:numCache>
            </c:numRef>
          </c:yVal>
          <c:smooth val="0"/>
          <c:extLst>
            <c:ext xmlns:c16="http://schemas.microsoft.com/office/drawing/2014/chart" uri="{C3380CC4-5D6E-409C-BE32-E72D297353CC}">
              <c16:uniqueId val="{00000000-CFE6-4B03-ADA1-9A2A9AA715A3}"/>
            </c:ext>
          </c:extLst>
        </c:ser>
        <c:ser>
          <c:idx val="1"/>
          <c:order val="1"/>
          <c:tx>
            <c:strRef>
              <c:f>'[PowerPoint Chart Updating.xlsx]Charts'!$K$60</c:f>
              <c:strCache>
                <c:ptCount val="1"/>
                <c:pt idx="0">
                  <c:v>Y2-Values</c:v>
                </c:pt>
              </c:strCache>
            </c:strRef>
          </c:tx>
          <c:spPr>
            <a:ln w="25400" cap="flat" cmpd="dbl" algn="ctr">
              <a:noFill/>
              <a:round/>
            </a:ln>
            <a:effectLst/>
          </c:spPr>
          <c:marker>
            <c:symbol val="circle"/>
            <c:size val="6"/>
            <c:spPr>
              <a:noFill/>
              <a:ln w="34925" cap="flat" cmpd="dbl" algn="ctr">
                <a:solidFill>
                  <a:schemeClr val="accent2">
                    <a:lumMod val="75000"/>
                    <a:alpha val="70000"/>
                  </a:schemeClr>
                </a:solidFill>
                <a:round/>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trendline>
            <c:spPr>
              <a:ln w="38100" cap="rnd" cmpd="sng" algn="ctr">
                <a:solidFill>
                  <a:schemeClr val="accent1">
                    <a:lumMod val="75000"/>
                    <a:alpha val="25000"/>
                  </a:schemeClr>
                </a:solidFill>
                <a:round/>
              </a:ln>
              <a:effectLst/>
            </c:spPr>
            <c:trendlineType val="exp"/>
            <c:dispRSqr val="0"/>
            <c:dispEq val="0"/>
          </c:trendline>
          <c:xVal>
            <c:numRef>
              <c:f>'[PowerPoint Chart Updating.xlsx]Charts'!$I$61:$I$65</c:f>
              <c:numCache>
                <c:formatCode>0.0</c:formatCode>
                <c:ptCount val="5"/>
                <c:pt idx="0">
                  <c:v>20</c:v>
                </c:pt>
                <c:pt idx="1">
                  <c:v>18</c:v>
                </c:pt>
                <c:pt idx="2">
                  <c:v>16.2</c:v>
                </c:pt>
                <c:pt idx="3">
                  <c:v>14.6</c:v>
                </c:pt>
                <c:pt idx="4">
                  <c:v>13.1</c:v>
                </c:pt>
              </c:numCache>
            </c:numRef>
          </c:xVal>
          <c:yVal>
            <c:numRef>
              <c:f>'[PowerPoint Chart Updating.xlsx]Charts'!$K$61:$K$65</c:f>
              <c:numCache>
                <c:formatCode>0.0</c:formatCode>
                <c:ptCount val="5"/>
                <c:pt idx="0">
                  <c:v>15</c:v>
                </c:pt>
                <c:pt idx="1">
                  <c:v>13.5</c:v>
                </c:pt>
                <c:pt idx="2">
                  <c:v>12.2</c:v>
                </c:pt>
                <c:pt idx="3">
                  <c:v>10.9</c:v>
                </c:pt>
                <c:pt idx="4">
                  <c:v>9.8000000000000007</c:v>
                </c:pt>
              </c:numCache>
            </c:numRef>
          </c:yVal>
          <c:smooth val="0"/>
          <c:extLst>
            <c:ext xmlns:c16="http://schemas.microsoft.com/office/drawing/2014/chart" uri="{C3380CC4-5D6E-409C-BE32-E72D297353CC}">
              <c16:uniqueId val="{00000001-CFE6-4B03-ADA1-9A2A9AA715A3}"/>
            </c:ext>
          </c:extLst>
        </c:ser>
        <c:dLbls>
          <c:dLblPos val="t"/>
          <c:showLegendKey val="0"/>
          <c:showVal val="1"/>
          <c:showCatName val="0"/>
          <c:showSerName val="0"/>
          <c:showPercent val="0"/>
          <c:showBubbleSize val="0"/>
        </c:dLbls>
        <c:axId val="567601056"/>
        <c:axId val="567601384"/>
      </c:scatterChart>
      <c:valAx>
        <c:axId val="567601056"/>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a:t>X-Axis</a:t>
                </a:r>
              </a:p>
            </c:rich>
          </c:tx>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7601384"/>
        <c:crosses val="autoZero"/>
        <c:crossBetween val="midCat"/>
      </c:valAx>
      <c:valAx>
        <c:axId val="56760138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a:t>Y-Axis</a:t>
                </a:r>
              </a:p>
            </c:rich>
          </c:tx>
          <c:overlay val="0"/>
          <c:spPr>
            <a:noFill/>
            <a:ln>
              <a:noFill/>
            </a:ln>
            <a:effectLst/>
          </c:spPr>
          <c:txPr>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7601056"/>
        <c:crosses val="autoZero"/>
        <c:crossBetween val="midCat"/>
      </c:valAx>
      <c:spPr>
        <a:noFill/>
        <a:ln>
          <a:noFill/>
        </a:ln>
        <a:effectLst/>
      </c:spPr>
    </c:plotArea>
    <c:legend>
      <c:legendPos val="t"/>
      <c:layout>
        <c:manualLayout>
          <c:xMode val="edge"/>
          <c:yMode val="edge"/>
          <c:x val="5.2197714720030014E-2"/>
          <c:y val="6.7889644475971331E-2"/>
          <c:w val="0.89999996538922922"/>
          <c:h val="4.814720195751540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spc="0" normalizeH="0" baseline="0">
                <a:solidFill>
                  <a:schemeClr val="tx1">
                    <a:lumMod val="65000"/>
                    <a:lumOff val="35000"/>
                  </a:schemeClr>
                </a:solidFill>
                <a:latin typeface="+mj-lt"/>
                <a:ea typeface="+mj-ea"/>
                <a:cs typeface="+mj-cs"/>
              </a:defRPr>
            </a:pPr>
            <a:r>
              <a:rPr lang="en-US" b="1"/>
              <a:t>Scatter</a:t>
            </a:r>
          </a:p>
        </c:rich>
      </c:tx>
      <c:layout>
        <c:manualLayout>
          <c:xMode val="edge"/>
          <c:yMode val="edge"/>
          <c:x val="0.42260388318924907"/>
          <c:y val="0"/>
        </c:manualLayout>
      </c:layout>
      <c:overlay val="0"/>
      <c:spPr>
        <a:noFill/>
        <a:ln>
          <a:noFill/>
        </a:ln>
        <a:effectLst/>
      </c:spPr>
      <c:txPr>
        <a:bodyPr rot="0" spcFirstLastPara="1" vertOverflow="ellipsis" vert="horz" wrap="square" anchor="ctr" anchorCtr="1"/>
        <a:lstStyle/>
        <a:p>
          <a:pPr>
            <a:defRPr sz="2200" b="1" i="0" u="none" strike="noStrike" kern="1200" spc="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0.13171772670411341"/>
          <c:y val="0.1349906435194817"/>
          <c:w val="0.76408357028436014"/>
          <c:h val="0.71982412299089482"/>
        </c:manualLayout>
      </c:layout>
      <c:scatterChart>
        <c:scatterStyle val="lineMarker"/>
        <c:varyColors val="0"/>
        <c:ser>
          <c:idx val="0"/>
          <c:order val="0"/>
          <c:tx>
            <c:strRef>
              <c:f>'[PowerPoint Chart Updating.xlsx]Charts'!$C$60</c:f>
              <c:strCache>
                <c:ptCount val="1"/>
                <c:pt idx="0">
                  <c:v>Y-Values</c:v>
                </c:pt>
              </c:strCache>
            </c:strRef>
          </c:tx>
          <c:spPr>
            <a:ln w="25400" cap="flat" cmpd="dbl" algn="ctr">
              <a:noFill/>
              <a:round/>
            </a:ln>
            <a:effectLst/>
          </c:spPr>
          <c:marker>
            <c:symbol val="circle"/>
            <c:size val="6"/>
            <c:spPr>
              <a:noFill/>
              <a:ln w="34925" cap="flat" cmpd="dbl" algn="ctr">
                <a:solidFill>
                  <a:schemeClr val="accent1">
                    <a:lumMod val="75000"/>
                    <a:alpha val="70000"/>
                  </a:schemeClr>
                </a:solidFill>
                <a:round/>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trendline>
            <c:spPr>
              <a:ln w="38100" cap="rnd" cmpd="sng" algn="ctr">
                <a:solidFill>
                  <a:schemeClr val="accent1">
                    <a:lumMod val="75000"/>
                    <a:alpha val="25000"/>
                  </a:schemeClr>
                </a:solidFill>
                <a:round/>
              </a:ln>
              <a:effectLst/>
            </c:spPr>
            <c:trendlineType val="exp"/>
            <c:dispRSqr val="0"/>
            <c:dispEq val="0"/>
          </c:trendline>
          <c:xVal>
            <c:numRef>
              <c:f>'[PowerPoint Chart Updating.xlsx]Charts'!$B$61:$B$65</c:f>
              <c:numCache>
                <c:formatCode>General</c:formatCode>
                <c:ptCount val="15"/>
                <c:pt idx="0">
                  <c:v>20</c:v>
                </c:pt>
                <c:pt idx="1">
                  <c:v>18</c:v>
                </c:pt>
                <c:pt idx="2">
                  <c:v>16.2</c:v>
                </c:pt>
                <c:pt idx="3">
                  <c:v>14.6</c:v>
                </c:pt>
                <c:pt idx="4">
                  <c:v>13.1</c:v>
                </c:pt>
                <c:pt idx="5">
                  <c:v>11.8</c:v>
                </c:pt>
                <c:pt idx="6">
                  <c:v>10.6</c:v>
                </c:pt>
                <c:pt idx="7">
                  <c:v>9.6</c:v>
                </c:pt>
                <c:pt idx="8">
                  <c:v>8.6</c:v>
                </c:pt>
                <c:pt idx="9">
                  <c:v>7.7</c:v>
                </c:pt>
                <c:pt idx="10">
                  <c:v>7</c:v>
                </c:pt>
                <c:pt idx="11">
                  <c:v>6.3</c:v>
                </c:pt>
                <c:pt idx="12">
                  <c:v>5.6</c:v>
                </c:pt>
                <c:pt idx="13">
                  <c:v>5.0999999999999996</c:v>
                </c:pt>
                <c:pt idx="14">
                  <c:v>4.5999999999999996</c:v>
                </c:pt>
              </c:numCache>
            </c:numRef>
          </c:xVal>
          <c:yVal>
            <c:numRef>
              <c:f>'[PowerPoint Chart Updating.xlsx]Charts'!$C$61:$C$65</c:f>
              <c:numCache>
                <c:formatCode>General</c:formatCode>
                <c:ptCount val="15"/>
                <c:pt idx="0">
                  <c:v>10</c:v>
                </c:pt>
                <c:pt idx="1">
                  <c:v>11</c:v>
                </c:pt>
                <c:pt idx="2">
                  <c:v>12.1</c:v>
                </c:pt>
                <c:pt idx="3">
                  <c:v>13.3</c:v>
                </c:pt>
                <c:pt idx="4">
                  <c:v>14.6</c:v>
                </c:pt>
                <c:pt idx="5">
                  <c:v>16.100000000000001</c:v>
                </c:pt>
                <c:pt idx="6">
                  <c:v>17.7</c:v>
                </c:pt>
                <c:pt idx="7">
                  <c:v>19.5</c:v>
                </c:pt>
                <c:pt idx="8">
                  <c:v>21.4</c:v>
                </c:pt>
                <c:pt idx="9">
                  <c:v>23.6</c:v>
                </c:pt>
                <c:pt idx="10">
                  <c:v>25.9</c:v>
                </c:pt>
                <c:pt idx="11">
                  <c:v>28.5</c:v>
                </c:pt>
                <c:pt idx="12">
                  <c:v>31.4</c:v>
                </c:pt>
                <c:pt idx="13">
                  <c:v>34.5</c:v>
                </c:pt>
                <c:pt idx="14">
                  <c:v>38</c:v>
                </c:pt>
              </c:numCache>
            </c:numRef>
          </c:yVal>
          <c:smooth val="0"/>
          <c:extLst>
            <c:ext xmlns:c16="http://schemas.microsoft.com/office/drawing/2014/chart" uri="{C3380CC4-5D6E-409C-BE32-E72D297353CC}">
              <c16:uniqueId val="{00000000-4E40-4354-97E6-40759BF1F2FC}"/>
            </c:ext>
          </c:extLst>
        </c:ser>
        <c:dLbls>
          <c:dLblPos val="t"/>
          <c:showLegendKey val="0"/>
          <c:showVal val="1"/>
          <c:showCatName val="0"/>
          <c:showSerName val="0"/>
          <c:showPercent val="0"/>
          <c:showBubbleSize val="0"/>
        </c:dLbls>
        <c:axId val="567601056"/>
        <c:axId val="567601384"/>
      </c:scatterChart>
      <c:valAx>
        <c:axId val="567601056"/>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a:t>X-Axis</a:t>
                </a:r>
              </a:p>
            </c:rich>
          </c:tx>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7601384"/>
        <c:crosses val="autoZero"/>
        <c:crossBetween val="midCat"/>
      </c:valAx>
      <c:valAx>
        <c:axId val="56760138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a:t>Y-Axis</a:t>
                </a:r>
              </a:p>
            </c:rich>
          </c:tx>
          <c:overlay val="0"/>
          <c:spPr>
            <a:noFill/>
            <a:ln>
              <a:noFill/>
            </a:ln>
            <a:effectLst/>
          </c:spPr>
          <c:txPr>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7601056"/>
        <c:crosses val="autoZero"/>
        <c:crossBetween val="midCat"/>
      </c:valAx>
      <c:spPr>
        <a:noFill/>
        <a:ln>
          <a:noFill/>
        </a:ln>
        <a:effectLst/>
      </c:spPr>
    </c:plotArea>
    <c:legend>
      <c:legendPos val="t"/>
      <c:layout>
        <c:manualLayout>
          <c:xMode val="edge"/>
          <c:yMode val="edge"/>
          <c:x val="0.26289610833909832"/>
          <c:y val="7.7300776251638836E-2"/>
          <c:w val="0.47878590043032393"/>
          <c:h val="4.814720195751540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a:t>Stock Chart</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'[AnalysisPlace Advanced Features.xlsx]Charts'!$C$94</c:f>
              <c:strCache>
                <c:ptCount val="1"/>
                <c:pt idx="0">
                  <c:v>Volume</c:v>
                </c:pt>
              </c:strCache>
            </c:strRef>
          </c:tx>
          <c:spPr>
            <a:solidFill>
              <a:schemeClr val="accent1">
                <a:lumMod val="20000"/>
                <a:lumOff val="80000"/>
              </a:schemeClr>
            </a:solidFill>
            <a:ln>
              <a:noFill/>
            </a:ln>
            <a:effectLst/>
          </c:spPr>
          <c:invertIfNegative val="0"/>
          <c:cat>
            <c:numRef>
              <c:f>'[AnalysisPlace Advanced Features.xlsx]Charts'!$B$95:$B$99</c:f>
              <c:numCache>
                <c:formatCode>m/d/yyyy</c:formatCode>
                <c:ptCount val="5"/>
                <c:pt idx="0">
                  <c:v>37261</c:v>
                </c:pt>
                <c:pt idx="1">
                  <c:v>37262</c:v>
                </c:pt>
                <c:pt idx="2">
                  <c:v>37263</c:v>
                </c:pt>
                <c:pt idx="3">
                  <c:v>37264</c:v>
                </c:pt>
                <c:pt idx="4">
                  <c:v>37265</c:v>
                </c:pt>
              </c:numCache>
            </c:numRef>
          </c:cat>
          <c:val>
            <c:numRef>
              <c:f>'[AnalysisPlace Advanced Features.xlsx]Charts'!$C$95:$C$99</c:f>
              <c:numCache>
                <c:formatCode>0</c:formatCode>
                <c:ptCount val="5"/>
                <c:pt idx="0">
                  <c:v>10</c:v>
                </c:pt>
                <c:pt idx="1">
                  <c:v>9</c:v>
                </c:pt>
                <c:pt idx="2">
                  <c:v>8.1</c:v>
                </c:pt>
                <c:pt idx="3">
                  <c:v>7.29</c:v>
                </c:pt>
                <c:pt idx="4">
                  <c:v>6.5609999999999999</c:v>
                </c:pt>
              </c:numCache>
            </c:numRef>
          </c:val>
          <c:extLst>
            <c:ext xmlns:c16="http://schemas.microsoft.com/office/drawing/2014/chart" uri="{C3380CC4-5D6E-409C-BE32-E72D297353CC}">
              <c16:uniqueId val="{00000000-C36C-4C1B-9D44-3FF7D7368DBF}"/>
            </c:ext>
          </c:extLst>
        </c:ser>
        <c:dLbls>
          <c:showLegendKey val="0"/>
          <c:showVal val="0"/>
          <c:showCatName val="0"/>
          <c:showSerName val="0"/>
          <c:showPercent val="0"/>
          <c:showBubbleSize val="0"/>
        </c:dLbls>
        <c:gapWidth val="500"/>
        <c:axId val="567626312"/>
        <c:axId val="567622704"/>
      </c:barChart>
      <c:stockChart>
        <c:ser>
          <c:idx val="1"/>
          <c:order val="1"/>
          <c:tx>
            <c:strRef>
              <c:f>'[AnalysisPlace Advanced Features.xlsx]Charts'!$D$94</c:f>
              <c:strCache>
                <c:ptCount val="1"/>
                <c:pt idx="0">
                  <c:v>Open</c:v>
                </c:pt>
              </c:strCache>
            </c:strRef>
          </c:tx>
          <c:spPr>
            <a:ln w="25400" cap="rnd">
              <a:noFill/>
              <a:round/>
            </a:ln>
            <a:effectLst/>
          </c:spPr>
          <c:marker>
            <c:symbol val="none"/>
          </c:marker>
          <c:cat>
            <c:numRef>
              <c:f>'[AnalysisPlace Advanced Features.xlsx]Charts'!$B$95:$B$99</c:f>
              <c:numCache>
                <c:formatCode>m/d/yyyy</c:formatCode>
                <c:ptCount val="5"/>
                <c:pt idx="0">
                  <c:v>37261</c:v>
                </c:pt>
                <c:pt idx="1">
                  <c:v>37262</c:v>
                </c:pt>
                <c:pt idx="2">
                  <c:v>37263</c:v>
                </c:pt>
                <c:pt idx="3">
                  <c:v>37264</c:v>
                </c:pt>
                <c:pt idx="4">
                  <c:v>37265</c:v>
                </c:pt>
              </c:numCache>
            </c:numRef>
          </c:cat>
          <c:val>
            <c:numRef>
              <c:f>'[AnalysisPlace Advanced Features.xlsx]Charts'!$D$95:$D$99</c:f>
              <c:numCache>
                <c:formatCode>0</c:formatCode>
                <c:ptCount val="5"/>
                <c:pt idx="0">
                  <c:v>2</c:v>
                </c:pt>
                <c:pt idx="1">
                  <c:v>5</c:v>
                </c:pt>
                <c:pt idx="2">
                  <c:v>8</c:v>
                </c:pt>
                <c:pt idx="3">
                  <c:v>11</c:v>
                </c:pt>
                <c:pt idx="4">
                  <c:v>14</c:v>
                </c:pt>
              </c:numCache>
            </c:numRef>
          </c:val>
          <c:smooth val="0"/>
          <c:extLst>
            <c:ext xmlns:c16="http://schemas.microsoft.com/office/drawing/2014/chart" uri="{C3380CC4-5D6E-409C-BE32-E72D297353CC}">
              <c16:uniqueId val="{00000001-C36C-4C1B-9D44-3FF7D7368DBF}"/>
            </c:ext>
          </c:extLst>
        </c:ser>
        <c:ser>
          <c:idx val="2"/>
          <c:order val="2"/>
          <c:tx>
            <c:strRef>
              <c:f>'[AnalysisPlace Advanced Features.xlsx]Charts'!$E$94</c:f>
              <c:strCache>
                <c:ptCount val="1"/>
                <c:pt idx="0">
                  <c:v>High</c:v>
                </c:pt>
              </c:strCache>
            </c:strRef>
          </c:tx>
          <c:spPr>
            <a:ln w="25400" cap="rnd">
              <a:noFill/>
              <a:round/>
            </a:ln>
            <a:effectLst/>
          </c:spPr>
          <c:marker>
            <c:symbol val="none"/>
          </c:marker>
          <c:cat>
            <c:numRef>
              <c:f>'[AnalysisPlace Advanced Features.xlsx]Charts'!$B$95:$B$99</c:f>
              <c:numCache>
                <c:formatCode>m/d/yyyy</c:formatCode>
                <c:ptCount val="5"/>
                <c:pt idx="0">
                  <c:v>37261</c:v>
                </c:pt>
                <c:pt idx="1">
                  <c:v>37262</c:v>
                </c:pt>
                <c:pt idx="2">
                  <c:v>37263</c:v>
                </c:pt>
                <c:pt idx="3">
                  <c:v>37264</c:v>
                </c:pt>
                <c:pt idx="4">
                  <c:v>37265</c:v>
                </c:pt>
              </c:numCache>
            </c:numRef>
          </c:cat>
          <c:val>
            <c:numRef>
              <c:f>'[AnalysisPlace Advanced Features.xlsx]Charts'!$E$95:$E$99</c:f>
              <c:numCache>
                <c:formatCode>0</c:formatCode>
                <c:ptCount val="5"/>
                <c:pt idx="0">
                  <c:v>6.5</c:v>
                </c:pt>
                <c:pt idx="1">
                  <c:v>10.4</c:v>
                </c:pt>
                <c:pt idx="2">
                  <c:v>14.3</c:v>
                </c:pt>
                <c:pt idx="3">
                  <c:v>18.2</c:v>
                </c:pt>
                <c:pt idx="4">
                  <c:v>22.1</c:v>
                </c:pt>
              </c:numCache>
            </c:numRef>
          </c:val>
          <c:smooth val="0"/>
          <c:extLst>
            <c:ext xmlns:c16="http://schemas.microsoft.com/office/drawing/2014/chart" uri="{C3380CC4-5D6E-409C-BE32-E72D297353CC}">
              <c16:uniqueId val="{00000002-C36C-4C1B-9D44-3FF7D7368DBF}"/>
            </c:ext>
          </c:extLst>
        </c:ser>
        <c:ser>
          <c:idx val="3"/>
          <c:order val="3"/>
          <c:tx>
            <c:strRef>
              <c:f>'[AnalysisPlace Advanced Features.xlsx]Charts'!$F$94</c:f>
              <c:strCache>
                <c:ptCount val="1"/>
                <c:pt idx="0">
                  <c:v>Low</c:v>
                </c:pt>
              </c:strCache>
            </c:strRef>
          </c:tx>
          <c:spPr>
            <a:ln w="25400" cap="rnd">
              <a:noFill/>
              <a:round/>
            </a:ln>
            <a:effectLst/>
          </c:spPr>
          <c:marker>
            <c:symbol val="none"/>
          </c:marker>
          <c:cat>
            <c:numRef>
              <c:f>'[AnalysisPlace Advanced Features.xlsx]Charts'!$B$95:$B$99</c:f>
              <c:numCache>
                <c:formatCode>m/d/yyyy</c:formatCode>
                <c:ptCount val="5"/>
                <c:pt idx="0">
                  <c:v>37261</c:v>
                </c:pt>
                <c:pt idx="1">
                  <c:v>37262</c:v>
                </c:pt>
                <c:pt idx="2">
                  <c:v>37263</c:v>
                </c:pt>
                <c:pt idx="3">
                  <c:v>37264</c:v>
                </c:pt>
                <c:pt idx="4">
                  <c:v>37265</c:v>
                </c:pt>
              </c:numCache>
            </c:numRef>
          </c:cat>
          <c:val>
            <c:numRef>
              <c:f>'[AnalysisPlace Advanced Features.xlsx]Charts'!$F$95:$F$99</c:f>
              <c:numCache>
                <c:formatCode>0</c:formatCode>
                <c:ptCount val="5"/>
                <c:pt idx="0">
                  <c:v>1.6</c:v>
                </c:pt>
                <c:pt idx="1">
                  <c:v>4</c:v>
                </c:pt>
                <c:pt idx="2">
                  <c:v>6.4</c:v>
                </c:pt>
                <c:pt idx="3">
                  <c:v>8.8000000000000007</c:v>
                </c:pt>
                <c:pt idx="4">
                  <c:v>11.200000000000001</c:v>
                </c:pt>
              </c:numCache>
            </c:numRef>
          </c:val>
          <c:smooth val="0"/>
          <c:extLst>
            <c:ext xmlns:c16="http://schemas.microsoft.com/office/drawing/2014/chart" uri="{C3380CC4-5D6E-409C-BE32-E72D297353CC}">
              <c16:uniqueId val="{00000003-C36C-4C1B-9D44-3FF7D7368DBF}"/>
            </c:ext>
          </c:extLst>
        </c:ser>
        <c:ser>
          <c:idx val="4"/>
          <c:order val="4"/>
          <c:tx>
            <c:strRef>
              <c:f>'[AnalysisPlace Advanced Features.xlsx]Charts'!$G$94</c:f>
              <c:strCache>
                <c:ptCount val="1"/>
                <c:pt idx="0">
                  <c:v>Close</c:v>
                </c:pt>
              </c:strCache>
            </c:strRef>
          </c:tx>
          <c:spPr>
            <a:ln w="25400" cap="rnd">
              <a:noFill/>
              <a:round/>
            </a:ln>
            <a:effectLst/>
          </c:spPr>
          <c:marker>
            <c:symbol val="none"/>
          </c:marker>
          <c:cat>
            <c:numRef>
              <c:f>'[AnalysisPlace Advanced Features.xlsx]Charts'!$B$95:$B$99</c:f>
              <c:numCache>
                <c:formatCode>m/d/yyyy</c:formatCode>
                <c:ptCount val="5"/>
                <c:pt idx="0">
                  <c:v>37261</c:v>
                </c:pt>
                <c:pt idx="1">
                  <c:v>37262</c:v>
                </c:pt>
                <c:pt idx="2">
                  <c:v>37263</c:v>
                </c:pt>
                <c:pt idx="3">
                  <c:v>37264</c:v>
                </c:pt>
                <c:pt idx="4">
                  <c:v>37265</c:v>
                </c:pt>
              </c:numCache>
            </c:numRef>
          </c:cat>
          <c:val>
            <c:numRef>
              <c:f>'[AnalysisPlace Advanced Features.xlsx]Charts'!$G$95:$G$99</c:f>
              <c:numCache>
                <c:formatCode>0</c:formatCode>
                <c:ptCount val="5"/>
                <c:pt idx="0">
                  <c:v>5</c:v>
                </c:pt>
                <c:pt idx="1">
                  <c:v>8</c:v>
                </c:pt>
                <c:pt idx="2">
                  <c:v>11</c:v>
                </c:pt>
                <c:pt idx="3">
                  <c:v>14</c:v>
                </c:pt>
                <c:pt idx="4">
                  <c:v>17</c:v>
                </c:pt>
              </c:numCache>
            </c:numRef>
          </c:val>
          <c:smooth val="0"/>
          <c:extLst>
            <c:ext xmlns:c16="http://schemas.microsoft.com/office/drawing/2014/chart" uri="{C3380CC4-5D6E-409C-BE32-E72D297353CC}">
              <c16:uniqueId val="{00000004-C36C-4C1B-9D44-3FF7D7368DBF}"/>
            </c:ext>
          </c:extLst>
        </c:ser>
        <c:dLbls>
          <c:showLegendKey val="0"/>
          <c:showVal val="0"/>
          <c:showCatName val="0"/>
          <c:showSerName val="0"/>
          <c:showPercent val="0"/>
          <c:showBubbleSize val="0"/>
        </c:dLbls>
        <c:hiLowLines>
          <c:spPr>
            <a:ln w="9525" cap="flat" cmpd="sng" algn="ctr">
              <a:solidFill>
                <a:schemeClr val="tx1">
                  <a:lumMod val="75000"/>
                  <a:lumOff val="25000"/>
                </a:schemeClr>
              </a:solidFill>
              <a:round/>
            </a:ln>
            <a:effectLst/>
          </c:spPr>
        </c:hiLowLines>
        <c:upDownBars>
          <c:gapWidth val="150"/>
          <c:upBars>
            <c:spPr>
              <a:solidFill>
                <a:schemeClr val="bg1">
                  <a:lumMod val="75000"/>
                  <a:alpha val="25000"/>
                </a:schemeClr>
              </a:solidFill>
              <a:ln w="9525" cap="flat" cmpd="sng" algn="ctr">
                <a:solidFill>
                  <a:schemeClr val="tx1">
                    <a:lumMod val="65000"/>
                    <a:lumOff val="35000"/>
                  </a:schemeClr>
                </a:solidFill>
                <a:round/>
              </a:ln>
              <a:effectLst/>
            </c:spPr>
          </c:upBars>
          <c:downBars>
            <c:spPr>
              <a:solidFill>
                <a:schemeClr val="dk1">
                  <a:lumMod val="75000"/>
                  <a:lumOff val="25000"/>
                </a:schemeClr>
              </a:solidFill>
              <a:ln w="9525" cap="flat" cmpd="sng" algn="ctr">
                <a:solidFill>
                  <a:schemeClr val="tx1">
                    <a:lumMod val="65000"/>
                    <a:lumOff val="35000"/>
                  </a:schemeClr>
                </a:solidFill>
                <a:round/>
              </a:ln>
              <a:effectLst/>
            </c:spPr>
          </c:downBars>
        </c:upDownBars>
        <c:axId val="567616144"/>
        <c:axId val="567621392"/>
      </c:stockChart>
      <c:dateAx>
        <c:axId val="567626312"/>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67622704"/>
        <c:crosses val="autoZero"/>
        <c:auto val="1"/>
        <c:lblOffset val="100"/>
        <c:baseTimeUnit val="days"/>
      </c:dateAx>
      <c:valAx>
        <c:axId val="5676227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67626312"/>
        <c:crosses val="autoZero"/>
        <c:crossBetween val="between"/>
      </c:valAx>
      <c:valAx>
        <c:axId val="567621392"/>
        <c:scaling>
          <c:orientation val="minMax"/>
        </c:scaling>
        <c:delete val="0"/>
        <c:axPos val="r"/>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67616144"/>
        <c:crosses val="max"/>
        <c:crossBetween val="between"/>
      </c:valAx>
      <c:dateAx>
        <c:axId val="567616144"/>
        <c:scaling>
          <c:orientation val="minMax"/>
        </c:scaling>
        <c:delete val="1"/>
        <c:axPos val="b"/>
        <c:numFmt formatCode="m/d/yyyy" sourceLinked="1"/>
        <c:majorTickMark val="out"/>
        <c:minorTickMark val="none"/>
        <c:tickLblPos val="nextTo"/>
        <c:crossAx val="567621392"/>
        <c:crosses val="autoZero"/>
        <c:auto val="1"/>
        <c:lblOffset val="100"/>
        <c:baseTimeUnit val="day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Clustered</a:t>
            </a:r>
            <a:r>
              <a:rPr lang="en-US" b="1" baseline="0" dirty="0"/>
              <a:t> Column - Line</a:t>
            </a:r>
            <a:endParaRPr lang="en-US" b="1" dirty="0"/>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0-673D-4470-93D1-AD1F8213B993}"/>
            </c:ext>
          </c:extLst>
        </c:ser>
        <c:ser>
          <c:idx val="1"/>
          <c:order val="1"/>
          <c:tx>
            <c:strRef>
              <c:f>Sheet1!$C$1</c:f>
              <c:strCache>
                <c:ptCount val="1"/>
                <c:pt idx="0">
                  <c:v>Series B</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Sheet1!$C$2:$C$5</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1-673D-4470-93D1-AD1F8213B993}"/>
            </c:ext>
          </c:extLst>
        </c:ser>
        <c:dLbls>
          <c:showLegendKey val="0"/>
          <c:showVal val="1"/>
          <c:showCatName val="0"/>
          <c:showSerName val="0"/>
          <c:showPercent val="0"/>
          <c:showBubbleSize val="0"/>
        </c:dLbls>
        <c:gapWidth val="219"/>
        <c:overlap val="-27"/>
        <c:axId val="348389408"/>
        <c:axId val="348394984"/>
      </c:barChart>
      <c:lineChart>
        <c:grouping val="standard"/>
        <c:varyColors val="0"/>
        <c:ser>
          <c:idx val="2"/>
          <c:order val="2"/>
          <c:tx>
            <c:strRef>
              <c:f>Sheet1!$D$1</c:f>
              <c:strCache>
                <c:ptCount val="1"/>
                <c:pt idx="0">
                  <c:v>Series C</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Sheet1!$D$2:$D$5</c:f>
              <c:numCache>
                <c:formatCode>General</c:formatCode>
                <c:ptCount val="4"/>
                <c:pt idx="0">
                  <c:v>30</c:v>
                </c:pt>
                <c:pt idx="1">
                  <c:v>21</c:v>
                </c:pt>
                <c:pt idx="2">
                  <c:v>15</c:v>
                </c:pt>
                <c:pt idx="3">
                  <c:v>10</c:v>
                </c:pt>
              </c:numCache>
            </c:numRef>
          </c:val>
          <c:smooth val="0"/>
          <c:extLst>
            <c:ext xmlns:c16="http://schemas.microsoft.com/office/drawing/2014/chart" uri="{C3380CC4-5D6E-409C-BE32-E72D297353CC}">
              <c16:uniqueId val="{00000002-673D-4470-93D1-AD1F8213B993}"/>
            </c:ext>
          </c:extLst>
        </c:ser>
        <c:dLbls>
          <c:showLegendKey val="0"/>
          <c:showVal val="1"/>
          <c:showCatName val="0"/>
          <c:showSerName val="0"/>
          <c:showPercent val="0"/>
          <c:showBubbleSize val="0"/>
        </c:dLbls>
        <c:marker val="1"/>
        <c:smooth val="0"/>
        <c:axId val="348389408"/>
        <c:axId val="348394984"/>
      </c:lineChart>
      <c:catAx>
        <c:axId val="348389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48394984"/>
        <c:crosses val="autoZero"/>
        <c:auto val="1"/>
        <c:lblAlgn val="ctr"/>
        <c:lblOffset val="100"/>
        <c:noMultiLvlLbl val="0"/>
      </c:catAx>
      <c:valAx>
        <c:axId val="348394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48389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Stacked Area – Clustered Column</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cked"/>
        <c:varyColors val="0"/>
        <c:ser>
          <c:idx val="0"/>
          <c:order val="0"/>
          <c:tx>
            <c:strRef>
              <c:f>Sheet1!$B$1</c:f>
              <c:strCache>
                <c:ptCount val="1"/>
                <c:pt idx="0">
                  <c:v>Series A</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0-32A5-4E91-BF78-604752473F2F}"/>
            </c:ext>
          </c:extLst>
        </c:ser>
        <c:ser>
          <c:idx val="1"/>
          <c:order val="1"/>
          <c:tx>
            <c:strRef>
              <c:f>Sheet1!$C$1</c:f>
              <c:strCache>
                <c:ptCount val="1"/>
                <c:pt idx="0">
                  <c:v>Series B</c:v>
                </c:pt>
              </c:strCache>
            </c:strRef>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Sheet1!$C$2:$C$5</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1-32A5-4E91-BF78-604752473F2F}"/>
            </c:ext>
          </c:extLst>
        </c:ser>
        <c:dLbls>
          <c:showLegendKey val="0"/>
          <c:showVal val="1"/>
          <c:showCatName val="0"/>
          <c:showSerName val="0"/>
          <c:showPercent val="0"/>
          <c:showBubbleSize val="0"/>
        </c:dLbls>
        <c:axId val="309056952"/>
        <c:axId val="309055968"/>
      </c:areaChart>
      <c:barChart>
        <c:barDir val="col"/>
        <c:grouping val="clustered"/>
        <c:varyColors val="0"/>
        <c:ser>
          <c:idx val="2"/>
          <c:order val="2"/>
          <c:tx>
            <c:strRef>
              <c:f>Sheet1!$D$1</c:f>
              <c:strCache>
                <c:ptCount val="1"/>
                <c:pt idx="0">
                  <c:v>Series C</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Sheet1!$D$2:$D$5</c:f>
              <c:numCache>
                <c:formatCode>General</c:formatCode>
                <c:ptCount val="4"/>
                <c:pt idx="0">
                  <c:v>30</c:v>
                </c:pt>
                <c:pt idx="1">
                  <c:v>21</c:v>
                </c:pt>
                <c:pt idx="2">
                  <c:v>15</c:v>
                </c:pt>
                <c:pt idx="3">
                  <c:v>10</c:v>
                </c:pt>
              </c:numCache>
            </c:numRef>
          </c:val>
          <c:extLst>
            <c:ext xmlns:c16="http://schemas.microsoft.com/office/drawing/2014/chart" uri="{C3380CC4-5D6E-409C-BE32-E72D297353CC}">
              <c16:uniqueId val="{00000002-32A5-4E91-BF78-604752473F2F}"/>
            </c:ext>
          </c:extLst>
        </c:ser>
        <c:dLbls>
          <c:showLegendKey val="0"/>
          <c:showVal val="1"/>
          <c:showCatName val="0"/>
          <c:showSerName val="0"/>
          <c:showPercent val="0"/>
          <c:showBubbleSize val="0"/>
        </c:dLbls>
        <c:gapWidth val="219"/>
        <c:overlap val="-27"/>
        <c:axId val="309056952"/>
        <c:axId val="309055968"/>
      </c:barChart>
      <c:catAx>
        <c:axId val="309056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9055968"/>
        <c:crosses val="autoZero"/>
        <c:auto val="1"/>
        <c:lblAlgn val="ctr"/>
        <c:lblOffset val="100"/>
        <c:noMultiLvlLbl val="0"/>
      </c:catAx>
      <c:valAx>
        <c:axId val="3090559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9056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800" b="1" dirty="0">
                <a:effectLst/>
              </a:rPr>
              <a:t>3D Surface</a:t>
            </a:r>
            <a:endParaRPr lang="en-US" b="1" dirty="0">
              <a:effectLst/>
            </a:endParaRPr>
          </a:p>
        </c:rich>
      </c:tx>
      <c:overlay val="0"/>
      <c:spPr>
        <a:noFill/>
        <a:ln>
          <a:noFill/>
        </a:ln>
        <a:effectLst/>
      </c:spPr>
    </c:title>
    <c:autoTitleDeleted val="0"/>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surface3DChart>
        <c:wireframe val="0"/>
        <c:ser>
          <c:idx val="0"/>
          <c:order val="0"/>
          <c:tx>
            <c:strRef>
              <c:f>Sheet1!$B$1</c:f>
              <c:strCache>
                <c:ptCount val="1"/>
                <c:pt idx="0">
                  <c:v>Series A</c:v>
                </c:pt>
              </c:strCache>
            </c:strRef>
          </c:tx>
          <c:spPr>
            <a:solidFill>
              <a:schemeClr val="accent1"/>
            </a:solidFill>
            <a:ln/>
            <a:effectLst/>
            <a:sp3d/>
          </c:spPr>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0-2931-4CB2-BF0F-1F3DD9B4BF15}"/>
            </c:ext>
          </c:extLst>
        </c:ser>
        <c:ser>
          <c:idx val="1"/>
          <c:order val="1"/>
          <c:tx>
            <c:strRef>
              <c:f>Sheet1!$C$1</c:f>
              <c:strCache>
                <c:ptCount val="1"/>
                <c:pt idx="0">
                  <c:v>Series B</c:v>
                </c:pt>
              </c:strCache>
            </c:strRef>
          </c:tx>
          <c:spPr>
            <a:solidFill>
              <a:schemeClr val="accent2"/>
            </a:solidFill>
            <a:ln/>
            <a:effectLst/>
            <a:sp3d/>
          </c:spPr>
          <c:cat>
            <c:strRef>
              <c:f>Sheet1!$A$2:$A$5</c:f>
              <c:strCache>
                <c:ptCount val="4"/>
                <c:pt idx="0">
                  <c:v>Category A1</c:v>
                </c:pt>
                <c:pt idx="1">
                  <c:v>Category A2</c:v>
                </c:pt>
                <c:pt idx="2">
                  <c:v>Category A3</c:v>
                </c:pt>
                <c:pt idx="3">
                  <c:v>Category A4</c:v>
                </c:pt>
              </c:strCache>
            </c:strRef>
          </c:cat>
          <c:val>
            <c:numRef>
              <c:f>Sheet1!$C$2:$C$5</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1-2931-4CB2-BF0F-1F3DD9B4BF15}"/>
            </c:ext>
          </c:extLst>
        </c:ser>
        <c:ser>
          <c:idx val="2"/>
          <c:order val="2"/>
          <c:tx>
            <c:strRef>
              <c:f>Sheet1!$D$1</c:f>
              <c:strCache>
                <c:ptCount val="1"/>
                <c:pt idx="0">
                  <c:v>Series C</c:v>
                </c:pt>
              </c:strCache>
            </c:strRef>
          </c:tx>
          <c:spPr>
            <a:solidFill>
              <a:schemeClr val="accent3"/>
            </a:solidFill>
            <a:ln/>
            <a:effectLst/>
            <a:sp3d/>
          </c:spPr>
          <c:cat>
            <c:strRef>
              <c:f>Sheet1!$A$2:$A$5</c:f>
              <c:strCache>
                <c:ptCount val="4"/>
                <c:pt idx="0">
                  <c:v>Category A1</c:v>
                </c:pt>
                <c:pt idx="1">
                  <c:v>Category A2</c:v>
                </c:pt>
                <c:pt idx="2">
                  <c:v>Category A3</c:v>
                </c:pt>
                <c:pt idx="3">
                  <c:v>Category A4</c:v>
                </c:pt>
              </c:strCache>
            </c:strRef>
          </c:cat>
          <c:val>
            <c:numRef>
              <c:f>Sheet1!$D$2:$D$5</c:f>
              <c:numCache>
                <c:formatCode>General</c:formatCode>
                <c:ptCount val="4"/>
                <c:pt idx="0">
                  <c:v>30</c:v>
                </c:pt>
                <c:pt idx="1">
                  <c:v>21</c:v>
                </c:pt>
                <c:pt idx="2">
                  <c:v>15</c:v>
                </c:pt>
                <c:pt idx="3">
                  <c:v>10</c:v>
                </c:pt>
              </c:numCache>
            </c:numRef>
          </c:val>
          <c:extLst>
            <c:ext xmlns:c16="http://schemas.microsoft.com/office/drawing/2014/chart" uri="{C3380CC4-5D6E-409C-BE32-E72D297353CC}">
              <c16:uniqueId val="{00000002-2931-4CB2-BF0F-1F3DD9B4BF15}"/>
            </c:ext>
          </c:extLst>
        </c:ser>
        <c:bandFmts>
          <c:bandFmt>
            <c:idx val="0"/>
            <c:spPr>
              <a:solidFill>
                <a:schemeClr val="accent1"/>
              </a:solidFill>
              <a:ln/>
              <a:effectLst/>
              <a:sp3d/>
            </c:spPr>
          </c:bandFmt>
          <c:bandFmt>
            <c:idx val="1"/>
            <c:spPr>
              <a:solidFill>
                <a:schemeClr val="accent2"/>
              </a:solidFill>
              <a:ln/>
              <a:effectLst/>
              <a:sp3d/>
            </c:spPr>
          </c:bandFmt>
          <c:bandFmt>
            <c:idx val="2"/>
            <c:spPr>
              <a:solidFill>
                <a:schemeClr val="accent3"/>
              </a:solidFill>
              <a:ln/>
              <a:effectLst/>
              <a:sp3d/>
            </c:spPr>
          </c:bandFmt>
          <c:bandFmt>
            <c:idx val="3"/>
            <c:spPr>
              <a:solidFill>
                <a:schemeClr val="accent4"/>
              </a:solidFill>
              <a:ln/>
              <a:effectLst/>
              <a:sp3d/>
            </c:spPr>
          </c:bandFmt>
          <c:bandFmt>
            <c:idx val="4"/>
            <c:spPr>
              <a:solidFill>
                <a:schemeClr val="accent5"/>
              </a:solidFill>
              <a:ln/>
              <a:effectLst/>
              <a:sp3d/>
            </c:spPr>
          </c:bandFmt>
          <c:bandFmt>
            <c:idx val="5"/>
            <c:spPr>
              <a:solidFill>
                <a:schemeClr val="accent6"/>
              </a:solidFill>
              <a:ln/>
              <a:effectLst/>
              <a:sp3d/>
            </c:spPr>
          </c:bandFmt>
          <c:bandFmt>
            <c:idx val="6"/>
            <c:spPr>
              <a:solidFill>
                <a:schemeClr val="accent1">
                  <a:lumMod val="60000"/>
                </a:schemeClr>
              </a:solidFill>
              <a:ln/>
              <a:effectLst/>
              <a:sp3d/>
            </c:spPr>
          </c:bandFmt>
          <c:bandFmt>
            <c:idx val="7"/>
            <c:spPr>
              <a:solidFill>
                <a:schemeClr val="accent2">
                  <a:lumMod val="60000"/>
                </a:schemeClr>
              </a:solidFill>
              <a:ln/>
              <a:effectLst/>
              <a:sp3d/>
            </c:spPr>
          </c:bandFmt>
          <c:bandFmt>
            <c:idx val="8"/>
            <c:spPr>
              <a:solidFill>
                <a:schemeClr val="accent3">
                  <a:lumMod val="60000"/>
                </a:schemeClr>
              </a:solidFill>
              <a:ln/>
              <a:effectLst/>
              <a:sp3d/>
            </c:spPr>
          </c:bandFmt>
          <c:bandFmt>
            <c:idx val="9"/>
            <c:spPr>
              <a:solidFill>
                <a:schemeClr val="accent4">
                  <a:lumMod val="60000"/>
                </a:schemeClr>
              </a:solidFill>
              <a:ln/>
              <a:effectLst/>
              <a:sp3d/>
            </c:spPr>
          </c:bandFmt>
          <c:bandFmt>
            <c:idx val="10"/>
            <c:spPr>
              <a:solidFill>
                <a:schemeClr val="accent5">
                  <a:lumMod val="60000"/>
                </a:schemeClr>
              </a:solidFill>
              <a:ln/>
              <a:effectLst/>
              <a:sp3d/>
            </c:spPr>
          </c:bandFmt>
          <c:bandFmt>
            <c:idx val="11"/>
            <c:spPr>
              <a:solidFill>
                <a:schemeClr val="accent6">
                  <a:lumMod val="60000"/>
                </a:schemeClr>
              </a:solidFill>
              <a:ln/>
              <a:effectLst/>
              <a:sp3d/>
            </c:spPr>
          </c:bandFmt>
          <c:bandFmt>
            <c:idx val="12"/>
            <c:spPr>
              <a:solidFill>
                <a:schemeClr val="accent1">
                  <a:lumMod val="80000"/>
                  <a:lumOff val="20000"/>
                </a:schemeClr>
              </a:solidFill>
              <a:ln/>
              <a:effectLst/>
              <a:sp3d/>
            </c:spPr>
          </c:bandFmt>
          <c:bandFmt>
            <c:idx val="13"/>
            <c:spPr>
              <a:solidFill>
                <a:schemeClr val="accent2">
                  <a:lumMod val="80000"/>
                  <a:lumOff val="20000"/>
                </a:schemeClr>
              </a:solidFill>
              <a:ln/>
              <a:effectLst/>
              <a:sp3d/>
            </c:spPr>
          </c:bandFmt>
          <c:bandFmt>
            <c:idx val="14"/>
            <c:spPr>
              <a:solidFill>
                <a:schemeClr val="accent3">
                  <a:lumMod val="80000"/>
                  <a:lumOff val="20000"/>
                </a:schemeClr>
              </a:solidFill>
              <a:ln/>
              <a:effectLst/>
              <a:sp3d/>
            </c:spPr>
          </c:bandFmt>
        </c:bandFmts>
        <c:axId val="564370688"/>
        <c:axId val="564372656"/>
        <c:axId val="352601976"/>
      </c:surface3DChart>
      <c:catAx>
        <c:axId val="56437068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4372656"/>
        <c:crosses val="autoZero"/>
        <c:auto val="1"/>
        <c:lblAlgn val="ctr"/>
        <c:lblOffset val="100"/>
        <c:noMultiLvlLbl val="0"/>
      </c:catAx>
      <c:valAx>
        <c:axId val="564372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4370688"/>
        <c:crosses val="autoZero"/>
        <c:crossBetween val="midCat"/>
      </c:valAx>
      <c:serAx>
        <c:axId val="352601976"/>
        <c:scaling>
          <c:orientation val="minMax"/>
        </c:scaling>
        <c:delete val="0"/>
        <c:axPos val="b"/>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4372656"/>
        <c:crosses val="autoZero"/>
      </c:serAx>
      <c:spPr>
        <a:noFill/>
        <a:ln>
          <a:noFill/>
        </a:ln>
        <a:effectLst/>
      </c:spPr>
    </c:plotArea>
    <c:legend>
      <c:legendPos val="b"/>
      <c:overlay val="0"/>
      <c:spPr>
        <a:noFill/>
        <a:ln>
          <a:no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862" b="1" i="0" u="none" strike="noStrike" baseline="0" dirty="0">
                <a:effectLst/>
              </a:rPr>
              <a:t>Radar</a:t>
            </a:r>
            <a:endParaRPr lang="en-US" b="1" dirty="0"/>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Sheet1!$B$1</c:f>
              <c:strCache>
                <c:ptCount val="1"/>
                <c:pt idx="0">
                  <c:v>Series A</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Category A1</c:v>
                </c:pt>
                <c:pt idx="1">
                  <c:v>Category A2</c:v>
                </c:pt>
                <c:pt idx="2">
                  <c:v>Category A3</c:v>
                </c:pt>
                <c:pt idx="3">
                  <c:v>Category A4</c:v>
                </c:pt>
              </c:strCache>
            </c:strRef>
          </c:cat>
          <c:val>
            <c:numRef>
              <c:f>Sheet1!$B$2:$B$6</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0-E7ED-4C4C-8FA6-A0677876FF22}"/>
            </c:ext>
          </c:extLst>
        </c:ser>
        <c:ser>
          <c:idx val="1"/>
          <c:order val="1"/>
          <c:tx>
            <c:strRef>
              <c:f>Sheet1!$C$1</c:f>
              <c:strCache>
                <c:ptCount val="1"/>
                <c:pt idx="0">
                  <c:v>Series B</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Category A1</c:v>
                </c:pt>
                <c:pt idx="1">
                  <c:v>Category A2</c:v>
                </c:pt>
                <c:pt idx="2">
                  <c:v>Category A3</c:v>
                </c:pt>
                <c:pt idx="3">
                  <c:v>Category A4</c:v>
                </c:pt>
              </c:strCache>
            </c:strRef>
          </c:cat>
          <c:val>
            <c:numRef>
              <c:f>Sheet1!$C$2:$C$6</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1-E7ED-4C4C-8FA6-A0677876FF22}"/>
            </c:ext>
          </c:extLst>
        </c:ser>
        <c:ser>
          <c:idx val="2"/>
          <c:order val="2"/>
          <c:tx>
            <c:strRef>
              <c:f>Sheet1!$C$1</c:f>
              <c:strCache>
                <c:ptCount val="1"/>
                <c:pt idx="0">
                  <c:v>Series C</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Category A1</c:v>
                </c:pt>
                <c:pt idx="1">
                  <c:v>Category A2</c:v>
                </c:pt>
                <c:pt idx="2">
                  <c:v>Category A3</c:v>
                </c:pt>
                <c:pt idx="3">
                  <c:v>Category A4</c:v>
                </c:pt>
              </c:strCache>
            </c:strRef>
          </c:cat>
          <c:val>
            <c:numRef>
              <c:f>Sheet1!$C$2:$C$6</c:f>
              <c:numCache>
                <c:formatCode>General</c:formatCode>
                <c:ptCount val="4"/>
                <c:pt idx="0">
                  <c:v>30</c:v>
                </c:pt>
                <c:pt idx="1">
                  <c:v>21</c:v>
                </c:pt>
                <c:pt idx="2">
                  <c:v>15</c:v>
                </c:pt>
                <c:pt idx="3">
                  <c:v>10</c:v>
                </c:pt>
              </c:numCache>
            </c:numRef>
          </c:val>
          <c:extLst>
            <c:ext xmlns:c16="http://schemas.microsoft.com/office/drawing/2014/chart" uri="{C3380CC4-5D6E-409C-BE32-E72D297353CC}">
              <c16:uniqueId val="{00000001-E7ED-4C4C-8FA6-A0677876FF22}"/>
            </c:ext>
          </c:extLst>
        </c:ser>
        <c:dLbls>
          <c:showLegendKey val="0"/>
          <c:showVal val="1"/>
          <c:showCatName val="0"/>
          <c:showSerName val="0"/>
          <c:showPercent val="0"/>
          <c:showBubbleSize val="0"/>
        </c:dLbls>
        <c:axId val="566256400"/>
        <c:axId val="566248528"/>
      </c:radarChart>
      <c:catAx>
        <c:axId val="566256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6248528"/>
        <c:crosses val="autoZero"/>
        <c:auto val="1"/>
        <c:lblAlgn val="ctr"/>
        <c:lblOffset val="100"/>
        <c:noMultiLvlLbl val="0"/>
      </c:catAx>
      <c:valAx>
        <c:axId val="566248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625640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800" b="1" dirty="0">
                <a:effectLst/>
              </a:rPr>
              <a:t>Clustered Column</a:t>
            </a:r>
            <a:endParaRPr lang="en-US" b="1" dirty="0">
              <a:effectLst/>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6049978604025857E-2"/>
          <c:y val="0.19944188524992462"/>
          <c:w val="0.90598391159405556"/>
          <c:h val="0.57933953750196576"/>
        </c:manualLayout>
      </c:layout>
      <c:barChart>
        <c:barDir val="col"/>
        <c:grouping val="clustered"/>
        <c:varyColors val="0"/>
        <c:ser>
          <c:idx val="0"/>
          <c:order val="0"/>
          <c:tx>
            <c:strRef>
              <c:f>Sheet1!$B$1</c:f>
              <c:strCache>
                <c:ptCount val="1"/>
                <c:pt idx="0">
                  <c:v>Series 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0-30C5-4B11-A449-9B4361F15247}"/>
            </c:ext>
          </c:extLst>
        </c:ser>
        <c:ser>
          <c:idx val="1"/>
          <c:order val="1"/>
          <c:tx>
            <c:strRef>
              <c:f>Sheet1!$C$1</c:f>
              <c:strCache>
                <c:ptCount val="1"/>
                <c:pt idx="0">
                  <c:v>Series B</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Sheet1!$C$2:$C$5</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1-30C5-4B11-A449-9B4361F15247}"/>
            </c:ext>
          </c:extLst>
        </c:ser>
        <c:ser>
          <c:idx val="2"/>
          <c:order val="2"/>
          <c:tx>
            <c:strRef>
              <c:f>Sheet1!$D$1</c:f>
              <c:strCache>
                <c:ptCount val="1"/>
                <c:pt idx="0">
                  <c:v>Series C</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Sheet1!$D$2:$D$5</c:f>
              <c:numCache>
                <c:formatCode>General</c:formatCode>
                <c:ptCount val="4"/>
                <c:pt idx="0">
                  <c:v>30</c:v>
                </c:pt>
                <c:pt idx="1">
                  <c:v>21</c:v>
                </c:pt>
                <c:pt idx="2">
                  <c:v>15</c:v>
                </c:pt>
                <c:pt idx="3">
                  <c:v>10</c:v>
                </c:pt>
              </c:numCache>
            </c:numRef>
          </c:val>
          <c:extLst>
            <c:ext xmlns:c16="http://schemas.microsoft.com/office/drawing/2014/chart" uri="{C3380CC4-5D6E-409C-BE32-E72D297353CC}">
              <c16:uniqueId val="{00000002-30C5-4B11-A449-9B4361F15247}"/>
            </c:ext>
          </c:extLst>
        </c:ser>
        <c:dLbls>
          <c:dLblPos val="outEnd"/>
          <c:showLegendKey val="0"/>
          <c:showVal val="1"/>
          <c:showCatName val="0"/>
          <c:showSerName val="0"/>
          <c:showPercent val="0"/>
          <c:showBubbleSize val="0"/>
        </c:dLbls>
        <c:gapWidth val="219"/>
        <c:overlap val="-27"/>
        <c:axId val="564945472"/>
        <c:axId val="564942848"/>
      </c:barChart>
      <c:catAx>
        <c:axId val="564945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4942848"/>
        <c:crosses val="autoZero"/>
        <c:auto val="1"/>
        <c:lblAlgn val="ctr"/>
        <c:lblOffset val="100"/>
        <c:noMultiLvlLbl val="0"/>
      </c:catAx>
      <c:valAx>
        <c:axId val="564942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4945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800" b="1" dirty="0">
                <a:effectLst/>
              </a:rPr>
              <a:t>3D Clustered Column</a:t>
            </a:r>
            <a:endParaRPr lang="en-US" b="1" dirty="0">
              <a:effectLst/>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Series A</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0-22C2-438A-9EC8-C9B092D55653}"/>
            </c:ext>
          </c:extLst>
        </c:ser>
        <c:ser>
          <c:idx val="1"/>
          <c:order val="1"/>
          <c:tx>
            <c:strRef>
              <c:f>Sheet1!$C$1</c:f>
              <c:strCache>
                <c:ptCount val="1"/>
                <c:pt idx="0">
                  <c:v>Series B</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Sheet1!$C$2:$C$5</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1-22C2-438A-9EC8-C9B092D55653}"/>
            </c:ext>
          </c:extLst>
        </c:ser>
        <c:ser>
          <c:idx val="2"/>
          <c:order val="2"/>
          <c:tx>
            <c:strRef>
              <c:f>Sheet1!$D$1</c:f>
              <c:strCache>
                <c:ptCount val="1"/>
                <c:pt idx="0">
                  <c:v>Series C</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Sheet1!$D$2:$D$5</c:f>
              <c:numCache>
                <c:formatCode>General</c:formatCode>
                <c:ptCount val="4"/>
                <c:pt idx="0">
                  <c:v>30</c:v>
                </c:pt>
                <c:pt idx="1">
                  <c:v>21</c:v>
                </c:pt>
                <c:pt idx="2">
                  <c:v>15</c:v>
                </c:pt>
                <c:pt idx="3">
                  <c:v>10</c:v>
                </c:pt>
              </c:numCache>
            </c:numRef>
          </c:val>
          <c:extLst>
            <c:ext xmlns:c16="http://schemas.microsoft.com/office/drawing/2014/chart" uri="{C3380CC4-5D6E-409C-BE32-E72D297353CC}">
              <c16:uniqueId val="{00000002-22C2-438A-9EC8-C9B092D55653}"/>
            </c:ext>
          </c:extLst>
        </c:ser>
        <c:dLbls>
          <c:showLegendKey val="0"/>
          <c:showVal val="1"/>
          <c:showCatName val="0"/>
          <c:showSerName val="0"/>
          <c:showPercent val="0"/>
          <c:showBubbleSize val="0"/>
        </c:dLbls>
        <c:gapWidth val="150"/>
        <c:shape val="box"/>
        <c:axId val="567615488"/>
        <c:axId val="567605976"/>
        <c:axId val="0"/>
      </c:bar3DChart>
      <c:catAx>
        <c:axId val="5676154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7605976"/>
        <c:crosses val="autoZero"/>
        <c:auto val="1"/>
        <c:lblAlgn val="ctr"/>
        <c:lblOffset val="100"/>
        <c:noMultiLvlLbl val="0"/>
      </c:catAx>
      <c:valAx>
        <c:axId val="567605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7615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800" b="1" dirty="0">
                <a:effectLst/>
              </a:rPr>
              <a:t>Clustered Bar</a:t>
            </a:r>
            <a:endParaRPr lang="en-US" b="1" dirty="0">
              <a:effectLst/>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0-165F-4CF5-8353-F8E1EA0D032C}"/>
            </c:ext>
          </c:extLst>
        </c:ser>
        <c:ser>
          <c:idx val="1"/>
          <c:order val="1"/>
          <c:tx>
            <c:strRef>
              <c:f>Sheet1!$C$1</c:f>
              <c:strCache>
                <c:ptCount val="1"/>
                <c:pt idx="0">
                  <c:v>Series B</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Sheet1!$C$2:$C$5</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1-165F-4CF5-8353-F8E1EA0D032C}"/>
            </c:ext>
          </c:extLst>
        </c:ser>
        <c:ser>
          <c:idx val="2"/>
          <c:order val="2"/>
          <c:tx>
            <c:strRef>
              <c:f>Sheet1!$D$1</c:f>
              <c:strCache>
                <c:ptCount val="1"/>
                <c:pt idx="0">
                  <c:v>Series C</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Sheet1!$D$2:$D$5</c:f>
              <c:numCache>
                <c:formatCode>General</c:formatCode>
                <c:ptCount val="4"/>
                <c:pt idx="0">
                  <c:v>30</c:v>
                </c:pt>
                <c:pt idx="1">
                  <c:v>21</c:v>
                </c:pt>
                <c:pt idx="2">
                  <c:v>15</c:v>
                </c:pt>
                <c:pt idx="3">
                  <c:v>10</c:v>
                </c:pt>
              </c:numCache>
            </c:numRef>
          </c:val>
          <c:extLst>
            <c:ext xmlns:c16="http://schemas.microsoft.com/office/drawing/2014/chart" uri="{C3380CC4-5D6E-409C-BE32-E72D297353CC}">
              <c16:uniqueId val="{00000002-165F-4CF5-8353-F8E1EA0D032C}"/>
            </c:ext>
          </c:extLst>
        </c:ser>
        <c:dLbls>
          <c:dLblPos val="outEnd"/>
          <c:showLegendKey val="0"/>
          <c:showVal val="1"/>
          <c:showCatName val="0"/>
          <c:showSerName val="0"/>
          <c:showPercent val="0"/>
          <c:showBubbleSize val="0"/>
        </c:dLbls>
        <c:gapWidth val="182"/>
        <c:axId val="571359808"/>
        <c:axId val="571365384"/>
      </c:barChart>
      <c:catAx>
        <c:axId val="5713598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1365384"/>
        <c:crosses val="autoZero"/>
        <c:auto val="1"/>
        <c:lblAlgn val="ctr"/>
        <c:lblOffset val="100"/>
        <c:noMultiLvlLbl val="0"/>
      </c:catAx>
      <c:valAx>
        <c:axId val="5713653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13598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800" b="1" dirty="0">
                <a:effectLst/>
              </a:rPr>
              <a:t>3D Clustered Bar </a:t>
            </a:r>
            <a:endParaRPr lang="en-US" b="1" dirty="0">
              <a:effectLst/>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Sheet1!$B$1</c:f>
              <c:strCache>
                <c:ptCount val="1"/>
                <c:pt idx="0">
                  <c:v>Series A</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0-9F31-42EA-89A2-1733801AA719}"/>
            </c:ext>
          </c:extLst>
        </c:ser>
        <c:ser>
          <c:idx val="1"/>
          <c:order val="1"/>
          <c:tx>
            <c:strRef>
              <c:f>Sheet1!$C$1</c:f>
              <c:strCache>
                <c:ptCount val="1"/>
                <c:pt idx="0">
                  <c:v>Series B</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Sheet1!$C$2:$C$5</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1-9F31-42EA-89A2-1733801AA719}"/>
            </c:ext>
          </c:extLst>
        </c:ser>
        <c:ser>
          <c:idx val="2"/>
          <c:order val="2"/>
          <c:tx>
            <c:strRef>
              <c:f>Sheet1!$D$1</c:f>
              <c:strCache>
                <c:ptCount val="1"/>
                <c:pt idx="0">
                  <c:v>Series C</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A1</c:v>
                </c:pt>
                <c:pt idx="1">
                  <c:v>Category A2</c:v>
                </c:pt>
                <c:pt idx="2">
                  <c:v>Category A3</c:v>
                </c:pt>
                <c:pt idx="3">
                  <c:v>Category A4</c:v>
                </c:pt>
              </c:strCache>
            </c:strRef>
          </c:cat>
          <c:val>
            <c:numRef>
              <c:f>Sheet1!$D$2:$D$5</c:f>
              <c:numCache>
                <c:formatCode>General</c:formatCode>
                <c:ptCount val="4"/>
                <c:pt idx="0">
                  <c:v>30</c:v>
                </c:pt>
                <c:pt idx="1">
                  <c:v>21</c:v>
                </c:pt>
                <c:pt idx="2">
                  <c:v>15</c:v>
                </c:pt>
                <c:pt idx="3">
                  <c:v>10</c:v>
                </c:pt>
              </c:numCache>
            </c:numRef>
          </c:val>
          <c:extLst>
            <c:ext xmlns:c16="http://schemas.microsoft.com/office/drawing/2014/chart" uri="{C3380CC4-5D6E-409C-BE32-E72D297353CC}">
              <c16:uniqueId val="{00000002-9F31-42EA-89A2-1733801AA719}"/>
            </c:ext>
          </c:extLst>
        </c:ser>
        <c:dLbls>
          <c:showLegendKey val="0"/>
          <c:showVal val="1"/>
          <c:showCatName val="0"/>
          <c:showSerName val="0"/>
          <c:showPercent val="0"/>
          <c:showBubbleSize val="0"/>
        </c:dLbls>
        <c:gapWidth val="150"/>
        <c:shape val="box"/>
        <c:axId val="531781872"/>
        <c:axId val="531774984"/>
        <c:axId val="0"/>
      </c:bar3DChart>
      <c:catAx>
        <c:axId val="53178187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1774984"/>
        <c:crosses val="autoZero"/>
        <c:auto val="1"/>
        <c:lblAlgn val="ctr"/>
        <c:lblOffset val="100"/>
        <c:noMultiLvlLbl val="0"/>
      </c:catAx>
      <c:valAx>
        <c:axId val="5317749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1781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Clustered Column</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'[PPT chart updating.xlsx]Charts'!$B$7</c:f>
              <c:strCache>
                <c:ptCount val="1"/>
                <c:pt idx="0">
                  <c:v>Category A1</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'[PPT chart updating.xlsx]Charts'!$C$7:$E$7</c:f>
              <c:strCache>
                <c:ptCount val="3"/>
                <c:pt idx="0">
                  <c:v>Series A</c:v>
                </c:pt>
                <c:pt idx="1">
                  <c:v>Series B</c:v>
                </c:pt>
                <c:pt idx="2">
                  <c:v>Series C</c:v>
                </c:pt>
              </c:strCache>
            </c:strRef>
          </c:cat>
          <c:val>
            <c:numRef>
              <c:f>'[PPT chart updating.xlsx]Charts'!$C$7:$E$7</c:f>
              <c:numCache>
                <c:formatCode>General</c:formatCode>
                <c:ptCount val="3"/>
                <c:pt idx="0" formatCode="0.0">
                  <c:v>20</c:v>
                </c:pt>
                <c:pt idx="1">
                  <c:v>10</c:v>
                </c:pt>
                <c:pt idx="2">
                  <c:v>30</c:v>
                </c:pt>
              </c:numCache>
            </c:numRef>
          </c:val>
          <c:extLst>
            <c:ext xmlns:c16="http://schemas.microsoft.com/office/drawing/2014/chart" uri="{C3380CC4-5D6E-409C-BE32-E72D297353CC}">
              <c16:uniqueId val="{00000000-18D7-427D-8016-232E08E53E70}"/>
            </c:ext>
          </c:extLst>
        </c:ser>
        <c:ser>
          <c:idx val="1"/>
          <c:order val="1"/>
          <c:tx>
            <c:strRef>
              <c:f>'[PPT chart updating.xlsx]Charts'!$B$8</c:f>
              <c:strCache>
                <c:ptCount val="1"/>
                <c:pt idx="0">
                  <c:v>Category A2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'[PPT chart updating.xlsx]Charts'!$C$8:$E$8</c:f>
              <c:strCache>
                <c:ptCount val="3"/>
                <c:pt idx="0">
                  <c:v>Series A</c:v>
                </c:pt>
                <c:pt idx="1">
                  <c:v>Series B</c:v>
                </c:pt>
                <c:pt idx="2">
                  <c:v>Series C</c:v>
                </c:pt>
              </c:strCache>
            </c:strRef>
          </c:cat>
          <c:val>
            <c:numRef>
              <c:f>'[PPT chart updating.xlsx]Charts'!$C$8:$E$8</c:f>
              <c:numCache>
                <c:formatCode>General</c:formatCode>
                <c:ptCount val="3"/>
                <c:pt idx="0" formatCode="0.0">
                  <c:v>14</c:v>
                </c:pt>
                <c:pt idx="1">
                  <c:v>7</c:v>
                </c:pt>
                <c:pt idx="2">
                  <c:v>21</c:v>
                </c:pt>
              </c:numCache>
            </c:numRef>
          </c:val>
          <c:extLst>
            <c:ext xmlns:c16="http://schemas.microsoft.com/office/drawing/2014/chart" uri="{C3380CC4-5D6E-409C-BE32-E72D297353CC}">
              <c16:uniqueId val="{00000001-18D7-427D-8016-232E08E53E70}"/>
            </c:ext>
          </c:extLst>
        </c:ser>
        <c:ser>
          <c:idx val="2"/>
          <c:order val="2"/>
          <c:tx>
            <c:strRef>
              <c:f>'[PPT chart updating.xlsx]Charts'!$B$9</c:f>
              <c:strCache>
                <c:ptCount val="1"/>
                <c:pt idx="0">
                  <c:v>Category A3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'[PPT chart updating.xlsx]Charts'!$C$9:$E$9</c:f>
              <c:strCache>
                <c:ptCount val="3"/>
                <c:pt idx="0">
                  <c:v>Series A</c:v>
                </c:pt>
                <c:pt idx="1">
                  <c:v>Series B</c:v>
                </c:pt>
                <c:pt idx="2">
                  <c:v>Series C</c:v>
                </c:pt>
              </c:strCache>
            </c:strRef>
          </c:cat>
          <c:val>
            <c:numRef>
              <c:f>'[PPT chart updating.xlsx]Charts'!$C$9:$E$9</c:f>
              <c:numCache>
                <c:formatCode>General</c:formatCode>
                <c:ptCount val="3"/>
                <c:pt idx="0" formatCode="0.0">
                  <c:v>10</c:v>
                </c:pt>
                <c:pt idx="1">
                  <c:v>5</c:v>
                </c:pt>
                <c:pt idx="2">
                  <c:v>15</c:v>
                </c:pt>
              </c:numCache>
            </c:numRef>
          </c:val>
          <c:extLst>
            <c:ext xmlns:c16="http://schemas.microsoft.com/office/drawing/2014/chart" uri="{C3380CC4-5D6E-409C-BE32-E72D297353CC}">
              <c16:uniqueId val="{00000002-18D7-427D-8016-232E08E53E70}"/>
            </c:ext>
          </c:extLst>
        </c:ser>
        <c:ser>
          <c:idx val="3"/>
          <c:order val="3"/>
          <c:tx>
            <c:strRef>
              <c:f>'[PPT chart updating.xlsx]Charts'!$B$10</c:f>
              <c:strCache>
                <c:ptCount val="1"/>
                <c:pt idx="0">
                  <c:v>Category A4</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'[PPT chart updating.xlsx]Charts'!$C$10:$E$10</c:f>
              <c:strCache>
                <c:ptCount val="3"/>
                <c:pt idx="0">
                  <c:v>Series A</c:v>
                </c:pt>
                <c:pt idx="1">
                  <c:v>Series B</c:v>
                </c:pt>
                <c:pt idx="2">
                  <c:v>Series C</c:v>
                </c:pt>
              </c:strCache>
            </c:strRef>
          </c:cat>
          <c:val>
            <c:numRef>
              <c:f>'[PPT chart updating.xlsx]Charts'!$C$10:$E$10</c:f>
              <c:numCache>
                <c:formatCode>General</c:formatCode>
                <c:ptCount val="3"/>
                <c:pt idx="0" formatCode="0.0">
                  <c:v>7</c:v>
                </c:pt>
                <c:pt idx="1">
                  <c:v>3</c:v>
                </c:pt>
                <c:pt idx="2">
                  <c:v>10</c:v>
                </c:pt>
              </c:numCache>
            </c:numRef>
          </c:val>
          <c:extLst>
            <c:ext xmlns:c16="http://schemas.microsoft.com/office/drawing/2014/chart" uri="{C3380CC4-5D6E-409C-BE32-E72D297353CC}">
              <c16:uniqueId val="{00000003-18D7-427D-8016-232E08E53E70}"/>
            </c:ext>
          </c:extLst>
        </c:ser>
        <c:dLbls>
          <c:showLegendKey val="0"/>
          <c:showVal val="1"/>
          <c:showCatName val="0"/>
          <c:showSerName val="0"/>
          <c:showPercent val="0"/>
          <c:showBubbleSize val="0"/>
        </c:dLbls>
        <c:gapWidth val="150"/>
        <c:shape val="box"/>
        <c:axId val="567615488"/>
        <c:axId val="567605976"/>
        <c:axId val="0"/>
      </c:bar3DChart>
      <c:catAx>
        <c:axId val="5676154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7605976"/>
        <c:crosses val="autoZero"/>
        <c:auto val="1"/>
        <c:lblAlgn val="ctr"/>
        <c:lblOffset val="100"/>
        <c:noMultiLvlLbl val="0"/>
      </c:catAx>
      <c:valAx>
        <c:axId val="5676059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67615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Line Chart</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'[PPT chart updating.xlsx]Charts'!$B$7</c:f>
              <c:strCache>
                <c:ptCount val="1"/>
                <c:pt idx="0">
                  <c:v>Category A1</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'[PPT chart updating.xlsx]Charts'!$C$7:$E$7</c:f>
              <c:strCache>
                <c:ptCount val="3"/>
                <c:pt idx="0">
                  <c:v>Series A</c:v>
                </c:pt>
                <c:pt idx="1">
                  <c:v>Series B</c:v>
                </c:pt>
                <c:pt idx="2">
                  <c:v>Series C</c:v>
                </c:pt>
              </c:strCache>
            </c:strRef>
          </c:cat>
          <c:val>
            <c:numRef>
              <c:f>'[PPT chart updating.xlsx]Charts'!$C$7:$E$7</c:f>
              <c:numCache>
                <c:formatCode>General</c:formatCode>
                <c:ptCount val="3"/>
                <c:pt idx="0" formatCode="0.0">
                  <c:v>20</c:v>
                </c:pt>
                <c:pt idx="1">
                  <c:v>10</c:v>
                </c:pt>
                <c:pt idx="2">
                  <c:v>30</c:v>
                </c:pt>
              </c:numCache>
            </c:numRef>
          </c:val>
          <c:smooth val="0"/>
          <c:extLst>
            <c:ext xmlns:c16="http://schemas.microsoft.com/office/drawing/2014/chart" uri="{C3380CC4-5D6E-409C-BE32-E72D297353CC}">
              <c16:uniqueId val="{00000000-74A2-4275-AC9F-96B63661F13C}"/>
            </c:ext>
          </c:extLst>
        </c:ser>
        <c:ser>
          <c:idx val="1"/>
          <c:order val="1"/>
          <c:tx>
            <c:strRef>
              <c:f>'[PPT chart updating.xlsx]Charts'!$B$8</c:f>
              <c:strCache>
                <c:ptCount val="1"/>
                <c:pt idx="0">
                  <c:v>Category A2</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'[PPT chart updating.xlsx]Charts'!$C$8:$E$8</c:f>
              <c:strCache>
                <c:ptCount val="3"/>
                <c:pt idx="0">
                  <c:v>Series A</c:v>
                </c:pt>
                <c:pt idx="1">
                  <c:v>Series B</c:v>
                </c:pt>
                <c:pt idx="2">
                  <c:v>Series C</c:v>
                </c:pt>
              </c:strCache>
            </c:strRef>
          </c:cat>
          <c:val>
            <c:numRef>
              <c:f>'[PPT chart updating.xlsx]Charts'!$C$8:$E$8</c:f>
              <c:numCache>
                <c:formatCode>General</c:formatCode>
                <c:ptCount val="3"/>
                <c:pt idx="0" formatCode="0.0">
                  <c:v>14</c:v>
                </c:pt>
                <c:pt idx="1">
                  <c:v>7</c:v>
                </c:pt>
                <c:pt idx="2">
                  <c:v>21</c:v>
                </c:pt>
              </c:numCache>
            </c:numRef>
          </c:val>
          <c:smooth val="0"/>
          <c:extLst>
            <c:ext xmlns:c16="http://schemas.microsoft.com/office/drawing/2014/chart" uri="{C3380CC4-5D6E-409C-BE32-E72D297353CC}">
              <c16:uniqueId val="{00000001-74A2-4275-AC9F-96B63661F13C}"/>
            </c:ext>
          </c:extLst>
        </c:ser>
        <c:ser>
          <c:idx val="2"/>
          <c:order val="2"/>
          <c:tx>
            <c:strRef>
              <c:f>'[PPT chart updating.xlsx]Charts'!$B$9</c:f>
              <c:strCache>
                <c:ptCount val="1"/>
                <c:pt idx="0">
                  <c:v>Category A3</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'[PPT chart updating.xlsx]Charts'!$C$9:$E$9</c:f>
              <c:strCache>
                <c:ptCount val="3"/>
                <c:pt idx="0">
                  <c:v>Series A</c:v>
                </c:pt>
                <c:pt idx="1">
                  <c:v>Series B</c:v>
                </c:pt>
                <c:pt idx="2">
                  <c:v>Series C</c:v>
                </c:pt>
              </c:strCache>
            </c:strRef>
          </c:cat>
          <c:val>
            <c:numRef>
              <c:f>'[PPT chart updating.xlsx]Charts'!$C$9:$E$9</c:f>
              <c:numCache>
                <c:formatCode>General</c:formatCode>
                <c:ptCount val="3"/>
                <c:pt idx="0" formatCode="0.0">
                  <c:v>10</c:v>
                </c:pt>
                <c:pt idx="1">
                  <c:v>5</c:v>
                </c:pt>
                <c:pt idx="2">
                  <c:v>15</c:v>
                </c:pt>
              </c:numCache>
            </c:numRef>
          </c:val>
          <c:smooth val="0"/>
          <c:extLst>
            <c:ext xmlns:c16="http://schemas.microsoft.com/office/drawing/2014/chart" uri="{C3380CC4-5D6E-409C-BE32-E72D297353CC}">
              <c16:uniqueId val="{00000002-74A2-4275-AC9F-96B63661F13C}"/>
            </c:ext>
          </c:extLst>
        </c:ser>
        <c:ser>
          <c:idx val="3"/>
          <c:order val="3"/>
          <c:tx>
            <c:strRef>
              <c:f>'[PPT chart updating.xlsx]Charts'!$B$10</c:f>
              <c:strCache>
                <c:ptCount val="1"/>
                <c:pt idx="0">
                  <c:v>Category A4</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'[PPT chart updating.xlsx]Charts'!$C$10:$E$10</c:f>
              <c:strCache>
                <c:ptCount val="3"/>
                <c:pt idx="0">
                  <c:v>Series A</c:v>
                </c:pt>
                <c:pt idx="1">
                  <c:v>Series B</c:v>
                </c:pt>
                <c:pt idx="2">
                  <c:v>Series C</c:v>
                </c:pt>
              </c:strCache>
            </c:strRef>
          </c:cat>
          <c:val>
            <c:numRef>
              <c:f>'[PPT chart updating.xlsx]Charts'!$C$10:$E$10</c:f>
              <c:numCache>
                <c:formatCode>General</c:formatCode>
                <c:ptCount val="3"/>
                <c:pt idx="0" formatCode="0.0">
                  <c:v>7</c:v>
                </c:pt>
                <c:pt idx="1">
                  <c:v>3</c:v>
                </c:pt>
                <c:pt idx="2">
                  <c:v>10</c:v>
                </c:pt>
              </c:numCache>
            </c:numRef>
          </c:val>
          <c:smooth val="0"/>
          <c:extLst>
            <c:ext xmlns:c16="http://schemas.microsoft.com/office/drawing/2014/chart" uri="{C3380CC4-5D6E-409C-BE32-E72D297353CC}">
              <c16:uniqueId val="{00000003-74A2-4275-AC9F-96B63661F13C}"/>
            </c:ext>
          </c:extLst>
        </c:ser>
        <c:dLbls>
          <c:dLblPos val="t"/>
          <c:showLegendKey val="0"/>
          <c:showVal val="1"/>
          <c:showCatName val="0"/>
          <c:showSerName val="0"/>
          <c:showPercent val="0"/>
          <c:showBubbleSize val="0"/>
        </c:dLbls>
        <c:smooth val="0"/>
        <c:axId val="567603680"/>
        <c:axId val="567602040"/>
      </c:lineChart>
      <c:catAx>
        <c:axId val="567603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67602040"/>
        <c:crosses val="autoZero"/>
        <c:auto val="1"/>
        <c:lblAlgn val="ctr"/>
        <c:lblOffset val="100"/>
        <c:noMultiLvlLbl val="0"/>
      </c:catAx>
      <c:valAx>
        <c:axId val="5676020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67603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r>
              <a:rPr lang="en-US" sz="1915" b="1" i="0" u="none" strike="noStrike" baseline="0" dirty="0">
                <a:effectLst/>
              </a:rPr>
              <a:t>Pie of Pie</a:t>
            </a:r>
            <a:endParaRPr lang="en-US" dirty="0"/>
          </a:p>
        </c:rich>
      </c:tx>
      <c:overlay val="0"/>
      <c:spPr>
        <a:noFill/>
        <a:ln>
          <a:noFill/>
        </a:ln>
        <a:effectLst/>
      </c:spPr>
      <c:txPr>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ofPieChart>
        <c:ofPieType val="pie"/>
        <c:varyColors val="1"/>
        <c:ser>
          <c:idx val="0"/>
          <c:order val="0"/>
          <c:tx>
            <c:strRef>
              <c:f>Sheet1!$B$1</c:f>
              <c:strCache>
                <c:ptCount val="1"/>
                <c:pt idx="0">
                  <c:v>Series 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193-4607-87AB-41A5F99C097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193-4607-87AB-41A5F99C097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193-4607-87AB-41A5F99C097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193-4607-87AB-41A5F99C097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193-4607-87AB-41A5F99C097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A-A193-4607-87AB-41A5F99C097B}"/>
            </c:ext>
          </c:extLst>
        </c:ser>
        <c:ser>
          <c:idx val="2"/>
          <c:order val="2"/>
          <c:tx>
            <c:strRef>
              <c:f>Sheet1!$B$1</c:f>
              <c:strCache>
                <c:ptCount val="1"/>
                <c:pt idx="0">
                  <c:v>Series B</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193-4607-87AB-41A5F99C097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193-4607-87AB-41A5F99C097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193-4607-87AB-41A5F99C097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193-4607-87AB-41A5F99C097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193-4607-87AB-41A5F99C097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A-A193-4607-87AB-41A5F99C097B}"/>
            </c:ext>
          </c:extLst>
        </c:ser>
        <c:ser>
          <c:idx val="1"/>
          <c:order val="1"/>
          <c:tx>
            <c:strRef>
              <c:f>Sheet1!$B$1</c:f>
              <c:strCache>
                <c:ptCount val="1"/>
                <c:pt idx="0">
                  <c:v>Series 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193-4607-87AB-41A5F99C097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193-4607-87AB-41A5F99C097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193-4607-87AB-41A5F99C097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193-4607-87AB-41A5F99C097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193-4607-87AB-41A5F99C097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30</c:v>
                </c:pt>
                <c:pt idx="1">
                  <c:v>21</c:v>
                </c:pt>
                <c:pt idx="2">
                  <c:v>15</c:v>
                </c:pt>
                <c:pt idx="3">
                  <c:v>10</c:v>
                </c:pt>
              </c:numCache>
            </c:numRef>
          </c:val>
          <c:extLst>
            <c:ext xmlns:c16="http://schemas.microsoft.com/office/drawing/2014/chart" uri="{C3380CC4-5D6E-409C-BE32-E72D297353CC}">
              <c16:uniqueId val="{0000000A-A193-4607-87AB-41A5F99C097B}"/>
            </c:ext>
          </c:extLst>
        </c:ser>
        <c:dLbls>
          <c:dLblPos val="ctr"/>
          <c:showLegendKey val="0"/>
          <c:showVal val="1"/>
          <c:showCatName val="0"/>
          <c:showSerName val="0"/>
          <c:showPercent val="0"/>
          <c:showBubbleSize val="0"/>
          <c:showLeaderLines val="1"/>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dirty="0">
                <a:effectLst/>
              </a:rPr>
              <a:t>Pie</a:t>
            </a:r>
            <a:endParaRPr lang="en-US" dirty="0">
              <a:effectLs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Series 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A58-4197-92C0-1D2B013D7D0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A58-4197-92C0-1D2B013D7D0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A58-4197-92C0-1D2B013D7D0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A58-4197-92C0-1D2B013D7D0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20</c:v>
                </c:pt>
                <c:pt idx="1">
                  <c:v>14</c:v>
                </c:pt>
                <c:pt idx="2">
                  <c:v>10</c:v>
                </c:pt>
                <c:pt idx="3">
                  <c:v>7</c:v>
                </c:pt>
              </c:numCache>
            </c:numRef>
          </c:val>
          <c:extLst>
            <c:ext xmlns:c16="http://schemas.microsoft.com/office/drawing/2014/chart" uri="{C3380CC4-5D6E-409C-BE32-E72D297353CC}">
              <c16:uniqueId val="{00000000-DA02-400A-9ED2-27260C0E03EE}"/>
            </c:ext>
          </c:extLst>
        </c:ser>
        <c:ser>
          <c:idx val="2"/>
          <c:order val="2"/>
          <c:tx>
            <c:strRef>
              <c:f>Sheet1!$B$1</c:f>
              <c:strCache>
                <c:ptCount val="1"/>
                <c:pt idx="0">
                  <c:v>Series B</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A58-4197-92C0-1D2B013D7D0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A58-4197-92C0-1D2B013D7D0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A58-4197-92C0-1D2B013D7D0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A58-4197-92C0-1D2B013D7D0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10</c:v>
                </c:pt>
                <c:pt idx="1">
                  <c:v>7</c:v>
                </c:pt>
                <c:pt idx="2">
                  <c:v>5</c:v>
                </c:pt>
                <c:pt idx="3">
                  <c:v>3</c:v>
                </c:pt>
              </c:numCache>
            </c:numRef>
          </c:val>
          <c:extLst>
            <c:ext xmlns:c16="http://schemas.microsoft.com/office/drawing/2014/chart" uri="{C3380CC4-5D6E-409C-BE32-E72D297353CC}">
              <c16:uniqueId val="{00000000-DA02-400A-9ED2-27260C0E03EE}"/>
            </c:ext>
          </c:extLst>
        </c:ser>
        <c:ser>
          <c:idx val="1"/>
          <c:order val="1"/>
          <c:tx>
            <c:strRef>
              <c:f>Sheet1!$B$1</c:f>
              <c:strCache>
                <c:ptCount val="1"/>
                <c:pt idx="0">
                  <c:v>Series 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A58-4197-92C0-1D2B013D7D0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A58-4197-92C0-1D2B013D7D0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A58-4197-92C0-1D2B013D7D0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A58-4197-92C0-1D2B013D7D0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Category A1</c:v>
                </c:pt>
                <c:pt idx="1">
                  <c:v>Category A2</c:v>
                </c:pt>
                <c:pt idx="2">
                  <c:v>Category A3</c:v>
                </c:pt>
                <c:pt idx="3">
                  <c:v>Category A4</c:v>
                </c:pt>
              </c:strCache>
            </c:strRef>
          </c:cat>
          <c:val>
            <c:numRef>
              <c:f>Sheet1!$B$2:$B$5</c:f>
              <c:numCache>
                <c:formatCode>General</c:formatCode>
                <c:ptCount val="4"/>
                <c:pt idx="0">
                  <c:v>30</c:v>
                </c:pt>
                <c:pt idx="1">
                  <c:v>21</c:v>
                </c:pt>
                <c:pt idx="2">
                  <c:v>15</c:v>
                </c:pt>
                <c:pt idx="3">
                  <c:v>10</c:v>
                </c:pt>
              </c:numCache>
            </c:numRef>
          </c:val>
          <c:extLst>
            <c:ext xmlns:c16="http://schemas.microsoft.com/office/drawing/2014/chart" uri="{C3380CC4-5D6E-409C-BE32-E72D297353CC}">
              <c16:uniqueId val="{00000000-DA02-400A-9ED2-27260C0E03E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tx1">
        <a:lumMod val="65000"/>
        <a:lumOff val="35000"/>
      </a:schemeClr>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5400" cap="flat" cmpd="dbl" algn="ctr">
        <a:solidFill>
          <a:schemeClr val="phClr">
            <a:alpha val="50000"/>
          </a:schemeClr>
        </a:solidFill>
        <a:round/>
      </a:ln>
    </cs:spPr>
  </cs:dataPointLine>
  <cs:dataPointMarker>
    <cs:lnRef idx="0">
      <cs:styleClr val="auto"/>
    </cs:lnRef>
    <cs:fillRef idx="0">
      <cs:styleClr val="auto"/>
    </cs:fillRef>
    <cs:effectRef idx="0"/>
    <cs:fontRef idx="minor">
      <a:schemeClr val="dk1"/>
    </cs:fontRef>
    <cs:spPr>
      <a:ln w="34925" cap="flat" cmpd="dbl" algn="ctr">
        <a:solidFill>
          <a:schemeClr val="phClr">
            <a:lumMod val="75000"/>
            <a:alpha val="70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kern="1200" spc="0" normalizeH="0" baseline="0"/>
  </cs:title>
  <cs:trendline>
    <cs:lnRef idx="0">
      <cs:styleClr val="0"/>
    </cs:lnRef>
    <cs:fillRef idx="0"/>
    <cs:effectRef idx="0"/>
    <cs:fontRef idx="minor">
      <a:schemeClr val="tx1"/>
    </cs:fontRef>
    <cs:spPr>
      <a:ln w="38100" cap="rnd" cmpd="sng" algn="ctr">
        <a:solidFill>
          <a:schemeClr val="phClr">
            <a:lumMod val="75000"/>
            <a:alpha val="25000"/>
          </a:scheme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b="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4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tx1">
        <a:lumMod val="65000"/>
        <a:lumOff val="35000"/>
      </a:schemeClr>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5400" cap="flat" cmpd="dbl" algn="ctr">
        <a:solidFill>
          <a:schemeClr val="phClr">
            <a:alpha val="50000"/>
          </a:schemeClr>
        </a:solidFill>
        <a:round/>
      </a:ln>
    </cs:spPr>
  </cs:dataPointLine>
  <cs:dataPointMarker>
    <cs:lnRef idx="0">
      <cs:styleClr val="auto"/>
    </cs:lnRef>
    <cs:fillRef idx="0">
      <cs:styleClr val="auto"/>
    </cs:fillRef>
    <cs:effectRef idx="0"/>
    <cs:fontRef idx="minor">
      <a:schemeClr val="dk1"/>
    </cs:fontRef>
    <cs:spPr>
      <a:ln w="34925" cap="flat" cmpd="dbl" algn="ctr">
        <a:solidFill>
          <a:schemeClr val="phClr">
            <a:lumMod val="75000"/>
            <a:alpha val="70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kern="1200" spc="0" normalizeH="0" baseline="0"/>
  </cs:title>
  <cs:trendline>
    <cs:lnRef idx="0">
      <cs:styleClr val="0"/>
    </cs:lnRef>
    <cs:fillRef idx="0"/>
    <cs:effectRef idx="0"/>
    <cs:fontRef idx="minor">
      <a:schemeClr val="tx1"/>
    </cs:fontRef>
    <cs:spPr>
      <a:ln w="38100" cap="rnd" cmpd="sng" algn="ctr">
        <a:solidFill>
          <a:schemeClr val="phClr">
            <a:lumMod val="75000"/>
            <a:alpha val="25000"/>
          </a:scheme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b="0"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3C468-D0A4-4E44-B1A5-96ECC71380E0}" type="datetimeFigureOut">
              <a:rPr lang="en-US" smtClean="0"/>
              <a:t>8/28/2024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1638DB-6964-4DCC-ACBE-6BA93B8E557D}" type="slidenum">
              <a:rPr lang="en-US" smtClean="0"/>
              <a:t>‹#›</a:t>
            </a:fld>
            <a:endParaRPr lang="en-US"/>
          </a:p>
        </p:txBody>
      </p:sp>
    </p:spTree>
    <p:extLst>
      <p:ext uri="{BB962C8B-B14F-4D97-AF65-F5344CB8AC3E}">
        <p14:creationId xmlns:p14="http://schemas.microsoft.com/office/powerpoint/2010/main" val="1123218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1638DB-6964-4DCC-ACBE-6BA93B8E557D}" type="slidenum">
              <a:rPr lang="en-US" smtClean="0"/>
              <a:t>2</a:t>
            </a:fld>
            <a:endParaRPr lang="en-US"/>
          </a:p>
        </p:txBody>
      </p:sp>
    </p:spTree>
    <p:extLst>
      <p:ext uri="{BB962C8B-B14F-4D97-AF65-F5344CB8AC3E}">
        <p14:creationId xmlns:p14="http://schemas.microsoft.com/office/powerpoint/2010/main" val="3348260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EC4800-BFE6-4665-A37C-B433937837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23217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EC4800-BFE6-4665-A37C-B433937837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6338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EC4800-BFE6-4665-A37C-B433937837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1882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1638DB-6964-4DCC-ACBE-6BA93B8E557D}" type="slidenum">
              <a:rPr lang="en-US" smtClean="0"/>
              <a:t>3</a:t>
            </a:fld>
            <a:endParaRPr lang="en-US"/>
          </a:p>
        </p:txBody>
      </p:sp>
    </p:spTree>
    <p:extLst>
      <p:ext uri="{BB962C8B-B14F-4D97-AF65-F5344CB8AC3E}">
        <p14:creationId xmlns:p14="http://schemas.microsoft.com/office/powerpoint/2010/main" val="3706369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1638DB-6964-4DCC-ACBE-6BA93B8E5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8292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EC4800-BFE6-4665-A37C-B433937837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6002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1638DB-6964-4DCC-ACBE-6BA93B8E557D}" type="slidenum">
              <a:rPr lang="en-US" smtClean="0"/>
              <a:t>20</a:t>
            </a:fld>
            <a:endParaRPr lang="en-US"/>
          </a:p>
        </p:txBody>
      </p:sp>
    </p:spTree>
    <p:extLst>
      <p:ext uri="{BB962C8B-B14F-4D97-AF65-F5344CB8AC3E}">
        <p14:creationId xmlns:p14="http://schemas.microsoft.com/office/powerpoint/2010/main" val="986884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dirty="0" err="1"/>
              <a:t>SectionName</a:t>
            </a:r>
            <a:r>
              <a:rPr lang="en-US" dirty="0"/>
              <a:t>}</a:t>
            </a:r>
          </a:p>
        </p:txBody>
      </p:sp>
      <p:sp>
        <p:nvSpPr>
          <p:cNvPr id="4" name="Slide Number Placeholder 3"/>
          <p:cNvSpPr>
            <a:spLocks noGrp="1"/>
          </p:cNvSpPr>
          <p:nvPr>
            <p:ph type="sldNum" sz="quarter" idx="5"/>
          </p:nvPr>
        </p:nvSpPr>
        <p:spPr/>
        <p:txBody>
          <a:bodyPr/>
          <a:lstStyle/>
          <a:p>
            <a:fld id="{DE1638DB-6964-4DCC-ACBE-6BA93B8E557D}" type="slidenum">
              <a:rPr lang="en-US" smtClean="0"/>
              <a:t>24</a:t>
            </a:fld>
            <a:endParaRPr lang="en-US"/>
          </a:p>
        </p:txBody>
      </p:sp>
    </p:spTree>
    <p:extLst>
      <p:ext uri="{BB962C8B-B14F-4D97-AF65-F5344CB8AC3E}">
        <p14:creationId xmlns:p14="http://schemas.microsoft.com/office/powerpoint/2010/main" val="3423427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dirty="0" err="1"/>
              <a:t>SectionName</a:t>
            </a:r>
            <a:r>
              <a:rPr lang="en-US" dirty="0"/>
              <a:t>}</a:t>
            </a:r>
          </a:p>
        </p:txBody>
      </p:sp>
      <p:sp>
        <p:nvSpPr>
          <p:cNvPr id="4" name="Slide Number Placeholder 3"/>
          <p:cNvSpPr>
            <a:spLocks noGrp="1"/>
          </p:cNvSpPr>
          <p:nvPr>
            <p:ph type="sldNum" sz="quarter" idx="5"/>
          </p:nvPr>
        </p:nvSpPr>
        <p:spPr/>
        <p:txBody>
          <a:bodyPr/>
          <a:lstStyle/>
          <a:p>
            <a:fld id="{DE1638DB-6964-4DCC-ACBE-6BA93B8E557D}" type="slidenum">
              <a:rPr lang="en-US" smtClean="0"/>
              <a:t>25</a:t>
            </a:fld>
            <a:endParaRPr lang="en-US"/>
          </a:p>
        </p:txBody>
      </p:sp>
    </p:spTree>
    <p:extLst>
      <p:ext uri="{BB962C8B-B14F-4D97-AF65-F5344CB8AC3E}">
        <p14:creationId xmlns:p14="http://schemas.microsoft.com/office/powerpoint/2010/main" val="2813679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1638DB-6964-4DCC-ACBE-6BA93B8E557D}" type="slidenum">
              <a:rPr lang="en-US" smtClean="0"/>
              <a:t>31</a:t>
            </a:fld>
            <a:endParaRPr lang="en-US"/>
          </a:p>
        </p:txBody>
      </p:sp>
    </p:spTree>
    <p:extLst>
      <p:ext uri="{BB962C8B-B14F-4D97-AF65-F5344CB8AC3E}">
        <p14:creationId xmlns:p14="http://schemas.microsoft.com/office/powerpoint/2010/main" val="279967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EC4800-BFE6-4665-A37C-B433937837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8582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51229-24FF-49D6-ACF7-E7A86BB188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5FA320-A084-403F-BB68-44E3747CBC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3BB21B-2477-4108-8075-0292DCE321B4}"/>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6474BEB5-367A-443D-A936-3F56269E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F6EBEF-9BF8-478E-9A23-6FA22EBE3520}"/>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3716747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7D652-E919-459F-BC3E-FBDC7749E0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68F7DA-AD4A-4917-9CF0-65844D1C1C3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34D40A-B070-4B13-B7B9-DD0FD9FA38DF}"/>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DB387FB8-0EE5-40F5-BF83-CBA3AAB653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07B76-2104-456F-B8C9-3CDC7CF80EA2}"/>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1426968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725CB2-F8D2-49AB-96D2-8F76E67B88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5564A1-6207-4CD9-AD2B-C9F2DEEAC3C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AB227A-725B-4401-8CC3-75D1DFA7234D}"/>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51CDB7A5-407E-4BBF-857D-7BD76BE2F6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5193FE-8B33-44E7-BE37-407C8CB9DCE7}"/>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1732036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51229-24FF-49D6-ACF7-E7A86BB188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5FA320-A084-403F-BB68-44E3747CBC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3BB21B-2477-4108-8075-0292DCE321B4}"/>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6474BEB5-367A-443D-A936-3F56269E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F6EBEF-9BF8-478E-9A23-6FA22EBE3520}"/>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2348409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0B97C-C056-423A-9058-D2875BF42997}"/>
              </a:ext>
            </a:extLst>
          </p:cNvPr>
          <p:cNvSpPr>
            <a:spLocks noGrp="1"/>
          </p:cNvSpPr>
          <p:nvPr>
            <p:ph type="title"/>
          </p:nvPr>
        </p:nvSpPr>
        <p:spPr/>
        <p:txBody>
          <a:bodyPr/>
          <a:lstStyle>
            <a:lvl1pPr>
              <a:defRPr sz="4000">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5402EA4-2DF7-4272-A242-85710A70BD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9D1F7C6-2068-4B08-832B-66ED975A7EAE}"/>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B0CF1EF8-1757-4396-9D75-9E228252F2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21DB73-A95C-4965-A96E-223A23E8DC1F}"/>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2646485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A83C0-79AA-4FF3-BC41-FD88E0AE84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EB25B9-AB1C-411E-86BC-8BEBA496C3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5C398D-027A-403D-A630-7F96DCC5441F}"/>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642DE50A-6769-4B64-AF4D-16912DEDE9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5CE208-5CE0-4E8A-BEC3-96C6DCF1FD7F}"/>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2587431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07415-7DB1-4D99-9ECA-F0D50A8863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301925-3C76-4353-804F-CFECC81EF3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56C4DF-61DA-425D-A137-76A242C021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702F2A-E9D9-4A29-9439-94D6FA7559F1}"/>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6" name="Footer Placeholder 5">
            <a:extLst>
              <a:ext uri="{FF2B5EF4-FFF2-40B4-BE49-F238E27FC236}">
                <a16:creationId xmlns:a16="http://schemas.microsoft.com/office/drawing/2014/main" id="{544B093A-B36B-403A-BA0E-66D10C87B9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304B32-035C-4668-8772-F56495EE0A10}"/>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4067520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6719-FFAC-473F-A593-9E2D8DAA58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E6E42C-EC77-4889-BACF-34C23011D7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C66D62-9F62-44BB-A18A-C660408026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01D868-2A06-4124-83EE-A4EEFC6AD9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35C5A8-F904-4BD9-A8A8-7D0BC94F1F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48E8E5-89A2-4833-867C-7C5C5918371B}"/>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8" name="Footer Placeholder 7">
            <a:extLst>
              <a:ext uri="{FF2B5EF4-FFF2-40B4-BE49-F238E27FC236}">
                <a16:creationId xmlns:a16="http://schemas.microsoft.com/office/drawing/2014/main" id="{A79CCDCA-C0B9-4A4B-A0D0-15E673A566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830AEE-0795-4211-9140-6E3C4417FAC1}"/>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3153971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A5D4-8B5C-4F28-A029-2AF2ECFDDA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FF1198-D2EC-4B91-86D0-8033A7DA3115}"/>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4" name="Footer Placeholder 3">
            <a:extLst>
              <a:ext uri="{FF2B5EF4-FFF2-40B4-BE49-F238E27FC236}">
                <a16:creationId xmlns:a16="http://schemas.microsoft.com/office/drawing/2014/main" id="{F09CD6A0-1791-40A7-ADC2-3A253AAE6F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D34FDC-8FD2-4248-8070-0FA72D31D560}"/>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30929902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25324C-2B0B-4153-A2CE-89E1A3A9901E}"/>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3" name="Footer Placeholder 2">
            <a:extLst>
              <a:ext uri="{FF2B5EF4-FFF2-40B4-BE49-F238E27FC236}">
                <a16:creationId xmlns:a16="http://schemas.microsoft.com/office/drawing/2014/main" id="{DB33A743-6C3F-4E3E-BEA6-B9E85588F9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5597E7-1E90-490F-AB29-E3D1D3360FEC}"/>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27022267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EA9E-3C8F-4002-82C2-B3F0A62B47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270AC0-7E80-4BDC-9A2B-EF9CD40280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A8354A-5C28-40CC-A035-6553BE35C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B437E5-F7BE-416F-A074-F721D092CF24}"/>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6" name="Footer Placeholder 5">
            <a:extLst>
              <a:ext uri="{FF2B5EF4-FFF2-40B4-BE49-F238E27FC236}">
                <a16:creationId xmlns:a16="http://schemas.microsoft.com/office/drawing/2014/main" id="{E3D3017F-5418-4C3B-B151-1463B8F3EE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37C78E-3C17-4519-9B44-8A456998359B}"/>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2854918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0B97C-C056-423A-9058-D2875BF42997}"/>
              </a:ext>
            </a:extLst>
          </p:cNvPr>
          <p:cNvSpPr>
            <a:spLocks noGrp="1"/>
          </p:cNvSpPr>
          <p:nvPr>
            <p:ph type="title"/>
          </p:nvPr>
        </p:nvSpPr>
        <p:spPr/>
        <p:txBody>
          <a:bodyPr/>
          <a:lstStyle>
            <a:lvl1pPr>
              <a:defRPr sz="4000">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75402EA4-2DF7-4272-A242-85710A70BDF2}"/>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9D1F7C6-2068-4B08-832B-66ED975A7EAE}"/>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B0CF1EF8-1757-4396-9D75-9E228252F2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21DB73-A95C-4965-A96E-223A23E8DC1F}"/>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1537224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8C26D-3F57-40B9-8BA9-CAA044770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40E033-C98A-4165-8125-5892BFDA52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047D810-D6BD-4CB7-868E-858BBEB7B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3EEDD-0572-4BD5-BFE4-9F96DAB9BF93}"/>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6" name="Footer Placeholder 5">
            <a:extLst>
              <a:ext uri="{FF2B5EF4-FFF2-40B4-BE49-F238E27FC236}">
                <a16:creationId xmlns:a16="http://schemas.microsoft.com/office/drawing/2014/main" id="{A076C984-E6EC-417D-8852-088C89106A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10F3C8-7DCA-4000-94D4-544205C4BD90}"/>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16783625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7D652-E919-459F-BC3E-FBDC7749E0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68F7DA-AD4A-4917-9CF0-65844D1C1C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34D40A-B070-4B13-B7B9-DD0FD9FA38DF}"/>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DB387FB8-0EE5-40F5-BF83-CBA3AAB653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07B76-2104-456F-B8C9-3CDC7CF80EA2}"/>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33536315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725CB2-F8D2-49AB-96D2-8F76E67B88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5564A1-6207-4CD9-AD2B-C9F2DEEAC3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AB227A-725B-4401-8CC3-75D1DFA7234D}"/>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51CDB7A5-407E-4BBF-857D-7BD76BE2F6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5193FE-8B33-44E7-BE37-407C8CB9DCE7}"/>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316643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A83C0-79AA-4FF3-BC41-FD88E0AE84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EB25B9-AB1C-411E-86BC-8BEBA496C3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D5C398D-027A-403D-A630-7F96DCC5441F}"/>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642DE50A-6769-4B64-AF4D-16912DEDE9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5CE208-5CE0-4E8A-BEC3-96C6DCF1FD7F}"/>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163219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07415-7DB1-4D99-9ECA-F0D50A8863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301925-3C76-4353-804F-CFECC81EF36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56C4DF-61DA-425D-A137-76A242C021A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702F2A-E9D9-4A29-9439-94D6FA7559F1}"/>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6" name="Footer Placeholder 5">
            <a:extLst>
              <a:ext uri="{FF2B5EF4-FFF2-40B4-BE49-F238E27FC236}">
                <a16:creationId xmlns:a16="http://schemas.microsoft.com/office/drawing/2014/main" id="{544B093A-B36B-403A-BA0E-66D10C87B9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304B32-035C-4668-8772-F56495EE0A10}"/>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762006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6719-FFAC-473F-A593-9E2D8DAA58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E6E42C-EC77-4889-BACF-34C23011D7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C66D62-9F62-44BB-A18A-C6604080269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01D868-2A06-4124-83EE-A4EEFC6AD9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35C5A8-F904-4BD9-A8A8-7D0BC94F1F6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48E8E5-89A2-4833-867C-7C5C5918371B}"/>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8" name="Footer Placeholder 7">
            <a:extLst>
              <a:ext uri="{FF2B5EF4-FFF2-40B4-BE49-F238E27FC236}">
                <a16:creationId xmlns:a16="http://schemas.microsoft.com/office/drawing/2014/main" id="{A79CCDCA-C0B9-4A4B-A0D0-15E673A566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830AEE-0795-4211-9140-6E3C4417FAC1}"/>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3992578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A5D4-8B5C-4F28-A029-2AF2ECFDDA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FF1198-D2EC-4B91-86D0-8033A7DA3115}"/>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4" name="Footer Placeholder 3">
            <a:extLst>
              <a:ext uri="{FF2B5EF4-FFF2-40B4-BE49-F238E27FC236}">
                <a16:creationId xmlns:a16="http://schemas.microsoft.com/office/drawing/2014/main" id="{F09CD6A0-1791-40A7-ADC2-3A253AAE6F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D34FDC-8FD2-4248-8070-0FA72D31D560}"/>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965394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25324C-2B0B-4153-A2CE-89E1A3A9901E}"/>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3" name="Footer Placeholder 2">
            <a:extLst>
              <a:ext uri="{FF2B5EF4-FFF2-40B4-BE49-F238E27FC236}">
                <a16:creationId xmlns:a16="http://schemas.microsoft.com/office/drawing/2014/main" id="{DB33A743-6C3F-4E3E-BEA6-B9E85588F9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5597E7-1E90-490F-AB29-E3D1D3360FEC}"/>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1709286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EA9E-3C8F-4002-82C2-B3F0A62B47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270AC0-7E80-4BDC-9A2B-EF9CD40280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A8354A-5C28-40CC-A035-6553BE35C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B437E5-F7BE-416F-A074-F721D092CF24}"/>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6" name="Footer Placeholder 5">
            <a:extLst>
              <a:ext uri="{FF2B5EF4-FFF2-40B4-BE49-F238E27FC236}">
                <a16:creationId xmlns:a16="http://schemas.microsoft.com/office/drawing/2014/main" id="{E3D3017F-5418-4C3B-B151-1463B8F3EE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37C78E-3C17-4519-9B44-8A456998359B}"/>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167044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8C26D-3F57-40B9-8BA9-CAA044770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40E033-C98A-4165-8125-5892BFDA52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47D810-D6BD-4CB7-868E-858BBEB7B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E3EEDD-0572-4BD5-BFE4-9F96DAB9BF93}"/>
              </a:ext>
            </a:extLst>
          </p:cNvPr>
          <p:cNvSpPr>
            <a:spLocks noGrp="1"/>
          </p:cNvSpPr>
          <p:nvPr>
            <p:ph type="dt" sz="half" idx="10"/>
          </p:nvPr>
        </p:nvSpPr>
        <p:spPr/>
        <p:txBody>
          <a:bodyPr/>
          <a:lstStyle/>
          <a:p>
            <a:fld id="{B03A68F0-B674-454C-B68D-9042B3E8BFEC}" type="datetimeFigureOut">
              <a:rPr lang="en-US" smtClean="0"/>
              <a:t>8/28/2024</a:t>
            </a:fld>
            <a:endParaRPr lang="en-US"/>
          </a:p>
        </p:txBody>
      </p:sp>
      <p:sp>
        <p:nvSpPr>
          <p:cNvPr id="6" name="Footer Placeholder 5">
            <a:extLst>
              <a:ext uri="{FF2B5EF4-FFF2-40B4-BE49-F238E27FC236}">
                <a16:creationId xmlns:a16="http://schemas.microsoft.com/office/drawing/2014/main" id="{A076C984-E6EC-417D-8852-088C89106A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10F3C8-7DCA-4000-94D4-544205C4BD90}"/>
              </a:ext>
            </a:extLst>
          </p:cNvPr>
          <p:cNvSpPr>
            <a:spLocks noGrp="1"/>
          </p:cNvSpPr>
          <p:nvPr>
            <p:ph type="sldNum" sz="quarter" idx="12"/>
          </p:nvPr>
        </p:nvSpPr>
        <p:spPr/>
        <p:txBody>
          <a:bodyPr/>
          <a:lstStyle/>
          <a:p>
            <a:fld id="{D9A1A712-6C97-4B21-80AF-859186BA72EA}" type="slidenum">
              <a:rPr lang="en-US" smtClean="0"/>
              <a:t>‹#›</a:t>
            </a:fld>
            <a:endParaRPr lang="en-US"/>
          </a:p>
        </p:txBody>
      </p:sp>
    </p:spTree>
    <p:extLst>
      <p:ext uri="{BB962C8B-B14F-4D97-AF65-F5344CB8AC3E}">
        <p14:creationId xmlns:p14="http://schemas.microsoft.com/office/powerpoint/2010/main" val="3209007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2E96D6-E335-4C8A-9423-E0ECAD1F7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C7B2B21-0CF7-41DF-B326-C63376C112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B836E0A-FCEF-41D6-92A0-FEBB330BA9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56274861-D171-401D-9BBC-58376959BE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723375-7822-464A-BE0D-CD67AFF7E2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1A712-6C97-4B21-80AF-859186BA72EA}" type="slidenum">
              <a:rPr lang="en-US" smtClean="0"/>
              <a:t>‹#›</a:t>
            </a:fld>
            <a:endParaRPr lang="en-US"/>
          </a:p>
        </p:txBody>
      </p:sp>
    </p:spTree>
    <p:extLst>
      <p:ext uri="{BB962C8B-B14F-4D97-AF65-F5344CB8AC3E}">
        <p14:creationId xmlns:p14="http://schemas.microsoft.com/office/powerpoint/2010/main" val="3521236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000" b="1" kern="1200">
          <a:solidFill>
            <a:srgbClr val="0070C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70C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2E96D6-E335-4C8A-9423-E0ECAD1F7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C7B2B21-0CF7-41DF-B326-C63376C112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B836E0A-FCEF-41D6-92A0-FEBB330BA9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A68F0-B674-454C-B68D-9042B3E8BFEC}" type="datetimeFigureOut">
              <a:rPr lang="en-US" smtClean="0"/>
              <a:t>8/28/2024</a:t>
            </a:fld>
            <a:endParaRPr lang="en-US"/>
          </a:p>
        </p:txBody>
      </p:sp>
      <p:sp>
        <p:nvSpPr>
          <p:cNvPr id="5" name="Footer Placeholder 4">
            <a:extLst>
              <a:ext uri="{FF2B5EF4-FFF2-40B4-BE49-F238E27FC236}">
                <a16:creationId xmlns:a16="http://schemas.microsoft.com/office/drawing/2014/main" id="{56274861-D171-401D-9BBC-58376959BE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723375-7822-464A-BE0D-CD67AFF7E2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1A712-6C97-4B21-80AF-859186BA72EA}" type="slidenum">
              <a:rPr lang="en-US" smtClean="0"/>
              <a:t>‹#›</a:t>
            </a:fld>
            <a:endParaRPr lang="en-US"/>
          </a:p>
        </p:txBody>
      </p:sp>
    </p:spTree>
    <p:extLst>
      <p:ext uri="{BB962C8B-B14F-4D97-AF65-F5344CB8AC3E}">
        <p14:creationId xmlns:p14="http://schemas.microsoft.com/office/powerpoint/2010/main" val="3733921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b="1" kern="1200">
          <a:solidFill>
            <a:srgbClr val="0070C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70C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15.xml"/><Relationship Id="rId7" Type="http://schemas.openxmlformats.org/officeDocument/2006/relationships/chart" Target="../charts/chart2.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notesSlide" Target="../notesSlides/notesSlide4.xml"/><Relationship Id="rId5" Type="http://schemas.openxmlformats.org/officeDocument/2006/relationships/slideLayout" Target="../slideLayouts/slideLayout1.xml"/><Relationship Id="rId10" Type="http://schemas.openxmlformats.org/officeDocument/2006/relationships/chart" Target="../charts/chart5.xml"/><Relationship Id="rId4" Type="http://schemas.openxmlformats.org/officeDocument/2006/relationships/tags" Target="../tags/tag16.xml"/><Relationship Id="rId9" Type="http://schemas.openxmlformats.org/officeDocument/2006/relationships/chart" Target="../charts/chart4.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hyperlink" Target="https://analysisplace.com/Docs/AnalysisPlace_Sample_Content_and_How-to_Guide.xlsx"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s://analysisplace.com/"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12.png"/><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15.png"/><Relationship Id="rId4"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1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chart" Target="../charts/chart1.xml"/><Relationship Id="rId5" Type="http://schemas.openxmlformats.org/officeDocument/2006/relationships/notesSlide" Target="../notesSlides/notesSlide2.xml"/><Relationship Id="rId4"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chart" Target="../charts/chart7.xml"/><Relationship Id="rId4" Type="http://schemas.openxmlformats.org/officeDocument/2006/relationships/chart" Target="../charts/chart6.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notesSlide" Target="../notesSlides/notesSlide10.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chart" Target="../charts/chart11.xml"/><Relationship Id="rId4" Type="http://schemas.openxmlformats.org/officeDocument/2006/relationships/chart" Target="../charts/chart10.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notesSlide" Target="../notesSlides/notesSlide11.xml"/></Relationships>
</file>

<file path=ppt/slides/_rels/slide3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slideLayout" Target="../slideLayouts/slideLayout1.xml"/><Relationship Id="rId1" Type="http://schemas.openxmlformats.org/officeDocument/2006/relationships/tags" Target="../tags/tag40.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chart" Target="../charts/chart16.xml"/><Relationship Id="rId5" Type="http://schemas.openxmlformats.org/officeDocument/2006/relationships/chart" Target="../charts/chart15.xml"/><Relationship Id="rId4" Type="http://schemas.openxmlformats.org/officeDocument/2006/relationships/notesSlide" Target="../notesSlides/notesSlide1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chart" Target="../charts/chart18.xml"/><Relationship Id="rId4" Type="http://schemas.openxmlformats.org/officeDocument/2006/relationships/chart" Target="../charts/chart17.xml"/></Relationships>
</file>

<file path=ppt/slides/_rels/slide4.xml.rels><?xml version="1.0" encoding="UTF-8" standalone="yes"?>
<Relationships xmlns="http://schemas.openxmlformats.org/package/2006/relationships"><Relationship Id="rId8" Type="http://schemas.openxmlformats.org/officeDocument/2006/relationships/slide" Target="slide22.xml"/><Relationship Id="rId13" Type="http://schemas.openxmlformats.org/officeDocument/2006/relationships/slide" Target="slide28.xml"/><Relationship Id="rId3" Type="http://schemas.openxmlformats.org/officeDocument/2006/relationships/slide" Target="slide10.xml"/><Relationship Id="rId7" Type="http://schemas.openxmlformats.org/officeDocument/2006/relationships/slide" Target="slide21.xml"/><Relationship Id="rId12" Type="http://schemas.openxmlformats.org/officeDocument/2006/relationships/slide" Target="slide27.xml"/><Relationship Id="rId2" Type="http://schemas.openxmlformats.org/officeDocument/2006/relationships/slide" Target="slide7.xml"/><Relationship Id="rId1" Type="http://schemas.openxmlformats.org/officeDocument/2006/relationships/slideLayout" Target="../slideLayouts/slideLayout6.xml"/><Relationship Id="rId6" Type="http://schemas.openxmlformats.org/officeDocument/2006/relationships/slide" Target="slide19.xml"/><Relationship Id="rId11" Type="http://schemas.openxmlformats.org/officeDocument/2006/relationships/slide" Target="slide26.xml"/><Relationship Id="rId5" Type="http://schemas.openxmlformats.org/officeDocument/2006/relationships/slide" Target="slide32.xml"/><Relationship Id="rId10" Type="http://schemas.openxmlformats.org/officeDocument/2006/relationships/slide" Target="slide25.xml"/><Relationship Id="rId4" Type="http://schemas.openxmlformats.org/officeDocument/2006/relationships/slide" Target="slide14.xml"/><Relationship Id="rId9" Type="http://schemas.openxmlformats.org/officeDocument/2006/relationships/slide" Target="slide2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1424-746A-4D20-A42A-26B2E7336643}"/>
              </a:ext>
            </a:extLst>
          </p:cNvPr>
          <p:cNvSpPr>
            <a:spLocks noGrp="1"/>
          </p:cNvSpPr>
          <p:nvPr>
            <p:ph type="title"/>
          </p:nvPr>
        </p:nvSpPr>
        <p:spPr>
          <a:xfrm>
            <a:off x="838200" y="545186"/>
            <a:ext cx="10515600" cy="1325563"/>
          </a:xfrm>
        </p:spPr>
        <p:txBody>
          <a:bodyPr>
            <a:normAutofit fontScale="90000"/>
          </a:bodyPr>
          <a:lstStyle/>
          <a:p>
            <a:pPr algn="ctr"/>
            <a:r>
              <a:rPr lang="en-US" sz="31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AnalysisPlace</a:t>
            </a:r>
            <a:br>
              <a:rPr lang="en-US" sz="31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br>
            <a:r>
              <a:rPr lang="en-US" sz="31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Excel-to-Word Document Automation Add-In</a:t>
            </a:r>
            <a:br>
              <a:rPr lang="en-US" sz="31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br>
            <a:br>
              <a:rPr lang="en-US"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Sample Content and How-to Guide</a:t>
            </a:r>
            <a:endParaRPr lang="en-US" dirty="0"/>
          </a:p>
        </p:txBody>
      </p:sp>
      <p:sp>
        <p:nvSpPr>
          <p:cNvPr id="3" name="Content Placeholder 2">
            <a:extLst>
              <a:ext uri="{FF2B5EF4-FFF2-40B4-BE49-F238E27FC236}">
                <a16:creationId xmlns:a16="http://schemas.microsoft.com/office/drawing/2014/main" id="{D37D456E-78E0-4AE6-BDAE-6F53D9080B66}"/>
              </a:ext>
            </a:extLst>
          </p:cNvPr>
          <p:cNvSpPr>
            <a:spLocks noGrp="1"/>
          </p:cNvSpPr>
          <p:nvPr>
            <p:ph idx="1"/>
          </p:nvPr>
        </p:nvSpPr>
        <p:spPr>
          <a:xfrm>
            <a:off x="838200" y="2350007"/>
            <a:ext cx="10515600" cy="4009835"/>
          </a:xfrm>
        </p:spPr>
        <p:txBody>
          <a:bodyPr/>
          <a:lstStyle/>
          <a:p>
            <a:pPr marL="0" indent="0" algn="ctr">
              <a:buNone/>
            </a:pPr>
            <a:r>
              <a:rPr lang="en-US"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Update/create Word and PowerPoint content (text, tables, and charts) based on Excel data and calculations.</a:t>
            </a:r>
          </a:p>
          <a:p>
            <a:endParaRPr lang="en-US" dirty="0">
              <a:solidFill>
                <a:schemeClr val="tx1">
                  <a:lumMod val="65000"/>
                  <a:lumOff val="35000"/>
                </a:schemeClr>
              </a:solidFill>
            </a:endParaRPr>
          </a:p>
        </p:txBody>
      </p:sp>
      <p:pic>
        <p:nvPicPr>
          <p:cNvPr id="4" name="Picture 3">
            <a:extLst>
              <a:ext uri="{FF2B5EF4-FFF2-40B4-BE49-F238E27FC236}">
                <a16:creationId xmlns:a16="http://schemas.microsoft.com/office/drawing/2014/main" id="{066176BB-7612-48B4-82EF-0276D88C4E6D}"/>
              </a:ext>
            </a:extLst>
          </p:cNvPr>
          <p:cNvPicPr>
            <a:picLocks noChangeAspect="1"/>
          </p:cNvPicPr>
          <p:nvPr/>
        </p:nvPicPr>
        <p:blipFill>
          <a:blip r:embed="rId2"/>
          <a:stretch>
            <a:fillRect/>
          </a:stretch>
        </p:blipFill>
        <p:spPr>
          <a:xfrm>
            <a:off x="4242817" y="3554167"/>
            <a:ext cx="3428602" cy="2850524"/>
          </a:xfrm>
          <a:prstGeom prst="rect">
            <a:avLst/>
          </a:prstGeom>
        </p:spPr>
      </p:pic>
    </p:spTree>
    <p:extLst>
      <p:ext uri="{BB962C8B-B14F-4D97-AF65-F5344CB8AC3E}">
        <p14:creationId xmlns:p14="http://schemas.microsoft.com/office/powerpoint/2010/main" val="1741538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2E88C-2385-440F-8F99-778B2EED0E89}"/>
              </a:ext>
            </a:extLst>
          </p:cNvPr>
          <p:cNvSpPr>
            <a:spLocks noGrp="1"/>
          </p:cNvSpPr>
          <p:nvPr>
            <p:ph type="title"/>
          </p:nvPr>
        </p:nvSpPr>
        <p:spPr>
          <a:xfrm>
            <a:off x="838200" y="365125"/>
            <a:ext cx="10515600" cy="650875"/>
          </a:xfrm>
        </p:spPr>
        <p:txBody>
          <a:bodyPr/>
          <a:lstStyle/>
          <a:p>
            <a:pPr algn="ctr"/>
            <a:r>
              <a:rPr lang="en-US" dirty="0"/>
              <a:t>Tables</a:t>
            </a:r>
          </a:p>
        </p:txBody>
      </p:sp>
      <p:sp>
        <p:nvSpPr>
          <p:cNvPr id="3" name="Content Placeholder 2">
            <a:extLst>
              <a:ext uri="{FF2B5EF4-FFF2-40B4-BE49-F238E27FC236}">
                <a16:creationId xmlns:a16="http://schemas.microsoft.com/office/drawing/2014/main" id="{BC04CFE1-CA67-4E15-9B33-4ECCA89DEB02}"/>
              </a:ext>
            </a:extLst>
          </p:cNvPr>
          <p:cNvSpPr>
            <a:spLocks noGrp="1"/>
          </p:cNvSpPr>
          <p:nvPr>
            <p:ph idx="1"/>
          </p:nvPr>
        </p:nvSpPr>
        <p:spPr>
          <a:xfrm>
            <a:off x="838200" y="1017437"/>
            <a:ext cx="10515600" cy="5683251"/>
          </a:xfrm>
        </p:spPr>
        <p:txBody>
          <a:bodyPr>
            <a:normAutofit/>
          </a:bodyPr>
          <a:lstStyle/>
          <a:p>
            <a:pPr marL="0" indent="0">
              <a:spcAft>
                <a:spcPts val="400"/>
              </a:spcAft>
              <a:buNone/>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add-in was designed to update Word/PowerPoint tables for a variety of scenarios, including updating of large/complex tables, such as financial reports. </a:t>
            </a:r>
          </a:p>
          <a:p>
            <a:pPr marL="0" indent="0">
              <a:spcAft>
                <a:spcPts val="400"/>
              </a:spcAft>
              <a:buNone/>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section describes/demos key table features. Also see the companion workbook for Excel-specific instructions.</a:t>
            </a:r>
          </a:p>
          <a:p>
            <a:pPr>
              <a:spcAft>
                <a:spcPts val="400"/>
              </a:spcAft>
            </a:pPr>
            <a:endParaRPr lang="en-US" sz="11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200"/>
              </a:spcBef>
              <a:buNone/>
            </a:pPr>
            <a:r>
              <a:rPr lang="en-US" sz="1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Named Ranges Vs. Data Tables</a:t>
            </a:r>
          </a:p>
          <a:p>
            <a:pPr>
              <a:spcAft>
                <a:spcPts val="400"/>
              </a:spcAft>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Source Excel data can be based on </a:t>
            </a:r>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named ranges</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or tables (</a:t>
            </a:r>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data tables</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They both can update Word/PowerPoint tables the same way. The first and third tables on the following slides are based on named ranges; the second is based on an Excel table.</a:t>
            </a:r>
          </a:p>
          <a:p>
            <a:pPr>
              <a:spcAft>
                <a:spcPts val="400"/>
              </a:spcAft>
            </a:pPr>
            <a:endParaRPr lang="en-US" sz="11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200"/>
              </a:spcBef>
              <a:buNone/>
            </a:pPr>
            <a:r>
              <a:rPr lang="en-US" sz="1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Create and Format Tables</a:t>
            </a:r>
          </a:p>
          <a:p>
            <a:pPr marL="0" indent="0">
              <a:spcAft>
                <a:spcPts val="400"/>
              </a:spcAft>
              <a:buNone/>
            </a:pPr>
            <a:r>
              <a:rPr lang="en-US" sz="1400" dirty="0">
                <a:solidFill>
                  <a:srgbClr val="7F7F7F"/>
                </a:solidFill>
                <a:latin typeface="Calibri" panose="020F0502020204030204" pitchFamily="34" charset="0"/>
                <a:ea typeface="Calibri" panose="020F0502020204030204" pitchFamily="34" charset="0"/>
                <a:cs typeface="Times New Roman" panose="02020603050405020304" pitchFamily="18" charset="0"/>
              </a:rPr>
              <a:t>In PowerPoint, you can link tables in 3 ways (first Add-in &gt; Link &gt; “Get Excel Source Data” &gt; Select your table source from the drop-downs):</a:t>
            </a:r>
          </a:p>
          <a:p>
            <a:pPr marL="342900" marR="0" lvl="0" indent="-342900">
              <a:spcBef>
                <a:spcPts val="0"/>
              </a:spcBef>
              <a:spcAft>
                <a:spcPts val="0"/>
              </a:spcAft>
              <a:buFont typeface="+mj-lt"/>
              <a:buAutoNum type="arabicPeriod"/>
            </a:pPr>
            <a:r>
              <a:rPr lang="en-US" sz="14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Insert a new table</a:t>
            </a:r>
            <a:r>
              <a:rPr lang="en-US" sz="14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(Ribbon &gt; Insert &gt; Tables &gt; Table); format the table (Ribbon &gt; Table Tools &gt; Design); select the entire table by clicking the table border; then link the table (Add-in &gt; Link &gt; “Insert Content / Update Link”).  </a:t>
            </a:r>
          </a:p>
          <a:p>
            <a:pPr marL="342900" marR="0" lvl="0" indent="-342900">
              <a:spcBef>
                <a:spcPts val="0"/>
              </a:spcBef>
              <a:spcAft>
                <a:spcPts val="0"/>
              </a:spcAft>
              <a:buFont typeface="+mj-lt"/>
              <a:buAutoNum type="arabicPeriod"/>
            </a:pPr>
            <a:r>
              <a:rPr lang="en-US" sz="14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Link an existing table</a:t>
            </a:r>
            <a:r>
              <a:rPr lang="en-US" sz="14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The table should have the same number of rows/columns as the source Excel table/range.</a:t>
            </a:r>
          </a:p>
          <a:p>
            <a:pPr marL="342900" marR="0" lvl="0" indent="-342900">
              <a:spcBef>
                <a:spcPts val="0"/>
              </a:spcBef>
              <a:spcAft>
                <a:spcPts val="0"/>
              </a:spcAft>
              <a:buFont typeface="+mj-lt"/>
              <a:buAutoNum type="arabicPeriod"/>
            </a:pPr>
            <a:r>
              <a:rPr lang="en-US" sz="14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Copy/Paste a table from Excel:</a:t>
            </a:r>
            <a:r>
              <a:rPr lang="en-US" sz="14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paste as either source or destination format. You can then change the format (e.g. add cell margins).</a:t>
            </a:r>
          </a:p>
          <a:p>
            <a:pPr marL="0" indent="0">
              <a:spcAft>
                <a:spcPts val="400"/>
              </a:spcAft>
              <a:buNone/>
            </a:pPr>
            <a:r>
              <a:rPr lang="en-US" sz="1400" dirty="0">
                <a:solidFill>
                  <a:srgbClr val="7F7F7F"/>
                </a:solidFill>
                <a:latin typeface="Calibri" panose="020F0502020204030204" pitchFamily="34" charset="0"/>
                <a:ea typeface="Calibri" panose="020F0502020204030204" pitchFamily="34" charset="0"/>
                <a:cs typeface="Times New Roman" panose="02020603050405020304" pitchFamily="18" charset="0"/>
              </a:rPr>
              <a:t>You can style tables (Table Styles, borders, font, colors, etc.) and the style will remain after the update (only the text will update).</a:t>
            </a:r>
          </a:p>
          <a:p>
            <a:pPr marL="0" indent="0">
              <a:buNone/>
            </a:pPr>
            <a:endParaRPr lang="en-US" sz="1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r>
              <a:rPr lang="en-US" sz="1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Note: Flex Tables do not work in PowerPoint</a:t>
            </a:r>
          </a:p>
          <a:p>
            <a:pPr marL="0" indent="0">
              <a:buNone/>
            </a:pPr>
            <a:endParaRPr lang="en-US" sz="1100" dirty="0"/>
          </a:p>
        </p:txBody>
      </p:sp>
    </p:spTree>
    <p:extLst>
      <p:ext uri="{BB962C8B-B14F-4D97-AF65-F5344CB8AC3E}">
        <p14:creationId xmlns:p14="http://schemas.microsoft.com/office/powerpoint/2010/main" val="3801755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FD5-3765-47F1-AECB-75C7C0266CF1}"/>
              </a:ext>
            </a:extLst>
          </p:cNvPr>
          <p:cNvSpPr>
            <a:spLocks noGrp="1"/>
          </p:cNvSpPr>
          <p:nvPr>
            <p:ph type="title"/>
          </p:nvPr>
        </p:nvSpPr>
        <p:spPr>
          <a:xfrm>
            <a:off x="838200" y="188268"/>
            <a:ext cx="10515600" cy="623166"/>
          </a:xfrm>
        </p:spPr>
        <p:txBody>
          <a:bodyPr>
            <a:normAutofit fontScale="90000"/>
          </a:bodyPr>
          <a:lstStyle/>
          <a:p>
            <a:pPr algn="ctr"/>
            <a:r>
              <a:rPr lang="en-US" dirty="0"/>
              <a:t>Tables</a:t>
            </a:r>
          </a:p>
        </p:txBody>
      </p:sp>
      <p:sp>
        <p:nvSpPr>
          <p:cNvPr id="3" name="Content Placeholder 2">
            <a:extLst>
              <a:ext uri="{FF2B5EF4-FFF2-40B4-BE49-F238E27FC236}">
                <a16:creationId xmlns:a16="http://schemas.microsoft.com/office/drawing/2014/main" id="{DEA14F1B-A9A5-4A41-985C-BAC3C1829D44}"/>
              </a:ext>
            </a:extLst>
          </p:cNvPr>
          <p:cNvSpPr>
            <a:spLocks noGrp="1"/>
          </p:cNvSpPr>
          <p:nvPr>
            <p:ph idx="1"/>
          </p:nvPr>
        </p:nvSpPr>
        <p:spPr>
          <a:xfrm>
            <a:off x="838199" y="907126"/>
            <a:ext cx="10771909" cy="2700193"/>
          </a:xfrm>
        </p:spPr>
        <p:txBody>
          <a:bodyPr>
            <a:normAutofit/>
          </a:bodyPr>
          <a:lstStyle/>
          <a:p>
            <a:pPr marL="0" indent="0">
              <a:spcBef>
                <a:spcPts val="200"/>
              </a:spcBef>
              <a:buNone/>
            </a:pPr>
            <a:r>
              <a:rPr lang="en-US" sz="16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Automatic Table Resizing (Insert/Delete Rows/Columns)</a:t>
            </a:r>
          </a:p>
          <a:p>
            <a:pPr>
              <a:spcAft>
                <a:spcPts val="400"/>
              </a:spcAft>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add-in will try to resize Word/PowerPoint tables to match the size of the source Excel table/range. For example, if the Excel table has 7 rows and the Word table has 4, the add-in will insert 3 rows. The next-to-the-last row/column will be used for the format template for the inserted rows/columns.</a:t>
            </a:r>
          </a:p>
          <a:p>
            <a:pPr marL="0" indent="0">
              <a:spcBef>
                <a:spcPts val="200"/>
              </a:spcBef>
              <a:buNone/>
            </a:pPr>
            <a:r>
              <a:rPr lang="en-US" sz="16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Table Merged Cells</a:t>
            </a:r>
          </a:p>
          <a:p>
            <a:pPr>
              <a:spcAft>
                <a:spcPts val="400"/>
              </a:spcAft>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add-in supports most Word/PowerPoint table merged cell scenarios. The table below contains 2 merged cell areas in the 1</a:t>
            </a:r>
            <a:r>
              <a:rPr lang="en-US" sz="1600" baseline="30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st</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row.</a:t>
            </a:r>
          </a:p>
          <a:p>
            <a:pPr marL="0" indent="0">
              <a:buNone/>
            </a:pPr>
            <a:endParaRPr lang="en-US" dirty="0"/>
          </a:p>
        </p:txBody>
      </p:sp>
      <p:graphicFrame>
        <p:nvGraphicFramePr>
          <p:cNvPr id="8" name="Table 7">
            <a:extLst>
              <a:ext uri="{FF2B5EF4-FFF2-40B4-BE49-F238E27FC236}">
                <a16:creationId xmlns:a16="http://schemas.microsoft.com/office/drawing/2014/main" id="{D920D04C-CFB8-4634-9182-5420563BC702}"/>
              </a:ext>
            </a:extLst>
          </p:cNvPr>
          <p:cNvGraphicFramePr>
            <a:graphicFrameLocks noGrp="1"/>
          </p:cNvGraphicFramePr>
          <p:nvPr>
            <p:custDataLst>
              <p:tags r:id="rId1"/>
            </p:custDataLst>
            <p:extLst>
              <p:ext uri="{D42A27DB-BD31-4B8C-83A1-F6EECF244321}">
                <p14:modId xmlns:p14="http://schemas.microsoft.com/office/powerpoint/2010/main" val="1842459682"/>
              </p:ext>
            </p:extLst>
          </p:nvPr>
        </p:nvGraphicFramePr>
        <p:xfrm>
          <a:off x="1488831" y="3317631"/>
          <a:ext cx="8829289" cy="3176952"/>
        </p:xfrm>
        <a:graphic>
          <a:graphicData uri="http://schemas.openxmlformats.org/drawingml/2006/table">
            <a:tbl>
              <a:tblPr firstRow="1" firstCol="1" bandRow="1"/>
              <a:tblGrid>
                <a:gridCol w="1999085">
                  <a:extLst>
                    <a:ext uri="{9D8B030D-6E8A-4147-A177-3AD203B41FA5}">
                      <a16:colId xmlns:a16="http://schemas.microsoft.com/office/drawing/2014/main" val="25176710"/>
                    </a:ext>
                  </a:extLst>
                </a:gridCol>
                <a:gridCol w="1082838">
                  <a:extLst>
                    <a:ext uri="{9D8B030D-6E8A-4147-A177-3AD203B41FA5}">
                      <a16:colId xmlns:a16="http://schemas.microsoft.com/office/drawing/2014/main" val="1356259266"/>
                    </a:ext>
                  </a:extLst>
                </a:gridCol>
                <a:gridCol w="583064">
                  <a:extLst>
                    <a:ext uri="{9D8B030D-6E8A-4147-A177-3AD203B41FA5}">
                      <a16:colId xmlns:a16="http://schemas.microsoft.com/office/drawing/2014/main" val="2169802793"/>
                    </a:ext>
                  </a:extLst>
                </a:gridCol>
                <a:gridCol w="916247">
                  <a:extLst>
                    <a:ext uri="{9D8B030D-6E8A-4147-A177-3AD203B41FA5}">
                      <a16:colId xmlns:a16="http://schemas.microsoft.com/office/drawing/2014/main" val="2115776280"/>
                    </a:ext>
                  </a:extLst>
                </a:gridCol>
                <a:gridCol w="840355">
                  <a:extLst>
                    <a:ext uri="{9D8B030D-6E8A-4147-A177-3AD203B41FA5}">
                      <a16:colId xmlns:a16="http://schemas.microsoft.com/office/drawing/2014/main" val="3289558803"/>
                    </a:ext>
                  </a:extLst>
                </a:gridCol>
                <a:gridCol w="492367">
                  <a:extLst>
                    <a:ext uri="{9D8B030D-6E8A-4147-A177-3AD203B41FA5}">
                      <a16:colId xmlns:a16="http://schemas.microsoft.com/office/drawing/2014/main" val="2223821806"/>
                    </a:ext>
                  </a:extLst>
                </a:gridCol>
                <a:gridCol w="999542">
                  <a:extLst>
                    <a:ext uri="{9D8B030D-6E8A-4147-A177-3AD203B41FA5}">
                      <a16:colId xmlns:a16="http://schemas.microsoft.com/office/drawing/2014/main" val="3073144183"/>
                    </a:ext>
                  </a:extLst>
                </a:gridCol>
                <a:gridCol w="832953">
                  <a:extLst>
                    <a:ext uri="{9D8B030D-6E8A-4147-A177-3AD203B41FA5}">
                      <a16:colId xmlns:a16="http://schemas.microsoft.com/office/drawing/2014/main" val="1868130960"/>
                    </a:ext>
                  </a:extLst>
                </a:gridCol>
                <a:gridCol w="1082838">
                  <a:extLst>
                    <a:ext uri="{9D8B030D-6E8A-4147-A177-3AD203B41FA5}">
                      <a16:colId xmlns:a16="http://schemas.microsoft.com/office/drawing/2014/main" val="1077267763"/>
                    </a:ext>
                  </a:extLst>
                </a:gridCol>
              </a:tblGrid>
              <a:tr h="406355">
                <a:tc>
                  <a:txBody>
                    <a:bodyPr/>
                    <a:lstStyle>
                      <a:lvl1pPr>
                        <a:defRPr sz="1400"/>
                      </a:lvl1pPr>
                    </a:lstStyle>
                    <a:p>
                      <a:pPr marL="0" marR="0" algn="ctr">
                        <a:lnSpc>
                          <a:spcPct val="107000"/>
                        </a:lnSpc>
                        <a:spcBef>
                          <a:spcPts val="0"/>
                        </a:spcBef>
                        <a:spcAft>
                          <a:spcPts val="0"/>
                        </a:spcAft>
                      </a:pP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defRPr sz="1400"/>
                      </a:lvl1pPr>
                    </a:lstStyle>
                    <a:p>
                      <a:pPr marL="0" marR="0" algn="ctr">
                        <a:lnSpc>
                          <a:spcPct val="107000"/>
                        </a:lnSpc>
                        <a:spcBef>
                          <a:spcPts val="0"/>
                        </a:spcBef>
                        <a:spcAft>
                          <a:spcPts val="0"/>
                        </a:spcAft>
                      </a:pP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3">
                  <a:txBody>
                    <a:bodyPr/>
                    <a:lstStyle>
                      <a:lvl1pPr>
                        <a:defRPr sz="1400"/>
                      </a:lvl1pPr>
                    </a:lstStyle>
                    <a:p>
                      <a:pPr marL="0" marR="0" algn="ctr">
                        <a:lnSpc>
                          <a:spcPct val="107000"/>
                        </a:lnSpc>
                        <a:spcBef>
                          <a:spcPts val="0"/>
                        </a:spcBef>
                        <a:spcAft>
                          <a:spcPts val="0"/>
                        </a:spcAft>
                      </a:pPr>
                      <a:r>
                        <a:rPr lang="en-US"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Initial One-Time</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hMerge="1">
                  <a:txBody>
                    <a:bodyPr/>
                    <a:lstStyle/>
                    <a:p>
                      <a:endParaRPr lang="en-US"/>
                    </a:p>
                  </a:txBody>
                  <a:tcPr/>
                </a:tc>
                <a:tc hMerge="1">
                  <a:txBody>
                    <a:bodyPr/>
                    <a:lstStyle/>
                    <a:p>
                      <a:endParaRPr lang="en-US"/>
                    </a:p>
                  </a:txBody>
                  <a:tcPr/>
                </a:tc>
                <a:tc gridSpan="3">
                  <a:txBody>
                    <a:bodyPr/>
                    <a:lstStyle>
                      <a:lvl1pPr>
                        <a:defRPr sz="1400"/>
                      </a:lvl1pPr>
                    </a:lstStyle>
                    <a:p>
                      <a:pPr marL="0" marR="0" algn="ctr">
                        <a:lnSpc>
                          <a:spcPct val="107000"/>
                        </a:lnSpc>
                        <a:spcBef>
                          <a:spcPts val="0"/>
                        </a:spcBef>
                        <a:spcAft>
                          <a:spcPts val="0"/>
                        </a:spcAft>
                      </a:pPr>
                      <a:r>
                        <a:rPr lang="en-US"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Annual On-Going</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hMerge="1">
                  <a:txBody>
                    <a:bodyPr/>
                    <a:lstStyle/>
                    <a:p>
                      <a:endParaRPr lang="en-US"/>
                    </a:p>
                  </a:txBody>
                  <a:tcPr/>
                </a:tc>
                <a:tc hMerge="1">
                  <a:txBody>
                    <a:bodyPr/>
                    <a:lstStyle/>
                    <a:p>
                      <a:endParaRPr lang="en-US"/>
                    </a:p>
                  </a:txBody>
                  <a:tcPr/>
                </a:tc>
                <a:tc>
                  <a:txBody>
                    <a:bodyPr/>
                    <a:lstStyle>
                      <a:lvl1pPr>
                        <a:defRPr sz="1400"/>
                      </a:lvl1pPr>
                    </a:lstStyle>
                    <a:p>
                      <a:pPr>
                        <a:lnSpc>
                          <a:spcPct val="107000"/>
                        </a:lnSpc>
                      </a:pPr>
                      <a:endParaRPr lang="en-US" sz="1400" dirty="0">
                        <a:solidFill>
                          <a:schemeClr val="bg1"/>
                        </a:solidFill>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766834264"/>
                  </a:ext>
                </a:extLst>
              </a:tr>
              <a:tr h="406355">
                <a:tc>
                  <a:txBody>
                    <a:bodyPr/>
                    <a:lstStyle>
                      <a:lvl1pPr>
                        <a:defRPr sz="1400"/>
                      </a:lvl1pPr>
                    </a:lstStyle>
                    <a:p>
                      <a:pPr marL="0" marR="0" algn="ctr">
                        <a:lnSpc>
                          <a:spcPct val="107000"/>
                        </a:lnSpc>
                        <a:spcBef>
                          <a:spcPts val="0"/>
                        </a:spcBef>
                        <a:spcAft>
                          <a:spcPts val="0"/>
                        </a:spcAft>
                      </a:pPr>
                      <a:r>
                        <a:rPr lang="en-US"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Description</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lvl1pPr>
                        <a:defRPr sz="1400"/>
                      </a:lvl1p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Units</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lvl1pPr>
                        <a:defRPr sz="1400"/>
                      </a:lvl1pPr>
                    </a:lstStyle>
                    <a:p>
                      <a:pPr marL="0" marR="0" algn="ctr">
                        <a:lnSpc>
                          <a:spcPct val="107000"/>
                        </a:lnSpc>
                        <a:spcBef>
                          <a:spcPts val="0"/>
                        </a:spcBef>
                        <a:spcAft>
                          <a:spcPts val="0"/>
                        </a:spcAft>
                      </a:pPr>
                      <a:r>
                        <a:rPr lang="en-US"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Qty</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lvl1pPr>
                        <a:defRPr sz="1400"/>
                      </a:lvl1p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Cost Each</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lvl1pPr>
                        <a:defRPr sz="1400"/>
                      </a:lvl1pPr>
                    </a:lstStyle>
                    <a:p>
                      <a:pPr marL="0" marR="0" algn="ctr">
                        <a:lnSpc>
                          <a:spcPct val="107000"/>
                        </a:lnSpc>
                        <a:spcBef>
                          <a:spcPts val="0"/>
                        </a:spcBef>
                        <a:spcAft>
                          <a:spcPts val="0"/>
                        </a:spcAft>
                      </a:pPr>
                      <a:r>
                        <a:rPr lang="en-US"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Total</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lvl1pPr>
                        <a:defRPr sz="1400"/>
                      </a:lvl1pPr>
                    </a:lstStyle>
                    <a:p>
                      <a:pPr marL="0" marR="0" algn="ctr">
                        <a:lnSpc>
                          <a:spcPct val="107000"/>
                        </a:lnSpc>
                        <a:spcBef>
                          <a:spcPts val="0"/>
                        </a:spcBef>
                        <a:spcAft>
                          <a:spcPts val="0"/>
                        </a:spcAft>
                      </a:pPr>
                      <a:r>
                        <a:rPr lang="en-US"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Qty</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lvl1pPr>
                        <a:defRPr sz="1400"/>
                      </a:lvl1pPr>
                    </a:lstStyle>
                    <a:p>
                      <a:pPr marL="0" marR="0" algn="ctr">
                        <a:lnSpc>
                          <a:spcPct val="107000"/>
                        </a:lnSpc>
                        <a:spcBef>
                          <a:spcPts val="0"/>
                        </a:spcBef>
                        <a:spcAft>
                          <a:spcPts val="0"/>
                        </a:spcAft>
                      </a:pPr>
                      <a:r>
                        <a:rPr lang="en-US"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Cost Each</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lvl1pPr>
                        <a:defRPr sz="1400"/>
                      </a:lvl1pPr>
                    </a:lstStyle>
                    <a:p>
                      <a:pPr marL="0" marR="0" algn="ctr">
                        <a:lnSpc>
                          <a:spcPct val="107000"/>
                        </a:lnSpc>
                        <a:spcBef>
                          <a:spcPts val="0"/>
                        </a:spcBef>
                        <a:spcAft>
                          <a:spcPts val="0"/>
                        </a:spcAft>
                      </a:pPr>
                      <a:r>
                        <a:rPr lang="en-US"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Total</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lvl1pPr>
                        <a:defRPr sz="1400"/>
                      </a:lvl1pPr>
                    </a:lstStyle>
                    <a:p>
                      <a:pPr marL="0" marR="0" algn="ctr">
                        <a:lnSpc>
                          <a:spcPct val="107000"/>
                        </a:lnSpc>
                        <a:spcBef>
                          <a:spcPts val="0"/>
                        </a:spcBef>
                        <a:spcAft>
                          <a:spcPts val="0"/>
                        </a:spcAft>
                      </a:pPr>
                      <a:r>
                        <a:rPr lang="en-US"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3-Year Total</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2920543506"/>
                  </a:ext>
                </a:extLst>
              </a:tr>
              <a:tr h="387883">
                <a:tc>
                  <a:txBody>
                    <a:bodyPr/>
                    <a:lstStyle>
                      <a:lvl1pPr>
                        <a:defRPr sz="1400"/>
                      </a:lvl1pPr>
                    </a:lstStyle>
                    <a:p>
                      <a:pPr marL="0" marR="0">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Product A User Licenses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Licenses</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$19,000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95</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$4,750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$33,250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extLst>
                  <a:ext uri="{0D108BD9-81ED-4DB2-BD59-A6C34878D82A}">
                    <a16:rowId xmlns:a16="http://schemas.microsoft.com/office/drawing/2014/main" val="289616055"/>
                  </a:ext>
                </a:extLst>
              </a:tr>
              <a:tr h="387883">
                <a:tc>
                  <a:txBody>
                    <a:bodyPr/>
                    <a:lstStyle>
                      <a:lvl1pPr>
                        <a:defRPr sz="1400"/>
                      </a:lvl1pPr>
                    </a:lstStyle>
                    <a:p>
                      <a:pPr marL="0" marR="0">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Product A Server Licenses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Server CPUs</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$4,000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$16,000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$4,000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$28,000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extLst>
                  <a:ext uri="{0D108BD9-81ED-4DB2-BD59-A6C34878D82A}">
                    <a16:rowId xmlns:a16="http://schemas.microsoft.com/office/drawing/2014/main" val="836856819"/>
                  </a:ext>
                </a:extLst>
              </a:tr>
              <a:tr h="387883">
                <a:tc>
                  <a:txBody>
                    <a:bodyPr/>
                    <a:lstStyle/>
                    <a:p>
                      <a:pPr marL="0" marR="0">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Implementation Services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Person-days</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$9,600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$9,600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extLst>
                  <a:ext uri="{0D108BD9-81ED-4DB2-BD59-A6C34878D82A}">
                    <a16:rowId xmlns:a16="http://schemas.microsoft.com/office/drawing/2014/main" val="2144400891"/>
                  </a:ext>
                </a:extLst>
              </a:tr>
              <a:tr h="387883">
                <a:tc>
                  <a:txBody>
                    <a:bodyPr/>
                    <a:lstStyle/>
                    <a:p>
                      <a:pPr marL="0" marR="0">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Training Services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Days</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$2,000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$20,000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$2,000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$6,000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$38,000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extLst>
                  <a:ext uri="{0D108BD9-81ED-4DB2-BD59-A6C34878D82A}">
                    <a16:rowId xmlns:a16="http://schemas.microsoft.com/office/drawing/2014/main" val="3977344660"/>
                  </a:ext>
                </a:extLst>
              </a:tr>
              <a:tr h="406355">
                <a:tc>
                  <a:txBody>
                    <a:bodyPr/>
                    <a:lstStyle/>
                    <a:p>
                      <a:pPr marL="0" marR="0">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Support Services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Incidents</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nSpc>
                          <a:spcPct val="107000"/>
                        </a:lnSpc>
                        <a:spcBef>
                          <a:spcPts val="0"/>
                        </a:spcBef>
                        <a:spcAft>
                          <a:spcPts val="0"/>
                        </a:spcAft>
                      </a:pP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$1,000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$10,000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lvl1pPr>
                        <a:defRPr sz="1400"/>
                      </a:lvl1pPr>
                    </a:lstStyle>
                    <a:p>
                      <a:pPr marL="0" marR="0" algn="r">
                        <a:lnSpc>
                          <a:spcPct val="107000"/>
                        </a:lnSpc>
                        <a:spcBef>
                          <a:spcPts val="0"/>
                        </a:spcBef>
                        <a:spcAft>
                          <a:spcPts val="0"/>
                        </a:spcAft>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$30,000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extLst>
                  <a:ext uri="{0D108BD9-81ED-4DB2-BD59-A6C34878D82A}">
                    <a16:rowId xmlns:a16="http://schemas.microsoft.com/office/drawing/2014/main" val="3221504936"/>
                  </a:ext>
                </a:extLst>
              </a:tr>
              <a:tr h="406355">
                <a:tc>
                  <a:txBody>
                    <a:bodyPr/>
                    <a:lstStyle/>
                    <a:p>
                      <a:pPr marL="0" marR="0">
                        <a:lnSpc>
                          <a:spcPct val="107000"/>
                        </a:lnSpc>
                        <a:spcBef>
                          <a:spcPts val="0"/>
                        </a:spcBef>
                        <a:spcAft>
                          <a:spcPts val="0"/>
                        </a:spcAft>
                      </a:pPr>
                      <a:r>
                        <a:rPr lang="en-US" sz="14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Total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BDD7EE"/>
                    </a:solidFill>
                  </a:tcPr>
                </a:tc>
                <a:tc>
                  <a:txBody>
                    <a:bodyPr/>
                    <a:lstStyle>
                      <a:lvl1pPr>
                        <a:defRPr sz="1400"/>
                      </a:lvl1pPr>
                    </a:lstStyle>
                    <a:p>
                      <a:pPr>
                        <a:lnSpc>
                          <a:spcPct val="107000"/>
                        </a:lnSpc>
                      </a:pPr>
                      <a:endParaRPr lang="en-US" sz="140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tcPr>
                </a:tc>
                <a:tc>
                  <a:txBody>
                    <a:bodyPr/>
                    <a:lstStyle>
                      <a:lvl1pPr>
                        <a:defRPr sz="1400"/>
                      </a:lvl1pPr>
                    </a:lstStyle>
                    <a:p>
                      <a:pPr>
                        <a:lnSpc>
                          <a:spcPct val="107000"/>
                        </a:lnSpc>
                      </a:pPr>
                      <a:endParaRPr lang="en-US" sz="1400">
                        <a:solidFill>
                          <a:schemeClr val="tx1"/>
                        </a:solidFill>
                        <a:effectLst/>
                        <a:latin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tcPr>
                </a:tc>
                <a:tc>
                  <a:txBody>
                    <a:bodyPr/>
                    <a:lstStyle>
                      <a:lvl1pPr>
                        <a:defRPr sz="1400"/>
                      </a:lvl1pPr>
                    </a:lstStyle>
                    <a:p>
                      <a:pPr>
                        <a:lnSpc>
                          <a:spcPct val="107000"/>
                        </a:lnSpc>
                      </a:pPr>
                      <a:endParaRPr lang="en-US" sz="1400">
                        <a:solidFill>
                          <a:schemeClr val="tx1"/>
                        </a:solidFill>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tcPr>
                </a:tc>
                <a:tc>
                  <a:txBody>
                    <a:bodyPr/>
                    <a:lstStyle>
                      <a:lvl1pPr>
                        <a:defRPr sz="1400"/>
                      </a:lvl1pPr>
                    </a:lstStyle>
                    <a:p>
                      <a:pPr marL="0" marR="0" algn="r">
                        <a:lnSpc>
                          <a:spcPct val="107000"/>
                        </a:lnSpc>
                        <a:spcBef>
                          <a:spcPts val="0"/>
                        </a:spcBef>
                        <a:spcAft>
                          <a:spcPts val="0"/>
                        </a:spcAft>
                      </a:pPr>
                      <a:r>
                        <a:rPr lang="en-US" sz="14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$64,600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BDD7EE"/>
                    </a:solidFill>
                  </a:tcPr>
                </a:tc>
                <a:tc>
                  <a:txBody>
                    <a:bodyPr/>
                    <a:lstStyle>
                      <a:lvl1pPr>
                        <a:defRPr sz="1400"/>
                      </a:lvl1pPr>
                    </a:lstStyle>
                    <a:p>
                      <a:pPr>
                        <a:lnSpc>
                          <a:spcPct val="107000"/>
                        </a:lnSpc>
                      </a:pPr>
                      <a:endParaRPr lang="en-US" sz="1400" dirty="0">
                        <a:solidFill>
                          <a:schemeClr val="tx1"/>
                        </a:solidFill>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tcPr>
                </a:tc>
                <a:tc>
                  <a:txBody>
                    <a:bodyPr/>
                    <a:lstStyle>
                      <a:lvl1pPr>
                        <a:defRPr sz="1400"/>
                      </a:lvl1pPr>
                    </a:lstStyle>
                    <a:p>
                      <a:pPr>
                        <a:lnSpc>
                          <a:spcPct val="107000"/>
                        </a:lnSpc>
                      </a:pPr>
                      <a:endParaRPr lang="en-US" sz="1400" dirty="0">
                        <a:solidFill>
                          <a:schemeClr val="tx1"/>
                        </a:solidFill>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tcPr>
                </a:tc>
                <a:tc>
                  <a:txBody>
                    <a:bodyPr/>
                    <a:lstStyle>
                      <a:lvl1pPr>
                        <a:defRPr sz="1400"/>
                      </a:lvl1pPr>
                    </a:lstStyle>
                    <a:p>
                      <a:pPr marL="0" marR="0" algn="r">
                        <a:lnSpc>
                          <a:spcPct val="107000"/>
                        </a:lnSpc>
                        <a:spcBef>
                          <a:spcPts val="0"/>
                        </a:spcBef>
                        <a:spcAft>
                          <a:spcPts val="0"/>
                        </a:spcAft>
                      </a:pPr>
                      <a:r>
                        <a:rPr lang="en-US" sz="14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$24,750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BDD7EE"/>
                    </a:solidFill>
                  </a:tcPr>
                </a:tc>
                <a:tc>
                  <a:txBody>
                    <a:bodyPr/>
                    <a:lstStyle>
                      <a:lvl1pPr>
                        <a:defRPr sz="1400"/>
                      </a:lvl1pPr>
                    </a:lstStyle>
                    <a:p>
                      <a:pPr marL="0" marR="0" algn="r">
                        <a:lnSpc>
                          <a:spcPct val="107000"/>
                        </a:lnSpc>
                        <a:spcBef>
                          <a:spcPts val="0"/>
                        </a:spcBef>
                        <a:spcAft>
                          <a:spcPts val="0"/>
                        </a:spcAft>
                      </a:pPr>
                      <a:r>
                        <a:rPr lang="en-US" sz="1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$138,850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BDD7EE"/>
                    </a:solidFill>
                  </a:tcPr>
                </a:tc>
                <a:extLst>
                  <a:ext uri="{0D108BD9-81ED-4DB2-BD59-A6C34878D82A}">
                    <a16:rowId xmlns:a16="http://schemas.microsoft.com/office/drawing/2014/main" val="2324502894"/>
                  </a:ext>
                </a:extLst>
              </a:tr>
            </a:tbl>
          </a:graphicData>
        </a:graphic>
      </p:graphicFrame>
      <p:sp>
        <p:nvSpPr>
          <p:cNvPr id="4" name="TextBox 3">
            <a:extLst>
              <a:ext uri="{FF2B5EF4-FFF2-40B4-BE49-F238E27FC236}">
                <a16:creationId xmlns:a16="http://schemas.microsoft.com/office/drawing/2014/main" id="{FA69DF82-8B8C-DD12-950F-2B66DBB2BB09}"/>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Tables, Dest</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98846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1E4916-4EBE-4AAF-97B6-D23C55FF952C}"/>
              </a:ext>
            </a:extLst>
          </p:cNvPr>
          <p:cNvSpPr/>
          <p:nvPr/>
        </p:nvSpPr>
        <p:spPr>
          <a:xfrm>
            <a:off x="956345" y="5053944"/>
            <a:ext cx="10637239" cy="1410643"/>
          </a:xfrm>
          <a:prstGeom prst="rect">
            <a:avLst/>
          </a:prstGeom>
        </p:spPr>
        <p:txBody>
          <a:bodyPr wrap="square">
            <a:spAutoFit/>
          </a:bodyPr>
          <a:lstStyle/>
          <a:p>
            <a:pPr>
              <a:spcBef>
                <a:spcPts val="200"/>
              </a:spcBef>
            </a:pPr>
            <a:r>
              <a:rPr lang="en-US" sz="16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Disable Specific Table Cell Changes</a:t>
            </a:r>
          </a:p>
          <a:p>
            <a:pPr marL="171450" indent="-171450">
              <a:spcAft>
                <a:spcPts val="400"/>
              </a:spcAft>
              <a:buFont typeface="Arial" panose="020B0604020202020204" pitchFamily="34" charset="0"/>
              <a:buChar char="•"/>
            </a:pPr>
            <a:r>
              <a:rPr lang="en-US" sz="1050" dirty="0">
                <a:solidFill>
                  <a:srgbClr val="7F7F7F"/>
                </a:solidFill>
                <a:latin typeface="Calibri" panose="020F0502020204030204" pitchFamily="34" charset="0"/>
                <a:ea typeface="Calibri" panose="020F0502020204030204" pitchFamily="34" charset="0"/>
                <a:cs typeface="Times New Roman" panose="02020603050405020304" pitchFamily="18" charset="0"/>
              </a:rPr>
              <a:t>To avoid updating individual table cells in Word/PowerPoint tables:  In the desired table cell in Excel, enter a "!~" (without the quotes) at the start of your cell text/formula. Or use UNICHAR(8205) at the start of your formula (which is an invisible character). The Word/PowerPoint add-in will not update cells if the source cell text from Excel starts with those characters.</a:t>
            </a:r>
          </a:p>
          <a:p>
            <a:pPr marL="171450" indent="-171450">
              <a:spcAft>
                <a:spcPts val="400"/>
              </a:spcAft>
              <a:buFont typeface="Arial" panose="020B0604020202020204" pitchFamily="34" charset="0"/>
              <a:buChar char="•"/>
            </a:pPr>
            <a:r>
              <a:rPr lang="en-US" sz="105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is useful to avoid updating content that will never change or if you have cells with mixed formatting that you do not want to be replaced.</a:t>
            </a:r>
          </a:p>
          <a:p>
            <a:pPr marL="171450" indent="-171450">
              <a:spcAft>
                <a:spcPts val="400"/>
              </a:spcAft>
              <a:buFont typeface="Arial" panose="020B0604020202020204" pitchFamily="34" charset="0"/>
              <a:buChar char="•"/>
            </a:pPr>
            <a:r>
              <a:rPr lang="en-US" sz="1050" dirty="0">
                <a:solidFill>
                  <a:srgbClr val="7F7F7F"/>
                </a:solidFill>
                <a:latin typeface="Calibri" panose="020F0502020204030204" pitchFamily="34" charset="0"/>
                <a:ea typeface="Calibri" panose="020F0502020204030204" pitchFamily="34" charset="0"/>
                <a:cs typeface="Times New Roman" panose="02020603050405020304" pitchFamily="18" charset="0"/>
              </a:rPr>
              <a:t>It is also useful for multi-lingual reports/outputs -- if you have a single Excel workbook/tool and multiple output reports (one for each language). This will enable you to update the numbers in Word/PowerPoint tables without overwriting the text (e.g. row/column headers) in the cells. For cells that contain mixed numbers and text, you could add the multi-lingual text to formulas based on lookups.</a:t>
            </a:r>
          </a:p>
        </p:txBody>
      </p:sp>
      <p:sp>
        <p:nvSpPr>
          <p:cNvPr id="3" name="Rectangle 2">
            <a:extLst>
              <a:ext uri="{FF2B5EF4-FFF2-40B4-BE49-F238E27FC236}">
                <a16:creationId xmlns:a16="http://schemas.microsoft.com/office/drawing/2014/main" id="{E82F957E-29D5-4ADD-9EAC-8638A311B155}"/>
              </a:ext>
            </a:extLst>
          </p:cNvPr>
          <p:cNvSpPr/>
          <p:nvPr/>
        </p:nvSpPr>
        <p:spPr>
          <a:xfrm>
            <a:off x="5379939" y="393413"/>
            <a:ext cx="1281120" cy="584775"/>
          </a:xfrm>
          <a:prstGeom prst="rect">
            <a:avLst/>
          </a:prstGeom>
        </p:spPr>
        <p:txBody>
          <a:bodyPr wrap="none">
            <a:spAutoFit/>
          </a:bodyPr>
          <a:lstStyle/>
          <a:p>
            <a:pPr lvl="0" algn="ctr">
              <a:spcBef>
                <a:spcPts val="1200"/>
              </a:spcBef>
            </a:pPr>
            <a:r>
              <a:rPr lang="en-US" sz="3200" b="1" kern="0" dirty="0">
                <a:solidFill>
                  <a:srgbClr val="2E74B5"/>
                </a:solidFill>
                <a:latin typeface="Calibri" panose="020F0502020204030204" pitchFamily="34" charset="0"/>
                <a:ea typeface="Times New Roman" panose="02020603050405020304" pitchFamily="18" charset="0"/>
                <a:cs typeface="Times New Roman" panose="02020603050405020304" pitchFamily="18" charset="0"/>
              </a:rPr>
              <a:t>Tables</a:t>
            </a:r>
          </a:p>
        </p:txBody>
      </p:sp>
      <p:sp>
        <p:nvSpPr>
          <p:cNvPr id="4" name="Rectangle 3">
            <a:extLst>
              <a:ext uri="{FF2B5EF4-FFF2-40B4-BE49-F238E27FC236}">
                <a16:creationId xmlns:a16="http://schemas.microsoft.com/office/drawing/2014/main" id="{C2354CFF-352F-49EA-A917-20ED4C268F2F}"/>
              </a:ext>
            </a:extLst>
          </p:cNvPr>
          <p:cNvSpPr/>
          <p:nvPr/>
        </p:nvSpPr>
        <p:spPr>
          <a:xfrm>
            <a:off x="956345" y="931685"/>
            <a:ext cx="10536571" cy="1374735"/>
          </a:xfrm>
          <a:prstGeom prst="rect">
            <a:avLst/>
          </a:prstGeom>
        </p:spPr>
        <p:txBody>
          <a:bodyPr wrap="square">
            <a:spAutoFit/>
          </a:bodyPr>
          <a:lstStyle/>
          <a:p>
            <a:pPr>
              <a:spcBef>
                <a:spcPts val="200"/>
              </a:spcBef>
            </a:pPr>
            <a:r>
              <a:rPr lang="en-US" sz="24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Hide Table Rows</a:t>
            </a:r>
          </a:p>
          <a:p>
            <a:pPr marL="171450" indent="-171450">
              <a:spcAft>
                <a:spcPts val="400"/>
              </a:spcAft>
              <a:buFont typeface="Arial" panose="020B0604020202020204" pitchFamily="34" charset="0"/>
              <a:buChar char="•"/>
            </a:pPr>
            <a:r>
              <a:rPr lang="en-US" sz="14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To include visible rows/columns only: in Excel, add the suffix "_visible" (or "_vis") before the range or table name. Hidden, filtered, or grouped rows will not appear in your Word/PowerPoint table. Can be combined with _body. </a:t>
            </a:r>
          </a:p>
          <a:p>
            <a:pPr marL="171450" indent="-171450">
              <a:spcAft>
                <a:spcPts val="400"/>
              </a:spcAft>
              <a:buFont typeface="Arial" panose="020B0604020202020204" pitchFamily="34" charset="0"/>
              <a:buChar char="•"/>
            </a:pPr>
            <a:r>
              <a:rPr lang="en-US" sz="14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table below demonstrates this – it only includes visible rows in the source Excel table. The table is resized to match the Excel table visible row and column counts.</a:t>
            </a:r>
          </a:p>
        </p:txBody>
      </p:sp>
      <p:graphicFrame>
        <p:nvGraphicFramePr>
          <p:cNvPr id="6" name="Table 5">
            <a:extLst>
              <a:ext uri="{FF2B5EF4-FFF2-40B4-BE49-F238E27FC236}">
                <a16:creationId xmlns:a16="http://schemas.microsoft.com/office/drawing/2014/main" id="{27CF4ECE-424E-45C7-9617-A022D67707D8}"/>
              </a:ext>
            </a:extLst>
          </p:cNvPr>
          <p:cNvGraphicFramePr>
            <a:graphicFrameLocks noGrp="1"/>
          </p:cNvGraphicFramePr>
          <p:nvPr>
            <p:custDataLst>
              <p:tags r:id="rId1"/>
            </p:custDataLst>
            <p:extLst>
              <p:ext uri="{D42A27DB-BD31-4B8C-83A1-F6EECF244321}">
                <p14:modId xmlns:p14="http://schemas.microsoft.com/office/powerpoint/2010/main" val="4245269435"/>
              </p:ext>
            </p:extLst>
          </p:nvPr>
        </p:nvGraphicFramePr>
        <p:xfrm>
          <a:off x="1767497" y="2375953"/>
          <a:ext cx="8302626" cy="2082636"/>
        </p:xfrm>
        <a:graphic>
          <a:graphicData uri="http://schemas.openxmlformats.org/drawingml/2006/table">
            <a:tbl>
              <a:tblPr firstRow="1" firstCol="1" bandRow="1"/>
              <a:tblGrid>
                <a:gridCol w="2075272">
                  <a:extLst>
                    <a:ext uri="{9D8B030D-6E8A-4147-A177-3AD203B41FA5}">
                      <a16:colId xmlns:a16="http://schemas.microsoft.com/office/drawing/2014/main" val="3659122787"/>
                    </a:ext>
                  </a:extLst>
                </a:gridCol>
                <a:gridCol w="2075272">
                  <a:extLst>
                    <a:ext uri="{9D8B030D-6E8A-4147-A177-3AD203B41FA5}">
                      <a16:colId xmlns:a16="http://schemas.microsoft.com/office/drawing/2014/main" val="22864356"/>
                    </a:ext>
                  </a:extLst>
                </a:gridCol>
                <a:gridCol w="2076041">
                  <a:extLst>
                    <a:ext uri="{9D8B030D-6E8A-4147-A177-3AD203B41FA5}">
                      <a16:colId xmlns:a16="http://schemas.microsoft.com/office/drawing/2014/main" val="356776834"/>
                    </a:ext>
                  </a:extLst>
                </a:gridCol>
                <a:gridCol w="2076041">
                  <a:extLst>
                    <a:ext uri="{9D8B030D-6E8A-4147-A177-3AD203B41FA5}">
                      <a16:colId xmlns:a16="http://schemas.microsoft.com/office/drawing/2014/main" val="2202709319"/>
                    </a:ext>
                  </a:extLst>
                </a:gridCol>
              </a:tblGrid>
              <a:tr h="260330">
                <a:tc>
                  <a:txBody>
                    <a:bodyPr/>
                    <a:lstStyle>
                      <a:lvl1pPr>
                        <a:defRPr sz="1600"/>
                      </a:lvl1pPr>
                    </a:lstStyle>
                    <a:p>
                      <a:pPr marL="0" marR="0">
                        <a:spcBef>
                          <a:spcPts val="0"/>
                        </a:spcBef>
                        <a:spcAft>
                          <a:spcPts val="400"/>
                        </a:spcAft>
                      </a:pPr>
                      <a:r>
                        <a:rPr lang="en-US" sz="16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Merchant</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Date</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Category</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Amount</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2512659379"/>
                  </a:ext>
                </a:extLst>
              </a:tr>
              <a:tr h="260330">
                <a:tc>
                  <a:txBody>
                    <a:bodyPr/>
                    <a:lstStyle>
                      <a:lvl1pPr>
                        <a:defRPr sz="1600"/>
                      </a:lvl1pPr>
                    </a:lstStyle>
                    <a:p>
                      <a:pPr marL="0" marR="0">
                        <a:spcBef>
                          <a:spcPts val="0"/>
                        </a:spcBef>
                        <a:spcAft>
                          <a:spcPts val="400"/>
                        </a:spcAft>
                      </a:pPr>
                      <a:r>
                        <a:rPr lang="en-US" sz="16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The Phone Company</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11/1/2018</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Communications</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$120.00</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200554490"/>
                  </a:ext>
                </a:extLst>
              </a:tr>
              <a:tr h="520658">
                <a:tc>
                  <a:txBody>
                    <a:bodyPr/>
                    <a:lstStyle>
                      <a:lvl1pPr>
                        <a:defRPr sz="1600"/>
                      </a:lvl1pPr>
                    </a:lstStyle>
                    <a:p>
                      <a:pPr marL="0" marR="0">
                        <a:spcBef>
                          <a:spcPts val="0"/>
                        </a:spcBef>
                        <a:spcAft>
                          <a:spcPts val="400"/>
                        </a:spcAft>
                      </a:pPr>
                      <a:r>
                        <a:rPr lang="en-US" sz="16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Best For You Organics Company</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11/5/2018</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Groceries</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$27.00</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1679635141"/>
                  </a:ext>
                </a:extLst>
              </a:tr>
              <a:tr h="260330">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Coho Vineyard</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11/10/2018</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Restaurant</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$33.00</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2877518074"/>
                  </a:ext>
                </a:extLst>
              </a:tr>
              <a:tr h="260330">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Bellows College</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11/11/2018</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Education</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$350.00</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3672334679"/>
                  </a:ext>
                </a:extLst>
              </a:tr>
              <a:tr h="520658">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Best For You Organics Company</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11/15/2018</a:t>
                      </a:r>
                      <a:endParaRPr lang="en-US" sz="16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Groceries</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lvl1pPr>
                        <a:defRPr sz="1600"/>
                      </a:lvl1pPr>
                    </a:lstStyle>
                    <a:p>
                      <a:pPr marL="0" marR="0">
                        <a:spcBef>
                          <a:spcPts val="0"/>
                        </a:spcBef>
                        <a:spcAft>
                          <a:spcPts val="400"/>
                        </a:spcAft>
                      </a:pPr>
                      <a:r>
                        <a:rPr lang="en-US" sz="16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$97.00</a:t>
                      </a:r>
                      <a:endParaRPr lang="en-US" sz="16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1693045620"/>
                  </a:ext>
                </a:extLst>
              </a:tr>
            </a:tbl>
          </a:graphicData>
        </a:graphic>
      </p:graphicFrame>
      <p:sp>
        <p:nvSpPr>
          <p:cNvPr id="5" name="TextBox 4">
            <a:extLst>
              <a:ext uri="{FF2B5EF4-FFF2-40B4-BE49-F238E27FC236}">
                <a16:creationId xmlns:a16="http://schemas.microsoft.com/office/drawing/2014/main" id="{3A46C8DA-58FF-A010-C450-4AC9A46728FA}"/>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Tables, Dest</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2734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A8004B-EFB4-4766-98E6-C86C7E71D092}"/>
              </a:ext>
            </a:extLst>
          </p:cNvPr>
          <p:cNvSpPr/>
          <p:nvPr/>
        </p:nvSpPr>
        <p:spPr>
          <a:xfrm>
            <a:off x="5455439" y="277523"/>
            <a:ext cx="1281120" cy="584775"/>
          </a:xfrm>
          <a:prstGeom prst="rect">
            <a:avLst/>
          </a:prstGeom>
        </p:spPr>
        <p:txBody>
          <a:bodyPr wrap="none">
            <a:spAutoFit/>
          </a:bodyPr>
          <a:lstStyle/>
          <a:p>
            <a:pPr lvl="0" algn="ctr">
              <a:spcBef>
                <a:spcPts val="1200"/>
              </a:spcBef>
            </a:pPr>
            <a:r>
              <a:rPr lang="en-US" sz="3200" b="1" kern="0" dirty="0">
                <a:solidFill>
                  <a:srgbClr val="2E74B5"/>
                </a:solidFill>
                <a:latin typeface="Calibri" panose="020F0502020204030204" pitchFamily="34" charset="0"/>
                <a:ea typeface="Times New Roman" panose="02020603050405020304" pitchFamily="18" charset="0"/>
                <a:cs typeface="Times New Roman" panose="02020603050405020304" pitchFamily="18" charset="0"/>
              </a:rPr>
              <a:t>Tables</a:t>
            </a:r>
          </a:p>
        </p:txBody>
      </p:sp>
      <p:sp>
        <p:nvSpPr>
          <p:cNvPr id="4" name="Rectangle 3">
            <a:extLst>
              <a:ext uri="{FF2B5EF4-FFF2-40B4-BE49-F238E27FC236}">
                <a16:creationId xmlns:a16="http://schemas.microsoft.com/office/drawing/2014/main" id="{63F6AAF2-D5A5-4355-95C5-BD822D73198E}"/>
              </a:ext>
            </a:extLst>
          </p:cNvPr>
          <p:cNvSpPr/>
          <p:nvPr/>
        </p:nvSpPr>
        <p:spPr>
          <a:xfrm>
            <a:off x="883777" y="2485899"/>
            <a:ext cx="3425674" cy="1815882"/>
          </a:xfrm>
          <a:prstGeom prst="rect">
            <a:avLst/>
          </a:prstGeom>
        </p:spPr>
        <p:txBody>
          <a:bodyPr wrap="square">
            <a:spAutoFit/>
          </a:bodyPr>
          <a:lstStyle/>
          <a:p>
            <a:pPr>
              <a:spcBef>
                <a:spcPts val="200"/>
              </a:spcBef>
            </a:pPr>
            <a:r>
              <a:rPr lang="en-US" sz="20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Simple Financial Statement Example</a:t>
            </a:r>
          </a:p>
          <a:p>
            <a:pPr>
              <a:spcAft>
                <a:spcPts val="400"/>
              </a:spcAft>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example demonstrates that the destination content appearance can be very different from the source Excel format.</a:t>
            </a:r>
          </a:p>
        </p:txBody>
      </p:sp>
      <p:graphicFrame>
        <p:nvGraphicFramePr>
          <p:cNvPr id="5" name="Table 4">
            <a:extLst>
              <a:ext uri="{FF2B5EF4-FFF2-40B4-BE49-F238E27FC236}">
                <a16:creationId xmlns:a16="http://schemas.microsoft.com/office/drawing/2014/main" id="{FD7D5864-1E01-4A0E-B59A-F545585BF6C6}"/>
              </a:ext>
            </a:extLst>
          </p:cNvPr>
          <p:cNvGraphicFramePr>
            <a:graphicFrameLocks noGrp="1"/>
          </p:cNvGraphicFramePr>
          <p:nvPr>
            <p:custDataLst>
              <p:tags r:id="rId1"/>
            </p:custDataLst>
            <p:extLst>
              <p:ext uri="{D42A27DB-BD31-4B8C-83A1-F6EECF244321}">
                <p14:modId xmlns:p14="http://schemas.microsoft.com/office/powerpoint/2010/main" val="2036825169"/>
              </p:ext>
            </p:extLst>
          </p:nvPr>
        </p:nvGraphicFramePr>
        <p:xfrm>
          <a:off x="5024676" y="1361253"/>
          <a:ext cx="6563761" cy="4978400"/>
        </p:xfrm>
        <a:graphic>
          <a:graphicData uri="http://schemas.openxmlformats.org/drawingml/2006/table">
            <a:tbl>
              <a:tblPr firstRow="1" firstCol="1" bandRow="1"/>
              <a:tblGrid>
                <a:gridCol w="3336311">
                  <a:extLst>
                    <a:ext uri="{9D8B030D-6E8A-4147-A177-3AD203B41FA5}">
                      <a16:colId xmlns:a16="http://schemas.microsoft.com/office/drawing/2014/main" val="2721273707"/>
                    </a:ext>
                  </a:extLst>
                </a:gridCol>
                <a:gridCol w="1728991">
                  <a:extLst>
                    <a:ext uri="{9D8B030D-6E8A-4147-A177-3AD203B41FA5}">
                      <a16:colId xmlns:a16="http://schemas.microsoft.com/office/drawing/2014/main" val="569512136"/>
                    </a:ext>
                  </a:extLst>
                </a:gridCol>
                <a:gridCol w="1498459">
                  <a:extLst>
                    <a:ext uri="{9D8B030D-6E8A-4147-A177-3AD203B41FA5}">
                      <a16:colId xmlns:a16="http://schemas.microsoft.com/office/drawing/2014/main" val="1088907076"/>
                    </a:ext>
                  </a:extLst>
                </a:gridCol>
              </a:tblGrid>
              <a:tr h="247205">
                <a:tc>
                  <a:txBody>
                    <a:bodyPr/>
                    <a:lstStyle>
                      <a:lvl1pPr>
                        <a:defRPr sz="1800"/>
                      </a:lvl1pPr>
                    </a:lstStyle>
                    <a:p>
                      <a:pPr marL="0" marR="0">
                        <a:spcBef>
                          <a:spcPts val="0"/>
                        </a:spcBef>
                        <a:spcAft>
                          <a:spcPts val="0"/>
                        </a:spcAft>
                      </a:pP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ct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2018</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ct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 of Revenue</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651468"/>
                  </a:ext>
                </a:extLst>
              </a:tr>
              <a:tr h="247205">
                <a:tc>
                  <a:txBody>
                    <a:bodyPr/>
                    <a:lstStyle>
                      <a:lvl1pPr>
                        <a:defRPr sz="1800"/>
                      </a:lvl1pPr>
                    </a:lstStyle>
                    <a:p>
                      <a:pPr marL="0" marR="0">
                        <a:spcBef>
                          <a:spcPts val="0"/>
                        </a:spcBef>
                        <a:spcAft>
                          <a:spcPts val="0"/>
                        </a:spcAft>
                      </a:pPr>
                      <a:r>
                        <a:rPr lang="en-US" sz="18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Total Revenue</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$800,000,000 </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100%</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7272721"/>
                  </a:ext>
                </a:extLst>
              </a:tr>
              <a:tr h="247205">
                <a:tc>
                  <a:txBody>
                    <a:bodyPr/>
                    <a:lstStyle>
                      <a:lvl1pPr>
                        <a:defRPr sz="1800"/>
                      </a:lvl1pPr>
                    </a:lstStyle>
                    <a:p>
                      <a:pPr marL="155575" marR="0">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Cost of Revenue</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$440,000,000 </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55%</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9776877"/>
                  </a:ext>
                </a:extLst>
              </a:tr>
              <a:tr h="247205">
                <a:tc>
                  <a:txBody>
                    <a:bodyPr/>
                    <a:lstStyle>
                      <a:lvl1pPr>
                        <a:defRPr sz="1800"/>
                      </a:lvl1pPr>
                    </a:lstStyle>
                    <a:p>
                      <a:pPr marL="0" marR="0">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Gross Profit</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$360,000,000 </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45%</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816644"/>
                  </a:ext>
                </a:extLst>
              </a:tr>
              <a:tr h="247205">
                <a:tc>
                  <a:txBody>
                    <a:bodyPr/>
                    <a:lstStyle>
                      <a:lvl1pPr>
                        <a:defRPr sz="1800"/>
                      </a:lvl1pPr>
                    </a:lstStyle>
                    <a:p>
                      <a:pPr marL="0" marR="0">
                        <a:spcBef>
                          <a:spcPts val="0"/>
                        </a:spcBef>
                        <a:spcAft>
                          <a:spcPts val="0"/>
                        </a:spcAft>
                      </a:pPr>
                      <a:r>
                        <a:rPr lang="en-US" sz="18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Operating Expenses</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endParaRPr sz="1800"/>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endParaRPr sz="1800"/>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5915168"/>
                  </a:ext>
                </a:extLst>
              </a:tr>
              <a:tr h="247205">
                <a:tc>
                  <a:txBody>
                    <a:bodyPr/>
                    <a:lstStyle>
                      <a:lvl1pPr>
                        <a:defRPr sz="1800"/>
                      </a:lvl1pPr>
                    </a:lstStyle>
                    <a:p>
                      <a:pPr marL="155575" marR="0">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Research and Development</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$104,000,000 </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13%</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4404"/>
                  </a:ext>
                </a:extLst>
              </a:tr>
              <a:tr h="247205">
                <a:tc>
                  <a:txBody>
                    <a:bodyPr/>
                    <a:lstStyle>
                      <a:lvl1pPr>
                        <a:defRPr sz="1800"/>
                      </a:lvl1pPr>
                    </a:lstStyle>
                    <a:p>
                      <a:pPr marL="155575" marR="0">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Sales, General and Admin.</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$160,000,000 </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20%</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7923684"/>
                  </a:ext>
                </a:extLst>
              </a:tr>
              <a:tr h="247205">
                <a:tc>
                  <a:txBody>
                    <a:bodyPr/>
                    <a:lstStyle>
                      <a:lvl1pPr>
                        <a:defRPr sz="1800"/>
                      </a:lvl1pPr>
                    </a:lstStyle>
                    <a:p>
                      <a:pPr marL="155575" marR="0">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Non-Recurring Items</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$16,000,000 </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7844053"/>
                  </a:ext>
                </a:extLst>
              </a:tr>
              <a:tr h="247205">
                <a:tc>
                  <a:txBody>
                    <a:bodyPr/>
                    <a:lstStyle>
                      <a:lvl1pPr>
                        <a:defRPr sz="1800"/>
                      </a:lvl1pPr>
                    </a:lstStyle>
                    <a:p>
                      <a:pPr marL="155575" marR="0">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Other Operating Items</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$8,000,000 </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3605291"/>
                  </a:ext>
                </a:extLst>
              </a:tr>
              <a:tr h="247205">
                <a:tc>
                  <a:txBody>
                    <a:bodyPr/>
                    <a:lstStyle>
                      <a:lvl1pPr>
                        <a:defRPr sz="1800"/>
                      </a:lvl1pPr>
                    </a:lstStyle>
                    <a:p>
                      <a:pPr marL="0" marR="0">
                        <a:spcBef>
                          <a:spcPts val="0"/>
                        </a:spcBef>
                        <a:spcAft>
                          <a:spcPts val="0"/>
                        </a:spcAft>
                      </a:pPr>
                      <a:r>
                        <a:rPr lang="en-US" sz="18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Operating Income</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$72,000,000 </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9%</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8972675"/>
                  </a:ext>
                </a:extLst>
              </a:tr>
              <a:tr h="247205">
                <a:tc>
                  <a:txBody>
                    <a:bodyPr/>
                    <a:lstStyle>
                      <a:lvl1pPr>
                        <a:defRPr sz="1800"/>
                      </a:lvl1pPr>
                    </a:lstStyle>
                    <a:p>
                      <a:pPr marL="155575" marR="0">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Add'l income/expense items</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$8,000,000 </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851294"/>
                  </a:ext>
                </a:extLst>
              </a:tr>
              <a:tr h="247205">
                <a:tc>
                  <a:txBody>
                    <a:bodyPr/>
                    <a:lstStyle>
                      <a:lvl1pPr>
                        <a:defRPr sz="1800"/>
                      </a:lvl1pPr>
                    </a:lstStyle>
                    <a:p>
                      <a:pPr marL="0" marR="0">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Earnings Before Interest and Tax</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$80,000,000 </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10%</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0250001"/>
                  </a:ext>
                </a:extLst>
              </a:tr>
              <a:tr h="247205">
                <a:tc>
                  <a:txBody>
                    <a:bodyPr/>
                    <a:lstStyle>
                      <a:lvl1pPr>
                        <a:defRPr sz="1800"/>
                      </a:lvl1pPr>
                    </a:lstStyle>
                    <a:p>
                      <a:pPr marL="155575" marR="0">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Interest Expense</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$8,800,000 </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5810926"/>
                  </a:ext>
                </a:extLst>
              </a:tr>
              <a:tr h="247205">
                <a:tc>
                  <a:txBody>
                    <a:bodyPr/>
                    <a:lstStyle>
                      <a:lvl1pPr>
                        <a:defRPr sz="1800"/>
                      </a:lvl1pPr>
                    </a:lstStyle>
                    <a:p>
                      <a:pPr marL="0" marR="0">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Earnings Before Tax</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$71,200,000 </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9%</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199293"/>
                  </a:ext>
                </a:extLst>
              </a:tr>
              <a:tr h="247205">
                <a:tc>
                  <a:txBody>
                    <a:bodyPr/>
                    <a:lstStyle>
                      <a:lvl1pPr>
                        <a:defRPr sz="1800"/>
                      </a:lvl1pPr>
                    </a:lstStyle>
                    <a:p>
                      <a:pPr marL="155575" marR="0">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Income Tax</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$21,360,000 </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3%</a:t>
                      </a: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9007043"/>
                  </a:ext>
                </a:extLst>
              </a:tr>
              <a:tr h="247205">
                <a:tc>
                  <a:txBody>
                    <a:bodyPr/>
                    <a:lstStyle>
                      <a:lvl1pPr>
                        <a:defRPr sz="1800"/>
                      </a:lvl1pPr>
                    </a:lstStyle>
                    <a:p>
                      <a:pPr marL="0" marR="0">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Net Income</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$49,840,000 </a:t>
                      </a:r>
                      <a:endParaRPr lang="en-US" sz="180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defRPr sz="1800"/>
                      </a:lvl1pPr>
                    </a:lstStyle>
                    <a:p>
                      <a:pPr marL="0" marR="0" algn="r">
                        <a:spcBef>
                          <a:spcPts val="0"/>
                        </a:spcBef>
                        <a:spcAft>
                          <a:spcPts val="0"/>
                        </a:spcAft>
                      </a:pPr>
                      <a:r>
                        <a:rPr lang="en-US" sz="18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6%</a:t>
                      </a:r>
                      <a:endParaRPr lang="en-US"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8415" marB="184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21190"/>
                  </a:ext>
                </a:extLst>
              </a:tr>
            </a:tbl>
          </a:graphicData>
        </a:graphic>
      </p:graphicFrame>
      <p:sp>
        <p:nvSpPr>
          <p:cNvPr id="3" name="TextBox 2">
            <a:extLst>
              <a:ext uri="{FF2B5EF4-FFF2-40B4-BE49-F238E27FC236}">
                <a16:creationId xmlns:a16="http://schemas.microsoft.com/office/drawing/2014/main" id="{F0D526FC-08B0-30F3-DC07-0A977204DCAE}"/>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Tables, Dest</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07376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A9AD7-5DA9-4E40-85F1-B5B535DF0412}"/>
              </a:ext>
            </a:extLst>
          </p:cNvPr>
          <p:cNvSpPr>
            <a:spLocks noGrp="1"/>
          </p:cNvSpPr>
          <p:nvPr>
            <p:ph type="title"/>
          </p:nvPr>
        </p:nvSpPr>
        <p:spPr>
          <a:xfrm>
            <a:off x="838200" y="365125"/>
            <a:ext cx="10515600" cy="604693"/>
          </a:xfrm>
        </p:spPr>
        <p:txBody>
          <a:bodyPr>
            <a:normAutofit fontScale="90000"/>
          </a:bodyPr>
          <a:lstStyle/>
          <a:p>
            <a:pPr algn="ctr"/>
            <a:r>
              <a:rPr lang="en-US" dirty="0"/>
              <a:t>Images of Ranges</a:t>
            </a:r>
          </a:p>
        </p:txBody>
      </p:sp>
      <p:sp>
        <p:nvSpPr>
          <p:cNvPr id="3" name="Content Placeholder 2">
            <a:extLst>
              <a:ext uri="{FF2B5EF4-FFF2-40B4-BE49-F238E27FC236}">
                <a16:creationId xmlns:a16="http://schemas.microsoft.com/office/drawing/2014/main" id="{147E6AD3-C482-43F7-AACA-4E5F806289B3}"/>
              </a:ext>
            </a:extLst>
          </p:cNvPr>
          <p:cNvSpPr>
            <a:spLocks noGrp="1"/>
          </p:cNvSpPr>
          <p:nvPr>
            <p:ph idx="1"/>
          </p:nvPr>
        </p:nvSpPr>
        <p:spPr>
          <a:xfrm>
            <a:off x="838200" y="1345333"/>
            <a:ext cx="10515600" cy="4351338"/>
          </a:xfrm>
        </p:spPr>
        <p:txBody>
          <a:bodyPr>
            <a:normAutofit/>
          </a:bodyPr>
          <a:lstStyle/>
          <a:p>
            <a:pPr>
              <a:spcAft>
                <a:spcPts val="400"/>
              </a:spcAft>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feature transfers the image (PNG) of the named range, just as it looks in Excel.</a:t>
            </a:r>
          </a:p>
          <a:p>
            <a:pPr>
              <a:spcAft>
                <a:spcPts val="400"/>
              </a:spcAft>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Name the cell or range of cells (starting with the prefix and ending with "_</a:t>
            </a:r>
            <a:r>
              <a:rPr lang="en-US" sz="2000" dirty="0" err="1">
                <a:solidFill>
                  <a:srgbClr val="7F7F7F"/>
                </a:solidFill>
                <a:latin typeface="Calibri" panose="020F0502020204030204" pitchFamily="34" charset="0"/>
                <a:ea typeface="Calibri" panose="020F0502020204030204" pitchFamily="34" charset="0"/>
                <a:cs typeface="Times New Roman" panose="02020603050405020304" pitchFamily="18" charset="0"/>
              </a:rPr>
              <a:t>img</a:t>
            </a: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Include any content in the range (conditional formatting, sparklines, images, shapes, text boxes, smart art, dynamic items, etc.) The image (PNG) of all content in the range will be transferred to your Word/Ppt document just the way it appears in Excel. </a:t>
            </a:r>
          </a:p>
          <a:p>
            <a:pPr>
              <a:spcAft>
                <a:spcPts val="400"/>
              </a:spcAft>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Some users choose to transfer images of tables instead of updating text within each cell. This may be easier than formatting tables in Word/PowerPoint, however, it will significantly increase transfer size and will make the Word/PowerPoint file much larger.</a:t>
            </a:r>
          </a:p>
          <a:p>
            <a:pPr>
              <a:spcAft>
                <a:spcPts val="400"/>
              </a:spcAft>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Note: Currently, this is only compatible with Office for Windows. It is not yet compatible with Macs. In Office Online, it only transfers content within the range (including conditional formatting), but not items added on top of the range (such as images). However, the same result can be achieved by putting the content on a chart (works on Macs).</a:t>
            </a:r>
          </a:p>
          <a:p>
            <a:pPr marL="0" indent="0">
              <a:spcAft>
                <a:spcPts val="400"/>
              </a:spcAft>
              <a:buNone/>
            </a:pPr>
            <a:endPar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TextBox 3">
            <a:extLst>
              <a:ext uri="{FF2B5EF4-FFF2-40B4-BE49-F238E27FC236}">
                <a16:creationId xmlns:a16="http://schemas.microsoft.com/office/drawing/2014/main" id="{980AE684-BC9B-6AEC-112B-EFAD22F86CA6}"/>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Image</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44321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3791D-361A-4F06-A87D-BE96C8AC4D88}"/>
              </a:ext>
            </a:extLst>
          </p:cNvPr>
          <p:cNvSpPr>
            <a:spLocks noGrp="1"/>
          </p:cNvSpPr>
          <p:nvPr>
            <p:ph type="title"/>
          </p:nvPr>
        </p:nvSpPr>
        <p:spPr>
          <a:xfrm>
            <a:off x="838200" y="365126"/>
            <a:ext cx="10515600" cy="623166"/>
          </a:xfrm>
        </p:spPr>
        <p:txBody>
          <a:bodyPr>
            <a:normAutofit fontScale="90000"/>
          </a:bodyPr>
          <a:lstStyle/>
          <a:p>
            <a:pPr algn="ctr"/>
            <a:r>
              <a:rPr lang="en-US" dirty="0"/>
              <a:t>Images of Ranges</a:t>
            </a:r>
          </a:p>
        </p:txBody>
      </p:sp>
      <p:sp>
        <p:nvSpPr>
          <p:cNvPr id="3" name="Content Placeholder 2">
            <a:extLst>
              <a:ext uri="{FF2B5EF4-FFF2-40B4-BE49-F238E27FC236}">
                <a16:creationId xmlns:a16="http://schemas.microsoft.com/office/drawing/2014/main" id="{636D3E59-FB14-4AE4-A252-1DE52305A207}"/>
              </a:ext>
            </a:extLst>
          </p:cNvPr>
          <p:cNvSpPr>
            <a:spLocks noGrp="1"/>
          </p:cNvSpPr>
          <p:nvPr>
            <p:ph idx="1"/>
          </p:nvPr>
        </p:nvSpPr>
        <p:spPr>
          <a:xfrm>
            <a:off x="838200" y="1253331"/>
            <a:ext cx="10515600" cy="1111178"/>
          </a:xfrm>
        </p:spPr>
        <p:txBody>
          <a:bodyPr/>
          <a:lstStyle/>
          <a:p>
            <a:pPr marL="0" indent="0">
              <a:buNone/>
            </a:pPr>
            <a:r>
              <a:rPr lang="en-US"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Image based on range containing a variety of formula-based elements</a:t>
            </a:r>
          </a:p>
          <a:p>
            <a:pPr marL="0" lvl="0" indent="0">
              <a:lnSpc>
                <a:spcPct val="100000"/>
              </a:lnSpc>
              <a:spcBef>
                <a:spcPts val="0"/>
              </a:spcBef>
              <a:spcAft>
                <a:spcPts val="400"/>
              </a:spcAft>
              <a:buNone/>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example shows sparklines, conditional formatting, and a chart in a range. The source of the image below is a named range in Excel</a:t>
            </a:r>
            <a:r>
              <a:rPr lang="en-US"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n-US" dirty="0"/>
          </a:p>
        </p:txBody>
      </p:sp>
      <p:pic>
        <p:nvPicPr>
          <p:cNvPr id="4" name="Picture 3">
            <a:extLst>
              <a:ext uri="{FF2B5EF4-FFF2-40B4-BE49-F238E27FC236}">
                <a16:creationId xmlns:a16="http://schemas.microsoft.com/office/drawing/2014/main" id="{0E2307B4-C223-454F-8CF2-FBBFBBFD733E}"/>
              </a:ext>
            </a:extLst>
          </p:cNvPr>
          <p:cNvPicPr>
            <a:picLocks noChangeAspect="1"/>
          </p:cNvPicPr>
          <p:nvPr>
            <p:custDataLst>
              <p:tags r:id="rId1"/>
            </p:custDataLst>
          </p:nvPr>
        </p:nvPicPr>
        <p:blipFill>
          <a:blip r:embed="rId3"/>
          <a:stretch>
            <a:fillRect/>
          </a:stretch>
        </p:blipFill>
        <p:spPr>
          <a:xfrm>
            <a:off x="2994300" y="2924173"/>
            <a:ext cx="6203400" cy="2026519"/>
          </a:xfrm>
          <a:prstGeom prst="rect">
            <a:avLst/>
          </a:prstGeom>
        </p:spPr>
      </p:pic>
      <p:sp>
        <p:nvSpPr>
          <p:cNvPr id="5" name="TextBox 4">
            <a:extLst>
              <a:ext uri="{FF2B5EF4-FFF2-40B4-BE49-F238E27FC236}">
                <a16:creationId xmlns:a16="http://schemas.microsoft.com/office/drawing/2014/main" id="{BC477E54-259B-0AF0-A805-D9EFEE9DB766}"/>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Image</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01729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8B66-B3D5-4FAB-AE6F-6F1B0E417571}"/>
              </a:ext>
            </a:extLst>
          </p:cNvPr>
          <p:cNvSpPr>
            <a:spLocks noGrp="1"/>
          </p:cNvSpPr>
          <p:nvPr>
            <p:ph type="title"/>
          </p:nvPr>
        </p:nvSpPr>
        <p:spPr>
          <a:xfrm>
            <a:off x="838200" y="365126"/>
            <a:ext cx="10515600" cy="512330"/>
          </a:xfrm>
        </p:spPr>
        <p:txBody>
          <a:bodyPr>
            <a:normAutofit fontScale="90000"/>
          </a:bodyPr>
          <a:lstStyle/>
          <a:p>
            <a:pPr algn="ctr"/>
            <a:r>
              <a:rPr lang="en-US" dirty="0"/>
              <a:t>Images of Ranges</a:t>
            </a:r>
          </a:p>
        </p:txBody>
      </p:sp>
      <p:sp>
        <p:nvSpPr>
          <p:cNvPr id="3" name="Content Placeholder 2">
            <a:extLst>
              <a:ext uri="{FF2B5EF4-FFF2-40B4-BE49-F238E27FC236}">
                <a16:creationId xmlns:a16="http://schemas.microsoft.com/office/drawing/2014/main" id="{6F8F214C-24AD-49CA-8A02-EC4C54F8C6EE}"/>
              </a:ext>
            </a:extLst>
          </p:cNvPr>
          <p:cNvSpPr>
            <a:spLocks noGrp="1"/>
          </p:cNvSpPr>
          <p:nvPr>
            <p:ph idx="1"/>
          </p:nvPr>
        </p:nvSpPr>
        <p:spPr>
          <a:xfrm>
            <a:off x="912090" y="942112"/>
            <a:ext cx="10515600" cy="3722252"/>
          </a:xfrm>
        </p:spPr>
        <p:txBody>
          <a:bodyPr>
            <a:normAutofit/>
          </a:bodyPr>
          <a:lstStyle/>
          <a:p>
            <a:pPr marL="0" indent="0">
              <a:buNone/>
            </a:pPr>
            <a:r>
              <a:rPr lang="en-US"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Image based on user selection or cell formula</a:t>
            </a:r>
          </a:p>
          <a:p>
            <a:pPr>
              <a:spcAft>
                <a:spcPts val="400"/>
              </a:spcAft>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example below displays a flag image based on a country that is selected based on a drop-down list in Excel. It shows an image which appears in a single cell in Excel.</a:t>
            </a:r>
          </a:p>
          <a:p>
            <a:pPr>
              <a:spcAft>
                <a:spcPts val="400"/>
              </a:spcAft>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technique is commonly used to display product images based on selected/configured solution or people photos.</a:t>
            </a:r>
          </a:p>
          <a:p>
            <a:pPr>
              <a:spcAft>
                <a:spcPts val="400"/>
              </a:spcAft>
            </a:pPr>
            <a:endPar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TextBox 3" descr="{Text:!r_CountryFlag}">
            <a:extLst>
              <a:ext uri="{FF2B5EF4-FFF2-40B4-BE49-F238E27FC236}">
                <a16:creationId xmlns:a16="http://schemas.microsoft.com/office/drawing/2014/main" id="{189D0F9E-35D2-4C0E-B917-32BC610EA152}"/>
              </a:ext>
            </a:extLst>
          </p:cNvPr>
          <p:cNvSpPr txBox="1"/>
          <p:nvPr/>
        </p:nvSpPr>
        <p:spPr>
          <a:xfrm>
            <a:off x="4894984" y="2863456"/>
            <a:ext cx="2475345" cy="369332"/>
          </a:xfrm>
          <a:prstGeom prst="rect">
            <a:avLst/>
          </a:prstGeom>
          <a:noFill/>
        </p:spPr>
        <p:txBody>
          <a:bodyPr wrap="square" rtlCol="0">
            <a:spAutoFit/>
          </a:bodyPr>
          <a:lstStyle/>
          <a:p>
            <a:r>
              <a:rPr lang="en-US" dirty="0"/>
              <a:t>Andorra</a:t>
            </a:r>
          </a:p>
        </p:txBody>
      </p:sp>
      <p:pic>
        <p:nvPicPr>
          <p:cNvPr id="5" name="Picture 4">
            <a:extLst>
              <a:ext uri="{FF2B5EF4-FFF2-40B4-BE49-F238E27FC236}">
                <a16:creationId xmlns:a16="http://schemas.microsoft.com/office/drawing/2014/main" id="{7BA6E481-210D-48FD-B77D-7DE789FDFBEA}"/>
              </a:ext>
            </a:extLst>
          </p:cNvPr>
          <p:cNvPicPr>
            <a:picLocks noChangeAspect="1"/>
          </p:cNvPicPr>
          <p:nvPr>
            <p:custDataLst>
              <p:tags r:id="rId1"/>
            </p:custDataLst>
          </p:nvPr>
        </p:nvPicPr>
        <p:blipFill>
          <a:blip r:embed="rId3"/>
          <a:stretch>
            <a:fillRect/>
          </a:stretch>
        </p:blipFill>
        <p:spPr>
          <a:xfrm>
            <a:off x="4894984" y="3449783"/>
            <a:ext cx="2033354" cy="1439862"/>
          </a:xfrm>
          <a:prstGeom prst="rect">
            <a:avLst/>
          </a:prstGeom>
        </p:spPr>
      </p:pic>
      <p:sp>
        <p:nvSpPr>
          <p:cNvPr id="6" name="Rectangle 5">
            <a:extLst>
              <a:ext uri="{FF2B5EF4-FFF2-40B4-BE49-F238E27FC236}">
                <a16:creationId xmlns:a16="http://schemas.microsoft.com/office/drawing/2014/main" id="{CFE33478-DDA6-4296-9369-EC86F503E5F5}"/>
              </a:ext>
            </a:extLst>
          </p:cNvPr>
          <p:cNvSpPr/>
          <p:nvPr/>
        </p:nvSpPr>
        <p:spPr>
          <a:xfrm>
            <a:off x="1403927" y="5364529"/>
            <a:ext cx="9949873" cy="974626"/>
          </a:xfrm>
          <a:prstGeom prst="rect">
            <a:avLst/>
          </a:prstGeom>
        </p:spPr>
        <p:txBody>
          <a:bodyPr wrap="square">
            <a:spAutoFit/>
          </a:bodyPr>
          <a:lstStyle/>
          <a:p>
            <a:pPr>
              <a:spcAft>
                <a:spcPts val="400"/>
              </a:spcAft>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Depending on your needs, there are also many ways to use VBA macros (and other add-ins) to modify the image displayed in the cell (which can be updated in Word/PowerPoint).</a:t>
            </a:r>
          </a:p>
          <a:p>
            <a:pPr>
              <a:spcAft>
                <a:spcPts val="400"/>
              </a:spcAft>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Images could also be based on a URL from a remote web site.</a:t>
            </a:r>
          </a:p>
        </p:txBody>
      </p:sp>
      <p:sp>
        <p:nvSpPr>
          <p:cNvPr id="7" name="TextBox 6">
            <a:extLst>
              <a:ext uri="{FF2B5EF4-FFF2-40B4-BE49-F238E27FC236}">
                <a16:creationId xmlns:a16="http://schemas.microsoft.com/office/drawing/2014/main" id="{A4EA04D4-5599-2191-1F57-E56737008C42}"/>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a:t>
            </a:r>
            <a:r>
              <a:rPr lang="en-US" sz="1800" b="1" i="1" dirty="0" err="1">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Sel</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a:t>
            </a:r>
            <a:r>
              <a:rPr lang="en-US" sz="1800" b="1" i="1" dirty="0" err="1">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Img</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2280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25AB5-253D-460A-B4DD-F46796656D91}"/>
              </a:ext>
            </a:extLst>
          </p:cNvPr>
          <p:cNvSpPr>
            <a:spLocks noGrp="1"/>
          </p:cNvSpPr>
          <p:nvPr>
            <p:ph type="title"/>
          </p:nvPr>
        </p:nvSpPr>
        <p:spPr>
          <a:xfrm>
            <a:off x="0" y="-651"/>
            <a:ext cx="12192000" cy="640080"/>
          </a:xfrm>
          <a:solidFill>
            <a:schemeClr val="accent5">
              <a:lumMod val="20000"/>
              <a:lumOff val="80000"/>
            </a:schemeClr>
          </a:solidFill>
        </p:spPr>
        <p:txBody>
          <a:bodyPr vert="horz" lIns="91440" tIns="45720" rIns="91440" bIns="0" rtlCol="0" anchor="b">
            <a:normAutofit fontScale="97500"/>
          </a:bodyPr>
          <a:lstStyle/>
          <a:p>
            <a:pPr algn="ctr"/>
            <a:r>
              <a:rPr lang="en-US" sz="4400">
                <a:solidFill>
                  <a:schemeClr val="accent1"/>
                </a:solidFill>
              </a:rPr>
              <a:t>How to Link Charts</a:t>
            </a:r>
          </a:p>
        </p:txBody>
      </p:sp>
      <p:sp>
        <p:nvSpPr>
          <p:cNvPr id="3" name="Content Placeholder 2">
            <a:extLst>
              <a:ext uri="{FF2B5EF4-FFF2-40B4-BE49-F238E27FC236}">
                <a16:creationId xmlns:a16="http://schemas.microsoft.com/office/drawing/2014/main" id="{A4FA620A-61AB-4B1A-ADCA-8DC0AF068AD4}"/>
              </a:ext>
            </a:extLst>
          </p:cNvPr>
          <p:cNvSpPr>
            <a:spLocks noGrp="1"/>
          </p:cNvSpPr>
          <p:nvPr>
            <p:ph sz="half" idx="1"/>
          </p:nvPr>
        </p:nvSpPr>
        <p:spPr>
          <a:xfrm>
            <a:off x="494169" y="1140737"/>
            <a:ext cx="4289498" cy="5558827"/>
          </a:xfrm>
        </p:spPr>
        <p:txBody>
          <a:bodyPr>
            <a:normAutofit/>
          </a:bodyPr>
          <a:lstStyle/>
          <a:p>
            <a:pPr marL="914400" lvl="1" indent="-457200">
              <a:buFont typeface="+mj-lt"/>
              <a:buAutoNum type="arabicPeriod"/>
            </a:pPr>
            <a:endParaRPr lang="en-US" sz="2000" dirty="0"/>
          </a:p>
          <a:p>
            <a:pPr marL="914400" lvl="1" indent="-457200">
              <a:buFont typeface="+mj-lt"/>
              <a:buAutoNum type="arabicPeriod"/>
            </a:pPr>
            <a:endParaRPr lang="en-US" sz="2000" dirty="0"/>
          </a:p>
          <a:p>
            <a:pPr marL="914400" lvl="1" indent="-457200">
              <a:buFont typeface="+mj-lt"/>
              <a:buAutoNum type="arabicPeriod"/>
            </a:pPr>
            <a:r>
              <a:rPr lang="en-US" sz="2000" dirty="0"/>
              <a:t>In Excel, name the source range/table  then “Submit Content”</a:t>
            </a:r>
          </a:p>
          <a:p>
            <a:pPr marL="914400" lvl="1" indent="-457200">
              <a:buFont typeface="+mj-lt"/>
              <a:buAutoNum type="arabicPeriod"/>
            </a:pPr>
            <a:r>
              <a:rPr lang="en-US" sz="2000" dirty="0"/>
              <a:t>In the PPT add-in, click “Get Excel Content”</a:t>
            </a:r>
          </a:p>
          <a:p>
            <a:pPr marL="914400" lvl="1" indent="-457200">
              <a:buFont typeface="+mj-lt"/>
              <a:buAutoNum type="arabicPeriod"/>
            </a:pPr>
            <a:r>
              <a:rPr lang="en-US" sz="2000" dirty="0"/>
              <a:t>Select the desired “Table” source from the drop-downs</a:t>
            </a:r>
          </a:p>
          <a:p>
            <a:pPr marL="914400" lvl="1" indent="-457200">
              <a:buFont typeface="+mj-lt"/>
              <a:buAutoNum type="arabicPeriod"/>
            </a:pPr>
            <a:r>
              <a:rPr lang="en-US" sz="2000" dirty="0"/>
              <a:t>Select the Shape (Chart) to link</a:t>
            </a:r>
          </a:p>
          <a:p>
            <a:pPr marL="914400" lvl="1" indent="-457200">
              <a:buFont typeface="+mj-lt"/>
              <a:buAutoNum type="arabicPeriod"/>
            </a:pPr>
            <a:r>
              <a:rPr lang="en-US" sz="2000" dirty="0"/>
              <a:t>Click on “Add/Update Link”</a:t>
            </a:r>
          </a:p>
          <a:p>
            <a:pPr lvl="1"/>
            <a:endParaRPr lang="en-US" sz="2000" dirty="0"/>
          </a:p>
        </p:txBody>
      </p:sp>
      <p:sp>
        <p:nvSpPr>
          <p:cNvPr id="4" name="TextBox 3">
            <a:extLst>
              <a:ext uri="{FF2B5EF4-FFF2-40B4-BE49-F238E27FC236}">
                <a16:creationId xmlns:a16="http://schemas.microsoft.com/office/drawing/2014/main" id="{FDA3D3D2-42E9-AF19-8451-83251998CF65}"/>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grpSp>
        <p:nvGrpSpPr>
          <p:cNvPr id="18" name="Group 17">
            <a:extLst>
              <a:ext uri="{FF2B5EF4-FFF2-40B4-BE49-F238E27FC236}">
                <a16:creationId xmlns:a16="http://schemas.microsoft.com/office/drawing/2014/main" id="{4C1B47D6-5A38-DA76-C4D5-BECA6EC19054}"/>
              </a:ext>
            </a:extLst>
          </p:cNvPr>
          <p:cNvGrpSpPr/>
          <p:nvPr/>
        </p:nvGrpSpPr>
        <p:grpSpPr>
          <a:xfrm>
            <a:off x="4699000" y="906995"/>
            <a:ext cx="7226035" cy="5070472"/>
            <a:chOff x="4699000" y="906995"/>
            <a:chExt cx="7226035" cy="5070472"/>
          </a:xfrm>
        </p:grpSpPr>
        <p:pic>
          <p:nvPicPr>
            <p:cNvPr id="13" name="Picture 12">
              <a:extLst>
                <a:ext uri="{FF2B5EF4-FFF2-40B4-BE49-F238E27FC236}">
                  <a16:creationId xmlns:a16="http://schemas.microsoft.com/office/drawing/2014/main" id="{152018E2-D49C-F88C-D851-4BE769114C8C}"/>
                </a:ext>
              </a:extLst>
            </p:cNvPr>
            <p:cNvPicPr>
              <a:picLocks noChangeAspect="1"/>
            </p:cNvPicPr>
            <p:nvPr/>
          </p:nvPicPr>
          <p:blipFill>
            <a:blip r:embed="rId3"/>
            <a:stretch>
              <a:fillRect/>
            </a:stretch>
          </p:blipFill>
          <p:spPr>
            <a:xfrm>
              <a:off x="4699000" y="906995"/>
              <a:ext cx="7226035" cy="5070472"/>
            </a:xfrm>
            <a:prstGeom prst="rect">
              <a:avLst/>
            </a:prstGeom>
            <a:ln>
              <a:noFill/>
            </a:ln>
            <a:effectLst>
              <a:outerShdw blurRad="190500" algn="tl" rotWithShape="0">
                <a:srgbClr val="000000">
                  <a:alpha val="70000"/>
                </a:srgbClr>
              </a:outerShdw>
            </a:effectLst>
          </p:spPr>
        </p:pic>
        <p:sp>
          <p:nvSpPr>
            <p:cNvPr id="14" name="Oval 13">
              <a:extLst>
                <a:ext uri="{FF2B5EF4-FFF2-40B4-BE49-F238E27FC236}">
                  <a16:creationId xmlns:a16="http://schemas.microsoft.com/office/drawing/2014/main" id="{3A07CDC9-8863-9290-E6CC-4660CA7A1D6C}"/>
                </a:ext>
              </a:extLst>
            </p:cNvPr>
            <p:cNvSpPr/>
            <p:nvPr/>
          </p:nvSpPr>
          <p:spPr>
            <a:xfrm>
              <a:off x="11108267" y="2396067"/>
              <a:ext cx="274320" cy="274320"/>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2</a:t>
              </a: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27DC0883-BE07-B364-F978-D158C881EE4B}"/>
                </a:ext>
              </a:extLst>
            </p:cNvPr>
            <p:cNvSpPr/>
            <p:nvPr/>
          </p:nvSpPr>
          <p:spPr>
            <a:xfrm>
              <a:off x="11582400" y="3285067"/>
              <a:ext cx="274320" cy="274320"/>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3</a:t>
              </a:r>
            </a:p>
          </p:txBody>
        </p:sp>
        <p:sp>
          <p:nvSpPr>
            <p:cNvPr id="16" name="Oval 15">
              <a:extLst>
                <a:ext uri="{FF2B5EF4-FFF2-40B4-BE49-F238E27FC236}">
                  <a16:creationId xmlns:a16="http://schemas.microsoft.com/office/drawing/2014/main" id="{907DBD7E-BEEC-7E96-3DB1-C53F7196F068}"/>
                </a:ext>
              </a:extLst>
            </p:cNvPr>
            <p:cNvSpPr/>
            <p:nvPr/>
          </p:nvSpPr>
          <p:spPr>
            <a:xfrm>
              <a:off x="8788400" y="5164667"/>
              <a:ext cx="274320" cy="274320"/>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4</a:t>
              </a:r>
            </a:p>
          </p:txBody>
        </p:sp>
        <p:sp>
          <p:nvSpPr>
            <p:cNvPr id="17" name="Oval 16">
              <a:extLst>
                <a:ext uri="{FF2B5EF4-FFF2-40B4-BE49-F238E27FC236}">
                  <a16:creationId xmlns:a16="http://schemas.microsoft.com/office/drawing/2014/main" id="{626472CB-78B7-D1E2-2FF8-64A0A0333322}"/>
                </a:ext>
              </a:extLst>
            </p:cNvPr>
            <p:cNvSpPr/>
            <p:nvPr/>
          </p:nvSpPr>
          <p:spPr>
            <a:xfrm>
              <a:off x="11015133" y="5587999"/>
              <a:ext cx="274320" cy="274320"/>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5</a:t>
              </a:r>
            </a:p>
          </p:txBody>
        </p:sp>
      </p:grpSp>
    </p:spTree>
    <p:extLst>
      <p:ext uri="{BB962C8B-B14F-4D97-AF65-F5344CB8AC3E}">
        <p14:creationId xmlns:p14="http://schemas.microsoft.com/office/powerpoint/2010/main" val="3227144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A26B415-64C2-4B62-868A-75E50BC4E70A}"/>
              </a:ext>
            </a:extLst>
          </p:cNvPr>
          <p:cNvSpPr txBox="1">
            <a:spLocks/>
          </p:cNvSpPr>
          <p:nvPr/>
        </p:nvSpPr>
        <p:spPr>
          <a:xfrm>
            <a:off x="0" y="-1"/>
            <a:ext cx="12191999" cy="635195"/>
          </a:xfrm>
          <a:prstGeom prst="rect">
            <a:avLst/>
          </a:prstGeom>
          <a:solidFill>
            <a:schemeClr val="accent5">
              <a:lumMod val="20000"/>
              <a:lumOff val="80000"/>
            </a:schemeClr>
          </a:solidFill>
        </p:spPr>
        <p:txBody>
          <a:bodyPr vert="horz" lIns="91440" tIns="45720" rIns="91440" bIns="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472C4"/>
                </a:solidFill>
                <a:effectLst/>
                <a:uLnTx/>
                <a:uFillTx/>
                <a:latin typeface="Calibri" panose="020F0502020204030204"/>
                <a:ea typeface="+mj-ea"/>
                <a:cs typeface="+mj-cs"/>
              </a:rPr>
              <a:t>              Chart Examples - Bar &amp; Column Charts *</a:t>
            </a:r>
          </a:p>
        </p:txBody>
      </p:sp>
      <p:graphicFrame>
        <p:nvGraphicFramePr>
          <p:cNvPr id="4" name="Chart 3">
            <a:extLst>
              <a:ext uri="{FF2B5EF4-FFF2-40B4-BE49-F238E27FC236}">
                <a16:creationId xmlns:a16="http://schemas.microsoft.com/office/drawing/2014/main" id="{271CE08D-CC18-4E35-A434-6C2F44E1C141}"/>
              </a:ext>
            </a:extLst>
          </p:cNvPr>
          <p:cNvGraphicFramePr/>
          <p:nvPr>
            <p:custDataLst>
              <p:tags r:id="rId1"/>
            </p:custDataLst>
          </p:nvPr>
        </p:nvGraphicFramePr>
        <p:xfrm>
          <a:off x="663574" y="650273"/>
          <a:ext cx="4572000" cy="27432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 name="Chart 6">
            <a:extLst>
              <a:ext uri="{FF2B5EF4-FFF2-40B4-BE49-F238E27FC236}">
                <a16:creationId xmlns:a16="http://schemas.microsoft.com/office/drawing/2014/main" id="{7ED6C555-7C10-4A66-9C9A-040420CE1839}"/>
              </a:ext>
            </a:extLst>
          </p:cNvPr>
          <p:cNvGraphicFramePr/>
          <p:nvPr>
            <p:custDataLst>
              <p:tags r:id="rId2"/>
            </p:custDataLst>
          </p:nvPr>
        </p:nvGraphicFramePr>
        <p:xfrm>
          <a:off x="6686890" y="650273"/>
          <a:ext cx="4572000" cy="27432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3" name="Chart 12">
            <a:extLst>
              <a:ext uri="{FF2B5EF4-FFF2-40B4-BE49-F238E27FC236}">
                <a16:creationId xmlns:a16="http://schemas.microsoft.com/office/drawing/2014/main" id="{4079A801-8D5C-4431-BE6D-4A811BB30832}"/>
              </a:ext>
            </a:extLst>
          </p:cNvPr>
          <p:cNvGraphicFramePr/>
          <p:nvPr>
            <p:custDataLst>
              <p:tags r:id="rId3"/>
            </p:custDataLst>
            <p:extLst>
              <p:ext uri="{D42A27DB-BD31-4B8C-83A1-F6EECF244321}">
                <p14:modId xmlns:p14="http://schemas.microsoft.com/office/powerpoint/2010/main" val="1235063730"/>
              </p:ext>
            </p:extLst>
          </p:nvPr>
        </p:nvGraphicFramePr>
        <p:xfrm>
          <a:off x="663574" y="3503447"/>
          <a:ext cx="4572000" cy="2743200"/>
        </p:xfrm>
        <a:graphic>
          <a:graphicData uri="http://schemas.openxmlformats.org/drawingml/2006/chart">
            <c:chart xmlns:c="http://schemas.openxmlformats.org/drawingml/2006/chart" xmlns:r="http://schemas.openxmlformats.org/officeDocument/2006/relationships" r:id="rId9"/>
          </a:graphicData>
        </a:graphic>
      </p:graphicFrame>
      <p:sp>
        <p:nvSpPr>
          <p:cNvPr id="20" name="TextBox 19">
            <a:extLst>
              <a:ext uri="{FF2B5EF4-FFF2-40B4-BE49-F238E27FC236}">
                <a16:creationId xmlns:a16="http://schemas.microsoft.com/office/drawing/2014/main" id="{C82CA803-8DCD-4E2E-A461-07BC2A587E56}"/>
              </a:ext>
            </a:extLst>
          </p:cNvPr>
          <p:cNvSpPr txBox="1"/>
          <p:nvPr/>
        </p:nvSpPr>
        <p:spPr>
          <a:xfrm>
            <a:off x="498474" y="3228619"/>
            <a:ext cx="490219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23" name="TextBox 22">
            <a:extLst>
              <a:ext uri="{FF2B5EF4-FFF2-40B4-BE49-F238E27FC236}">
                <a16:creationId xmlns:a16="http://schemas.microsoft.com/office/drawing/2014/main" id="{399DFA43-68AC-483D-BE2C-2C90ADEB35FB}"/>
              </a:ext>
            </a:extLst>
          </p:cNvPr>
          <p:cNvSpPr txBox="1"/>
          <p:nvPr/>
        </p:nvSpPr>
        <p:spPr>
          <a:xfrm>
            <a:off x="7010400" y="3226963"/>
            <a:ext cx="4902199"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24" name="TextBox 23">
            <a:extLst>
              <a:ext uri="{FF2B5EF4-FFF2-40B4-BE49-F238E27FC236}">
                <a16:creationId xmlns:a16="http://schemas.microsoft.com/office/drawing/2014/main" id="{A5FB68A3-8811-4827-AF02-466C0CA0F3EF}"/>
              </a:ext>
            </a:extLst>
          </p:cNvPr>
          <p:cNvSpPr txBox="1"/>
          <p:nvPr/>
        </p:nvSpPr>
        <p:spPr>
          <a:xfrm>
            <a:off x="466218" y="6129060"/>
            <a:ext cx="4902199"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graphicFrame>
        <p:nvGraphicFramePr>
          <p:cNvPr id="27" name="Chart 26">
            <a:extLst>
              <a:ext uri="{FF2B5EF4-FFF2-40B4-BE49-F238E27FC236}">
                <a16:creationId xmlns:a16="http://schemas.microsoft.com/office/drawing/2014/main" id="{680D88E7-DCB8-4C54-9DCB-2942F5983BFF}"/>
              </a:ext>
            </a:extLst>
          </p:cNvPr>
          <p:cNvGraphicFramePr/>
          <p:nvPr>
            <p:custDataLst>
              <p:tags r:id="rId4"/>
            </p:custDataLst>
            <p:extLst>
              <p:ext uri="{D42A27DB-BD31-4B8C-83A1-F6EECF244321}">
                <p14:modId xmlns:p14="http://schemas.microsoft.com/office/powerpoint/2010/main" val="813468393"/>
              </p:ext>
            </p:extLst>
          </p:nvPr>
        </p:nvGraphicFramePr>
        <p:xfrm>
          <a:off x="6686890" y="3516665"/>
          <a:ext cx="4572000" cy="2743200"/>
        </p:xfrm>
        <a:graphic>
          <a:graphicData uri="http://schemas.openxmlformats.org/drawingml/2006/chart">
            <c:chart xmlns:c="http://schemas.openxmlformats.org/drawingml/2006/chart" xmlns:r="http://schemas.openxmlformats.org/officeDocument/2006/relationships" r:id="rId10"/>
          </a:graphicData>
        </a:graphic>
      </p:graphicFrame>
      <p:sp>
        <p:nvSpPr>
          <p:cNvPr id="28" name="Rectangle 27">
            <a:extLst>
              <a:ext uri="{FF2B5EF4-FFF2-40B4-BE49-F238E27FC236}">
                <a16:creationId xmlns:a16="http://schemas.microsoft.com/office/drawing/2014/main" id="{433AA140-44E7-432A-B660-6E9980447004}"/>
              </a:ext>
            </a:extLst>
          </p:cNvPr>
          <p:cNvSpPr/>
          <p:nvPr/>
        </p:nvSpPr>
        <p:spPr>
          <a:xfrm>
            <a:off x="7167033" y="6129060"/>
            <a:ext cx="44486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2" name="TextBox 1">
            <a:extLst>
              <a:ext uri="{FF2B5EF4-FFF2-40B4-BE49-F238E27FC236}">
                <a16:creationId xmlns:a16="http://schemas.microsoft.com/office/drawing/2014/main" id="{8BDF6F32-78D3-0267-E186-23A43C939C0D}"/>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5569EAC3-060E-B112-F9F9-0DFF7F7EA9C0}"/>
              </a:ext>
            </a:extLst>
          </p:cNvPr>
          <p:cNvSpPr txBox="1"/>
          <p:nvPr/>
        </p:nvSpPr>
        <p:spPr>
          <a:xfrm>
            <a:off x="5625041" y="6378305"/>
            <a:ext cx="6346826" cy="276999"/>
          </a:xfrm>
          <a:prstGeom prst="rect">
            <a:avLst/>
          </a:prstGeom>
          <a:noFill/>
        </p:spPr>
        <p:txBody>
          <a:bodyPr wrap="square" rtlCol="0">
            <a:spAutoFit/>
          </a:bodyPr>
          <a:lstStyle/>
          <a:p>
            <a:pPr algn="r"/>
            <a:r>
              <a:rPr lang="en-US" sz="1200" dirty="0"/>
              <a:t>*More chart examples can be found at the end of this document</a:t>
            </a:r>
          </a:p>
        </p:txBody>
      </p:sp>
    </p:spTree>
    <p:extLst>
      <p:ext uri="{BB962C8B-B14F-4D97-AF65-F5344CB8AC3E}">
        <p14:creationId xmlns:p14="http://schemas.microsoft.com/office/powerpoint/2010/main" val="4032809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BD281-686F-4612-87B0-BC2DDDD402AD}"/>
              </a:ext>
            </a:extLst>
          </p:cNvPr>
          <p:cNvSpPr>
            <a:spLocks noGrp="1"/>
          </p:cNvSpPr>
          <p:nvPr>
            <p:ph type="title"/>
          </p:nvPr>
        </p:nvSpPr>
        <p:spPr>
          <a:xfrm>
            <a:off x="838200" y="365125"/>
            <a:ext cx="10515600" cy="595457"/>
          </a:xfrm>
        </p:spPr>
        <p:txBody>
          <a:bodyPr>
            <a:normAutofit fontScale="90000"/>
          </a:bodyPr>
          <a:lstStyle/>
          <a:p>
            <a:pPr algn="ctr"/>
            <a:r>
              <a:rPr lang="en-US" dirty="0"/>
              <a:t>Image of Charts / Graphs</a:t>
            </a:r>
          </a:p>
        </p:txBody>
      </p:sp>
      <p:sp>
        <p:nvSpPr>
          <p:cNvPr id="3" name="Content Placeholder 2">
            <a:extLst>
              <a:ext uri="{FF2B5EF4-FFF2-40B4-BE49-F238E27FC236}">
                <a16:creationId xmlns:a16="http://schemas.microsoft.com/office/drawing/2014/main" id="{D260AD82-8C04-4C95-A723-476F5643B65B}"/>
              </a:ext>
            </a:extLst>
          </p:cNvPr>
          <p:cNvSpPr>
            <a:spLocks noGrp="1"/>
          </p:cNvSpPr>
          <p:nvPr>
            <p:ph sz="half" idx="1"/>
          </p:nvPr>
        </p:nvSpPr>
        <p:spPr>
          <a:xfrm>
            <a:off x="990600" y="2530665"/>
            <a:ext cx="5557684" cy="4351338"/>
          </a:xfrm>
        </p:spPr>
        <p:txBody>
          <a:bodyPr>
            <a:normAutofit fontScale="55000" lnSpcReduction="20000"/>
          </a:bodyPr>
          <a:lstStyle/>
          <a:p>
            <a:pPr>
              <a:lnSpc>
                <a:spcPct val="120000"/>
              </a:lnSpc>
              <a:spcAft>
                <a:spcPts val="400"/>
              </a:spcAft>
            </a:pPr>
            <a:r>
              <a:rPr lang="en-US" sz="2900" dirty="0">
                <a:solidFill>
                  <a:srgbClr val="7F7F7F"/>
                </a:solidFill>
                <a:latin typeface="Calibri" panose="020F0502020204030204" pitchFamily="34" charset="0"/>
                <a:ea typeface="Calibri" panose="020F0502020204030204" pitchFamily="34" charset="0"/>
                <a:cs typeface="Times New Roman" panose="02020603050405020304" pitchFamily="18" charset="0"/>
              </a:rPr>
              <a:t>You can change the image size and resolution.  Higher resolution charts appear sharper in Word/PPT, but also increase transfer size and Word/PowerPoint file size.</a:t>
            </a:r>
          </a:p>
          <a:p>
            <a:pPr>
              <a:lnSpc>
                <a:spcPct val="120000"/>
              </a:lnSpc>
              <a:spcAft>
                <a:spcPts val="400"/>
              </a:spcAft>
            </a:pPr>
            <a:r>
              <a:rPr lang="en-US" sz="29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To Resize Chart Images: append your chart name with '_h' then the desired height in pixels or '_w' and the desired width in pixels. For example, 'r_Chart_w250' creates the image so it is 250 pixels wide (8.8 cm / 3.5 inches). The non-specified dimension scales so the aspect ratio remains the same.</a:t>
            </a:r>
          </a:p>
          <a:p>
            <a:pPr>
              <a:lnSpc>
                <a:spcPct val="120000"/>
              </a:lnSpc>
            </a:pPr>
            <a:r>
              <a:rPr lang="en-US" sz="2900" dirty="0">
                <a:solidFill>
                  <a:srgbClr val="7F7F7F"/>
                </a:solidFill>
                <a:latin typeface="Calibri" panose="020F0502020204030204" pitchFamily="34" charset="0"/>
                <a:ea typeface="Calibri" panose="020F0502020204030204" pitchFamily="34" charset="0"/>
                <a:cs typeface="Times New Roman" panose="02020603050405020304" pitchFamily="18" charset="0"/>
              </a:rPr>
              <a:t>In Word, you can constrain the image size by placing the image within a container, such as a text box or a table with the cell Auto-Fit set to "Fixed Column Width". If you don’t constrain it, by default, its size in Word/PowerPoint will be the same as its size in Excel. The image is within a text box to control the image size.</a:t>
            </a:r>
            <a:endParaRPr lang="en-US" sz="2900" dirty="0"/>
          </a:p>
          <a:p>
            <a:pPr>
              <a:lnSpc>
                <a:spcPct val="120000"/>
              </a:lnSpc>
            </a:pPr>
            <a:endParaRPr lang="en-US" dirty="0"/>
          </a:p>
        </p:txBody>
      </p:sp>
      <p:sp>
        <p:nvSpPr>
          <p:cNvPr id="6" name="TextBox 5">
            <a:extLst>
              <a:ext uri="{FF2B5EF4-FFF2-40B4-BE49-F238E27FC236}">
                <a16:creationId xmlns:a16="http://schemas.microsoft.com/office/drawing/2014/main" id="{793AA5BA-EDAB-451C-8105-F6DC2C81AA6E}"/>
              </a:ext>
            </a:extLst>
          </p:cNvPr>
          <p:cNvSpPr txBox="1"/>
          <p:nvPr/>
        </p:nvSpPr>
        <p:spPr>
          <a:xfrm>
            <a:off x="914401" y="960582"/>
            <a:ext cx="10270836" cy="1251625"/>
          </a:xfrm>
          <a:prstGeom prst="rect">
            <a:avLst/>
          </a:prstGeom>
          <a:noFill/>
        </p:spPr>
        <p:txBody>
          <a:bodyPr wrap="square" rtlCol="0">
            <a:spAutoFit/>
          </a:bodyPr>
          <a:lstStyle/>
          <a:p>
            <a:pPr>
              <a:spcAft>
                <a:spcPts val="400"/>
              </a:spcAft>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Charts can also be updated through the chart image (PNG) will be transferred to your Word/PowerPoint document. So format them in Excel the way you want them to look in your document. Chart image updates require a large data transfer, linking the chart to the range or table from Excel is often the better option.</a:t>
            </a:r>
          </a:p>
          <a:p>
            <a:pPr>
              <a:spcAft>
                <a:spcPts val="400"/>
              </a:spcAft>
            </a:pPr>
            <a:endPar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D90CFFEA-AE85-4BAF-9441-1748C3D8AD66}"/>
              </a:ext>
            </a:extLst>
          </p:cNvPr>
          <p:cNvSpPr txBox="1"/>
          <p:nvPr/>
        </p:nvSpPr>
        <p:spPr>
          <a:xfrm>
            <a:off x="838200" y="2130555"/>
            <a:ext cx="7832436" cy="400110"/>
          </a:xfrm>
          <a:prstGeom prst="rect">
            <a:avLst/>
          </a:prstGeom>
          <a:noFill/>
        </p:spPr>
        <p:txBody>
          <a:bodyPr wrap="square" rtlCol="0">
            <a:spAutoFit/>
          </a:bodyPr>
          <a:lstStyle/>
          <a:p>
            <a:pPr>
              <a:spcBef>
                <a:spcPts val="200"/>
              </a:spcBef>
            </a:pPr>
            <a:r>
              <a:rPr lang="en-US" sz="20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Image Size, Quality, and Resolution</a:t>
            </a:r>
          </a:p>
        </p:txBody>
      </p:sp>
      <p:pic>
        <p:nvPicPr>
          <p:cNvPr id="14" name="Content Placeholder 13">
            <a:extLst>
              <a:ext uri="{FF2B5EF4-FFF2-40B4-BE49-F238E27FC236}">
                <a16:creationId xmlns:a16="http://schemas.microsoft.com/office/drawing/2014/main" id="{97B1EFC7-4D4E-4D01-968E-09FEDEA1C698}"/>
              </a:ext>
            </a:extLst>
          </p:cNvPr>
          <p:cNvPicPr>
            <a:picLocks noGrp="1" noChangeAspect="1"/>
          </p:cNvPicPr>
          <p:nvPr>
            <p:ph sz="half" idx="2"/>
            <p:custDataLst>
              <p:tags r:id="rId1"/>
            </p:custDataLst>
          </p:nvPr>
        </p:nvPicPr>
        <p:blipFill>
          <a:blip r:embed="rId3"/>
          <a:stretch>
            <a:fillRect/>
          </a:stretch>
        </p:blipFill>
        <p:spPr>
          <a:xfrm>
            <a:off x="6772778" y="2952691"/>
            <a:ext cx="4862223" cy="2944727"/>
          </a:xfrm>
          <a:prstGeom prst="rect">
            <a:avLst/>
          </a:prstGeom>
        </p:spPr>
      </p:pic>
      <p:sp>
        <p:nvSpPr>
          <p:cNvPr id="4" name="TextBox 3">
            <a:extLst>
              <a:ext uri="{FF2B5EF4-FFF2-40B4-BE49-F238E27FC236}">
                <a16:creationId xmlns:a16="http://schemas.microsoft.com/office/drawing/2014/main" id="{A27379D1-0F5F-4022-F9D8-54E586264FCF}"/>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Chart Image</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13080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E9EF0-3E34-4FAD-822D-A241905BC1AB}"/>
              </a:ext>
            </a:extLst>
          </p:cNvPr>
          <p:cNvSpPr>
            <a:spLocks noGrp="1"/>
          </p:cNvSpPr>
          <p:nvPr>
            <p:ph type="title"/>
          </p:nvPr>
        </p:nvSpPr>
        <p:spPr>
          <a:xfrm>
            <a:off x="838200" y="246580"/>
            <a:ext cx="10515600" cy="1150054"/>
          </a:xfrm>
        </p:spPr>
        <p:txBody>
          <a:bodyPr>
            <a:normAutofit/>
          </a:bodyPr>
          <a:lstStyle/>
          <a:p>
            <a:pPr algn="ctr"/>
            <a:r>
              <a:rPr lang="en-US" kern="1400" spc="-50" dirty="0">
                <a:latin typeface="Calibri" panose="020F0502020204030204" pitchFamily="34" charset="0"/>
                <a:ea typeface="Times New Roman" panose="02020603050405020304" pitchFamily="18" charset="0"/>
                <a:cs typeface="Times New Roman" panose="02020603050405020304" pitchFamily="18" charset="0"/>
              </a:rPr>
              <a:t>Sample Content and How-To Guide</a:t>
            </a:r>
            <a:br>
              <a:rPr lang="en-US" sz="6000" kern="1400" spc="-50" dirty="0">
                <a:latin typeface="Calibri Light" panose="020F0302020204030204" pitchFamily="34" charset="0"/>
                <a:ea typeface="Times New Roman" panose="02020603050405020304" pitchFamily="18" charset="0"/>
                <a:cs typeface="Times New Roman" panose="02020603050405020304" pitchFamily="18" charset="0"/>
              </a:rPr>
            </a:br>
            <a:r>
              <a:rPr lang="en-US" sz="2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This document demonstrates key capabilities of the add-in</a:t>
            </a:r>
            <a:endParaRPr lang="en-US" dirty="0">
              <a:solidFill>
                <a:schemeClr val="tx1"/>
              </a:solidFill>
            </a:endParaRPr>
          </a:p>
        </p:txBody>
      </p:sp>
      <p:sp>
        <p:nvSpPr>
          <p:cNvPr id="3" name="Rectangle 2">
            <a:extLst>
              <a:ext uri="{FF2B5EF4-FFF2-40B4-BE49-F238E27FC236}">
                <a16:creationId xmlns:a16="http://schemas.microsoft.com/office/drawing/2014/main" id="{274C9238-EE74-4CCE-A264-7B1FD825470E}"/>
              </a:ext>
            </a:extLst>
          </p:cNvPr>
          <p:cNvSpPr/>
          <p:nvPr/>
        </p:nvSpPr>
        <p:spPr>
          <a:xfrm>
            <a:off x="565079" y="1419657"/>
            <a:ext cx="10941977" cy="5027017"/>
          </a:xfrm>
          <a:prstGeom prst="rect">
            <a:avLst/>
          </a:prstGeom>
        </p:spPr>
        <p:txBody>
          <a:bodyPr wrap="square">
            <a:spAutoFit/>
          </a:bodyPr>
          <a:lstStyle/>
          <a:p>
            <a:pPr lvl="0">
              <a:spcAft>
                <a:spcPts val="400"/>
              </a:spcAft>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document, along with the “</a:t>
            </a:r>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hlinkClick r:id="rId3"/>
              </a:rPr>
              <a:t>AnalysisPlace_Sample_Content_and_How-To_Guide.xlsx</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workbook shows how the add-in can enable a variety of document automation scenarios. </a:t>
            </a:r>
          </a:p>
          <a:p>
            <a:pPr lvl="0">
              <a:spcAft>
                <a:spcPts val="400"/>
              </a:spcAft>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To use this document: </a:t>
            </a:r>
            <a:r>
              <a:rPr lang="en-US" sz="1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a:t>
            </a:r>
          </a:p>
          <a:p>
            <a:pPr lvl="0">
              <a:spcAft>
                <a:spcPts val="400"/>
              </a:spcAft>
            </a:pPr>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In </a:t>
            </a:r>
            <a:r>
              <a:rPr lang="en-US" sz="1600"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Excel</a:t>
            </a:r>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a:t>
            </a:r>
          </a:p>
          <a:p>
            <a:pPr marL="342900" indent="-342900">
              <a:buFont typeface="+mj-lt"/>
              <a:buAutoNum type="arabicPeriod"/>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Activate the add-in (Excel Ribbon Menu: Insert &gt; Get Add-ins)</a:t>
            </a:r>
          </a:p>
          <a:p>
            <a:pPr marL="342900" lvl="0" indent="-342900">
              <a:buFont typeface="+mj-lt"/>
              <a:buAutoNum type="arabicPeriod"/>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“Insert Sample Content” on the Start tab of the add-in</a:t>
            </a:r>
          </a:p>
          <a:p>
            <a:pPr marL="342900" lvl="0" indent="-342900">
              <a:buFont typeface="+mj-lt"/>
              <a:buAutoNum type="arabicPeriod"/>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Make changes to any of the tan input cells in the workbook. Start with the </a:t>
            </a:r>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QuickStart</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worksheet </a:t>
            </a:r>
          </a:p>
          <a:p>
            <a:pPr marL="342900" lvl="0" indent="-342900">
              <a:buFont typeface="+mj-lt"/>
              <a:buAutoNum type="arabicPeriod"/>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a:t>
            </a:r>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Submit Content</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in the Excel add-in</a:t>
            </a:r>
          </a:p>
          <a:p>
            <a:pPr lvl="0"/>
            <a:r>
              <a:rPr lang="en-US" sz="1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a:t>
            </a:r>
          </a:p>
          <a:p>
            <a:pPr lvl="0"/>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Here In </a:t>
            </a:r>
            <a:r>
              <a:rPr lang="en-US" sz="16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PowerPoint:</a:t>
            </a:r>
          </a:p>
          <a:p>
            <a:pPr marL="342900" lvl="0" indent="-342900">
              <a:buFont typeface="+mj-lt"/>
              <a:buAutoNum type="arabicPeriod"/>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If the add-in is not visible, activate it (PowerPoint Ribbon Menu: Insert &gt; Get Add-ins)</a:t>
            </a:r>
          </a:p>
          <a:p>
            <a:pPr marL="342900" lvl="0" indent="-342900">
              <a:spcAft>
                <a:spcPts val="400"/>
              </a:spcAft>
              <a:buFont typeface="+mj-lt"/>
              <a:buAutoNum type="arabicPeriod"/>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a:t>
            </a:r>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Update Document</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in the add-in in this document. You should be able to see the changes in the opened PPT, based on your Excel modifications</a:t>
            </a:r>
          </a:p>
          <a:p>
            <a:pPr lvl="0">
              <a:spcAft>
                <a:spcPts val="400"/>
              </a:spcAft>
            </a:pPr>
            <a:endPar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400"/>
              </a:spcAft>
            </a:pPr>
            <a:r>
              <a:rPr lang="en-US" sz="1400" i="1"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document has “Auto-Open” enabled, meaning the add-in should automatically open with the document. Normally Auto-Open can only be enabled with Excel workbooks.</a:t>
            </a:r>
          </a:p>
          <a:p>
            <a:pPr lvl="0">
              <a:spcAft>
                <a:spcPts val="400"/>
              </a:spcAft>
            </a:pPr>
            <a:endPar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400"/>
              </a:spcAft>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You are welcome to modify and use the content in these documents for your own use.</a:t>
            </a:r>
          </a:p>
          <a:p>
            <a:pPr lvl="0">
              <a:spcAft>
                <a:spcPts val="400"/>
              </a:spcAft>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If you are not already familiar with the basic features of the add-in, first see:  </a:t>
            </a:r>
            <a:r>
              <a:rPr lang="en-US" sz="16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analysisplace</a:t>
            </a:r>
            <a:r>
              <a:rPr lang="en-US" sz="16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.com</a:t>
            </a:r>
            <a:endPar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9282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4AFC3-60F2-41B8-8A0D-394BBBDC83E0}"/>
              </a:ext>
            </a:extLst>
          </p:cNvPr>
          <p:cNvSpPr>
            <a:spLocks noGrp="1"/>
          </p:cNvSpPr>
          <p:nvPr>
            <p:ph type="title"/>
          </p:nvPr>
        </p:nvSpPr>
        <p:spPr>
          <a:xfrm>
            <a:off x="838200" y="365125"/>
            <a:ext cx="10515600" cy="770948"/>
          </a:xfrm>
        </p:spPr>
        <p:txBody>
          <a:bodyPr>
            <a:normAutofit/>
          </a:bodyPr>
          <a:lstStyle/>
          <a:p>
            <a:pPr algn="ctr"/>
            <a:r>
              <a:rPr lang="en-US" dirty="0"/>
              <a:t>Image of Charts / Graphs</a:t>
            </a:r>
          </a:p>
        </p:txBody>
      </p:sp>
      <p:sp>
        <p:nvSpPr>
          <p:cNvPr id="3" name="Content Placeholder 2">
            <a:extLst>
              <a:ext uri="{FF2B5EF4-FFF2-40B4-BE49-F238E27FC236}">
                <a16:creationId xmlns:a16="http://schemas.microsoft.com/office/drawing/2014/main" id="{51BC5BB2-95E9-492D-806B-509759F8DD7B}"/>
              </a:ext>
            </a:extLst>
          </p:cNvPr>
          <p:cNvSpPr>
            <a:spLocks noGrp="1"/>
          </p:cNvSpPr>
          <p:nvPr>
            <p:ph idx="1"/>
          </p:nvPr>
        </p:nvSpPr>
        <p:spPr>
          <a:xfrm>
            <a:off x="838200" y="1219200"/>
            <a:ext cx="10515600" cy="2209800"/>
          </a:xfrm>
        </p:spPr>
        <p:txBody>
          <a:bodyPr>
            <a:normAutofit/>
          </a:bodyPr>
          <a:lstStyle/>
          <a:p>
            <a:pPr marL="0" indent="0" algn="ctr">
              <a:buNone/>
            </a:pPr>
            <a:r>
              <a:rPr lang="en-US" sz="24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Charts with Added Content</a:t>
            </a:r>
          </a:p>
          <a:p>
            <a:pPr>
              <a:spcAft>
                <a:spcPts val="400"/>
              </a:spcAft>
            </a:pPr>
            <a:r>
              <a:rPr lang="en-US" sz="2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You can include other content to your charts, such as dynamic text, images, shapes, etc.</a:t>
            </a:r>
          </a:p>
          <a:p>
            <a:pPr>
              <a:spcAft>
                <a:spcPts val="400"/>
              </a:spcAft>
            </a:pPr>
            <a:r>
              <a:rPr lang="en-US" sz="2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feature can enable very powerful/flexible content automation capabilities.</a:t>
            </a:r>
          </a:p>
          <a:p>
            <a:pPr>
              <a:spcAft>
                <a:spcPts val="400"/>
              </a:spcAft>
            </a:pPr>
            <a:r>
              <a:rPr lang="en-US" sz="2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chart below contains formula-based text and an image which will update based on the growth rate:</a:t>
            </a:r>
          </a:p>
          <a:p>
            <a:endParaRPr lang="en-US"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389F0B6B-64EA-4438-90AE-AD8C684088CD}"/>
              </a:ext>
            </a:extLst>
          </p:cNvPr>
          <p:cNvPicPr>
            <a:picLocks noChangeAspect="1"/>
          </p:cNvPicPr>
          <p:nvPr>
            <p:custDataLst>
              <p:tags r:id="rId1"/>
            </p:custDataLst>
          </p:nvPr>
        </p:nvPicPr>
        <p:blipFill>
          <a:blip r:embed="rId4"/>
          <a:stretch>
            <a:fillRect/>
          </a:stretch>
        </p:blipFill>
        <p:spPr>
          <a:xfrm>
            <a:off x="4181690" y="3586699"/>
            <a:ext cx="3828620" cy="2749534"/>
          </a:xfrm>
          <a:prstGeom prst="rect">
            <a:avLst/>
          </a:prstGeom>
        </p:spPr>
      </p:pic>
      <p:sp>
        <p:nvSpPr>
          <p:cNvPr id="4" name="TextBox 3">
            <a:extLst>
              <a:ext uri="{FF2B5EF4-FFF2-40B4-BE49-F238E27FC236}">
                <a16:creationId xmlns:a16="http://schemas.microsoft.com/office/drawing/2014/main" id="{FFF5DEF7-C7FB-FA59-D1FC-26CD0F3F00DD}"/>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a:t>
            </a:r>
            <a:r>
              <a:rPr lang="en-US" b="1" i="1" dirty="0">
                <a:solidFill>
                  <a:schemeClr val="accent6">
                    <a:lumMod val="75000"/>
                  </a:schemeClr>
                </a:solidFill>
                <a:latin typeface="Calibri" panose="020F0502020204030204" pitchFamily="34" charset="0"/>
                <a:ea typeface="Calibri" panose="020F0502020204030204" pitchFamily="34" charset="0"/>
                <a:cs typeface="Arial" panose="020B0604020202020204" pitchFamily="34" charset="0"/>
              </a:rPr>
              <a:t>Chart </a:t>
            </a:r>
            <a:r>
              <a:rPr lang="en-US" b="1" i="1" dirty="0" err="1">
                <a:solidFill>
                  <a:schemeClr val="accent6">
                    <a:lumMod val="75000"/>
                  </a:schemeClr>
                </a:solidFill>
                <a:latin typeface="Calibri" panose="020F0502020204030204" pitchFamily="34" charset="0"/>
                <a:ea typeface="Calibri" panose="020F0502020204030204" pitchFamily="34" charset="0"/>
                <a:cs typeface="Arial" panose="020B0604020202020204" pitchFamily="34" charset="0"/>
              </a:rPr>
              <a:t>Img</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5268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F048-8CD7-3E87-4B04-F0B163C03E41}"/>
              </a:ext>
            </a:extLst>
          </p:cNvPr>
          <p:cNvSpPr>
            <a:spLocks noGrp="1"/>
          </p:cNvSpPr>
          <p:nvPr>
            <p:ph type="title"/>
          </p:nvPr>
        </p:nvSpPr>
        <p:spPr>
          <a:xfrm>
            <a:off x="838200" y="0"/>
            <a:ext cx="10515600" cy="1325563"/>
          </a:xfrm>
        </p:spPr>
        <p:txBody>
          <a:bodyPr/>
          <a:lstStyle/>
          <a:p>
            <a:pPr algn="ctr"/>
            <a:r>
              <a:rPr lang="en-US" dirty="0"/>
              <a:t>PivotTables</a:t>
            </a:r>
          </a:p>
        </p:txBody>
      </p:sp>
      <p:graphicFrame>
        <p:nvGraphicFramePr>
          <p:cNvPr id="4" name="Table 3">
            <a:extLst>
              <a:ext uri="{FF2B5EF4-FFF2-40B4-BE49-F238E27FC236}">
                <a16:creationId xmlns:a16="http://schemas.microsoft.com/office/drawing/2014/main" id="{B1AE817B-4A27-A867-C62D-0C31FC3627C5}"/>
              </a:ext>
            </a:extLst>
          </p:cNvPr>
          <p:cNvGraphicFramePr>
            <a:graphicFrameLocks noGrp="1"/>
          </p:cNvGraphicFramePr>
          <p:nvPr>
            <p:custDataLst>
              <p:tags r:id="rId1"/>
            </p:custDataLst>
            <p:extLst>
              <p:ext uri="{D42A27DB-BD31-4B8C-83A1-F6EECF244321}">
                <p14:modId xmlns:p14="http://schemas.microsoft.com/office/powerpoint/2010/main" val="3440012501"/>
              </p:ext>
            </p:extLst>
          </p:nvPr>
        </p:nvGraphicFramePr>
        <p:xfrm>
          <a:off x="2670175" y="2515097"/>
          <a:ext cx="6851650" cy="1645920"/>
        </p:xfrm>
        <a:graphic>
          <a:graphicData uri="http://schemas.openxmlformats.org/drawingml/2006/table">
            <a:tbl>
              <a:tblPr firstRow="1" firstCol="1" lastRow="1" lastCol="1" bandRow="1">
                <a:tableStyleId>{5C22544A-7EE6-4342-B048-85BDC9FD1C3A}</a:tableStyleId>
              </a:tblPr>
              <a:tblGrid>
                <a:gridCol w="1370330">
                  <a:extLst>
                    <a:ext uri="{9D8B030D-6E8A-4147-A177-3AD203B41FA5}">
                      <a16:colId xmlns:a16="http://schemas.microsoft.com/office/drawing/2014/main" val="1094820523"/>
                    </a:ext>
                  </a:extLst>
                </a:gridCol>
                <a:gridCol w="1370330">
                  <a:extLst>
                    <a:ext uri="{9D8B030D-6E8A-4147-A177-3AD203B41FA5}">
                      <a16:colId xmlns:a16="http://schemas.microsoft.com/office/drawing/2014/main" val="1326445375"/>
                    </a:ext>
                  </a:extLst>
                </a:gridCol>
                <a:gridCol w="1370330">
                  <a:extLst>
                    <a:ext uri="{9D8B030D-6E8A-4147-A177-3AD203B41FA5}">
                      <a16:colId xmlns:a16="http://schemas.microsoft.com/office/drawing/2014/main" val="1223401973"/>
                    </a:ext>
                  </a:extLst>
                </a:gridCol>
                <a:gridCol w="1370330">
                  <a:extLst>
                    <a:ext uri="{9D8B030D-6E8A-4147-A177-3AD203B41FA5}">
                      <a16:colId xmlns:a16="http://schemas.microsoft.com/office/drawing/2014/main" val="1775647820"/>
                    </a:ext>
                  </a:extLst>
                </a:gridCol>
                <a:gridCol w="1370330">
                  <a:extLst>
                    <a:ext uri="{9D8B030D-6E8A-4147-A177-3AD203B41FA5}">
                      <a16:colId xmlns:a16="http://schemas.microsoft.com/office/drawing/2014/main" val="1270553020"/>
                    </a:ext>
                  </a:extLst>
                </a:gridCol>
              </a:tblGrid>
              <a:tr h="0">
                <a:tc>
                  <a:txBody>
                    <a:bodyPr/>
                    <a:lstStyle/>
                    <a:p>
                      <a:pPr marL="0" marR="0">
                        <a:spcBef>
                          <a:spcPts val="0"/>
                        </a:spcBef>
                        <a:spcAft>
                          <a:spcPts val="400"/>
                        </a:spcAft>
                      </a:pPr>
                      <a:r>
                        <a:rPr lang="en-US" sz="1800" dirty="0">
                          <a:solidFill>
                            <a:schemeClr val="bg1"/>
                          </a:solidFill>
                          <a:effectLst/>
                        </a:rPr>
                        <a:t>Row Labels</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effectLst/>
                        </a:rPr>
                        <a:t>2015</a:t>
                      </a:r>
                      <a:endParaRPr lang="en-US" sz="1800">
                        <a:solidFill>
                          <a:srgbClr val="7F7F7F"/>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effectLst/>
                        </a:rPr>
                        <a:t>2016</a:t>
                      </a:r>
                      <a:endParaRPr lang="en-US" sz="1800">
                        <a:solidFill>
                          <a:srgbClr val="7F7F7F"/>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effectLst/>
                        </a:rPr>
                        <a:t>2017</a:t>
                      </a:r>
                      <a:endParaRPr lang="en-US" sz="1800">
                        <a:solidFill>
                          <a:srgbClr val="7F7F7F"/>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bg1"/>
                          </a:solidFill>
                          <a:effectLst/>
                        </a:rPr>
                        <a:t>Grand Total</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26248573"/>
                  </a:ext>
                </a:extLst>
              </a:tr>
              <a:tr h="0">
                <a:tc>
                  <a:txBody>
                    <a:bodyPr/>
                    <a:lstStyle/>
                    <a:p>
                      <a:pPr marL="0" marR="0">
                        <a:spcBef>
                          <a:spcPts val="0"/>
                        </a:spcBef>
                        <a:spcAft>
                          <a:spcPts val="400"/>
                        </a:spcAft>
                      </a:pPr>
                      <a:r>
                        <a:rPr lang="en-US" sz="1800" dirty="0">
                          <a:solidFill>
                            <a:schemeClr val="bg1"/>
                          </a:solidFill>
                          <a:effectLst/>
                        </a:rPr>
                        <a:t>Accessories</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tx1"/>
                          </a:solidFill>
                          <a:effectLst/>
                        </a:rPr>
                        <a:t>$67,800</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tx1"/>
                          </a:solidFill>
                          <a:effectLst/>
                        </a:rPr>
                        <a:t> </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bg1"/>
                          </a:solidFill>
                          <a:effectLst/>
                        </a:rPr>
                        <a:t>$67,800</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50458975"/>
                  </a:ext>
                </a:extLst>
              </a:tr>
              <a:tr h="0">
                <a:tc>
                  <a:txBody>
                    <a:bodyPr/>
                    <a:lstStyle/>
                    <a:p>
                      <a:pPr marL="0" marR="0">
                        <a:spcBef>
                          <a:spcPts val="0"/>
                        </a:spcBef>
                        <a:spcAft>
                          <a:spcPts val="400"/>
                        </a:spcAft>
                      </a:pPr>
                      <a:r>
                        <a:rPr lang="en-US" sz="1800" dirty="0">
                          <a:solidFill>
                            <a:schemeClr val="bg1"/>
                          </a:solidFill>
                          <a:effectLst/>
                        </a:rPr>
                        <a:t>Bikes</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tx1"/>
                          </a:solidFill>
                          <a:effectLst/>
                        </a:rPr>
                        <a:t> </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tx1"/>
                          </a:solidFill>
                          <a:effectLst/>
                        </a:rPr>
                        <a:t>$6,300</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tx1"/>
                          </a:solidFill>
                          <a:effectLst/>
                        </a:rPr>
                        <a:t> </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bg1"/>
                          </a:solidFill>
                          <a:effectLst/>
                        </a:rPr>
                        <a:t>$6,300</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96107659"/>
                  </a:ext>
                </a:extLst>
              </a:tr>
              <a:tr h="0">
                <a:tc>
                  <a:txBody>
                    <a:bodyPr/>
                    <a:lstStyle/>
                    <a:p>
                      <a:pPr marL="0" marR="0">
                        <a:spcBef>
                          <a:spcPts val="0"/>
                        </a:spcBef>
                        <a:spcAft>
                          <a:spcPts val="400"/>
                        </a:spcAft>
                      </a:pPr>
                      <a:r>
                        <a:rPr lang="en-US" sz="1800">
                          <a:solidFill>
                            <a:schemeClr val="bg1"/>
                          </a:solidFill>
                          <a:effectLst/>
                        </a:rPr>
                        <a:t>Clothing</a:t>
                      </a:r>
                      <a:endParaRPr lang="en-US" sz="18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tx1"/>
                          </a:solidFill>
                          <a:effectLst/>
                        </a:rPr>
                        <a:t>$23,700</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tx1"/>
                          </a:solidFill>
                          <a:effectLst/>
                        </a:rPr>
                        <a:t>$2,300</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tx1"/>
                          </a:solidFill>
                          <a:effectLst/>
                        </a:rPr>
                        <a:t>$40,000</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bg1"/>
                          </a:solidFill>
                          <a:effectLst/>
                        </a:rPr>
                        <a:t>$66,000</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32802647"/>
                  </a:ext>
                </a:extLst>
              </a:tr>
              <a:tr h="0">
                <a:tc>
                  <a:txBody>
                    <a:bodyPr/>
                    <a:lstStyle/>
                    <a:p>
                      <a:pPr marL="0" marR="0">
                        <a:spcBef>
                          <a:spcPts val="0"/>
                        </a:spcBef>
                        <a:spcAft>
                          <a:spcPts val="400"/>
                        </a:spcAft>
                      </a:pPr>
                      <a:r>
                        <a:rPr lang="en-US" sz="1800">
                          <a:solidFill>
                            <a:schemeClr val="bg1"/>
                          </a:solidFill>
                          <a:effectLst/>
                        </a:rPr>
                        <a:t>Components</a:t>
                      </a:r>
                      <a:endParaRPr lang="en-US" sz="18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tx1"/>
                          </a:solidFill>
                          <a:effectLst/>
                        </a:rPr>
                        <a:t>$2,300</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tx1"/>
                          </a:solidFill>
                          <a:effectLst/>
                        </a:rPr>
                        <a:t>$4,100</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tx1"/>
                          </a:solidFill>
                          <a:effectLst/>
                        </a:rPr>
                        <a:t>$25,700</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bg1"/>
                          </a:solidFill>
                          <a:effectLst/>
                        </a:rPr>
                        <a:t>$32,100</a:t>
                      </a:r>
                      <a:endParaRPr lang="en-US" sz="18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37305404"/>
                  </a:ext>
                </a:extLst>
              </a:tr>
              <a:tr h="0">
                <a:tc>
                  <a:txBody>
                    <a:bodyPr/>
                    <a:lstStyle/>
                    <a:p>
                      <a:pPr marL="0" marR="0">
                        <a:spcBef>
                          <a:spcPts val="0"/>
                        </a:spcBef>
                        <a:spcAft>
                          <a:spcPts val="400"/>
                        </a:spcAft>
                      </a:pPr>
                      <a:r>
                        <a:rPr lang="en-US" sz="1800" dirty="0">
                          <a:solidFill>
                            <a:schemeClr val="bg1"/>
                          </a:solidFill>
                          <a:effectLst/>
                        </a:rPr>
                        <a:t>Grand Total</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bg1"/>
                          </a:solidFill>
                          <a:effectLst/>
                        </a:rPr>
                        <a:t>$26,000</a:t>
                      </a:r>
                      <a:endParaRPr lang="en-US" sz="18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bg1"/>
                          </a:solidFill>
                          <a:effectLst/>
                        </a:rPr>
                        <a:t>$80,500</a:t>
                      </a:r>
                      <a:endParaRPr lang="en-US" sz="18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a:solidFill>
                            <a:schemeClr val="bg1"/>
                          </a:solidFill>
                          <a:effectLst/>
                        </a:rPr>
                        <a:t>$65,700</a:t>
                      </a:r>
                      <a:endParaRPr lang="en-US" sz="18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400"/>
                        </a:spcAft>
                      </a:pPr>
                      <a:r>
                        <a:rPr lang="en-US" sz="1800" dirty="0">
                          <a:solidFill>
                            <a:schemeClr val="bg1"/>
                          </a:solidFill>
                          <a:effectLst/>
                        </a:rPr>
                        <a:t>$172,200</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92063320"/>
                  </a:ext>
                </a:extLst>
              </a:tr>
            </a:tbl>
          </a:graphicData>
        </a:graphic>
      </p:graphicFrame>
      <p:sp>
        <p:nvSpPr>
          <p:cNvPr id="6" name="TextBox 5">
            <a:extLst>
              <a:ext uri="{FF2B5EF4-FFF2-40B4-BE49-F238E27FC236}">
                <a16:creationId xmlns:a16="http://schemas.microsoft.com/office/drawing/2014/main" id="{B2385512-1E52-30F3-0EA7-09DB93C49E8C}"/>
              </a:ext>
            </a:extLst>
          </p:cNvPr>
          <p:cNvSpPr txBox="1"/>
          <p:nvPr/>
        </p:nvSpPr>
        <p:spPr>
          <a:xfrm>
            <a:off x="3048838" y="2055027"/>
            <a:ext cx="6094324" cy="369332"/>
          </a:xfrm>
          <a:prstGeom prst="rect">
            <a:avLst/>
          </a:prstGeom>
          <a:noFill/>
        </p:spPr>
        <p:txBody>
          <a:bodyPr wrap="square">
            <a:spAutoFit/>
          </a:bodyPr>
          <a:lstStyle/>
          <a:p>
            <a:pPr algn="ctr"/>
            <a:r>
              <a:rPr lang="en-US" sz="1800" dirty="0">
                <a:solidFill>
                  <a:srgbClr val="7F7F7F"/>
                </a:solidFill>
                <a:effectLst/>
                <a:latin typeface="Calibri" panose="020F0502020204030204" pitchFamily="34" charset="0"/>
                <a:ea typeface="Calibri" panose="020F0502020204030204" pitchFamily="34" charset="0"/>
                <a:cs typeface="Arial" panose="020B0604020202020204" pitchFamily="34" charset="0"/>
              </a:rPr>
              <a:t>Destination-formatted PivotTable</a:t>
            </a:r>
            <a:endParaRPr lang="en-US" dirty="0"/>
          </a:p>
        </p:txBody>
      </p:sp>
      <p:pic>
        <p:nvPicPr>
          <p:cNvPr id="7" name="Picture 6">
            <a:extLst>
              <a:ext uri="{FF2B5EF4-FFF2-40B4-BE49-F238E27FC236}">
                <a16:creationId xmlns:a16="http://schemas.microsoft.com/office/drawing/2014/main" id="{CA8AA662-4E6A-9732-2F91-F0B84ABDB81E}"/>
              </a:ext>
            </a:extLst>
          </p:cNvPr>
          <p:cNvPicPr>
            <a:picLocks noChangeAspect="1"/>
          </p:cNvPicPr>
          <p:nvPr>
            <p:custDataLst>
              <p:tags r:id="rId2"/>
            </p:custDataLst>
          </p:nvPr>
        </p:nvPicPr>
        <p:blipFill>
          <a:blip r:embed="rId4">
            <a:extLst>
              <a:ext uri="{28A0092B-C50C-407E-A947-70E740481C1C}">
                <a14:useLocalDpi xmlns:a14="http://schemas.microsoft.com/office/drawing/2010/main" val="0"/>
              </a:ext>
            </a:extLst>
          </a:blip>
          <a:stretch>
            <a:fillRect/>
          </a:stretch>
        </p:blipFill>
        <p:spPr>
          <a:xfrm>
            <a:off x="4161876" y="5085420"/>
            <a:ext cx="3868248" cy="1387294"/>
          </a:xfrm>
          <a:prstGeom prst="rect">
            <a:avLst/>
          </a:prstGeom>
        </p:spPr>
      </p:pic>
      <p:sp>
        <p:nvSpPr>
          <p:cNvPr id="8" name="TextBox 7">
            <a:extLst>
              <a:ext uri="{FF2B5EF4-FFF2-40B4-BE49-F238E27FC236}">
                <a16:creationId xmlns:a16="http://schemas.microsoft.com/office/drawing/2014/main" id="{F648EB92-76E1-D753-B653-A171D8B28357}"/>
              </a:ext>
            </a:extLst>
          </p:cNvPr>
          <p:cNvSpPr txBox="1"/>
          <p:nvPr/>
        </p:nvSpPr>
        <p:spPr>
          <a:xfrm>
            <a:off x="3048837" y="4701466"/>
            <a:ext cx="6094324" cy="369332"/>
          </a:xfrm>
          <a:prstGeom prst="rect">
            <a:avLst/>
          </a:prstGeom>
          <a:noFill/>
        </p:spPr>
        <p:txBody>
          <a:bodyPr wrap="square">
            <a:spAutoFit/>
          </a:bodyPr>
          <a:lstStyle/>
          <a:p>
            <a:pPr algn="ctr"/>
            <a:r>
              <a:rPr lang="en-US" sz="1800" dirty="0">
                <a:solidFill>
                  <a:srgbClr val="7F7F7F"/>
                </a:solidFill>
                <a:effectLst/>
                <a:latin typeface="Calibri" panose="020F0502020204030204" pitchFamily="34" charset="0"/>
                <a:ea typeface="Calibri" panose="020F0502020204030204" pitchFamily="34" charset="0"/>
                <a:cs typeface="Arial" panose="020B0604020202020204" pitchFamily="34" charset="0"/>
              </a:rPr>
              <a:t>Image of PivotTable</a:t>
            </a:r>
            <a:endParaRPr lang="en-US" dirty="0"/>
          </a:p>
        </p:txBody>
      </p:sp>
      <p:sp>
        <p:nvSpPr>
          <p:cNvPr id="9" name="Rectangle 8">
            <a:extLst>
              <a:ext uri="{FF2B5EF4-FFF2-40B4-BE49-F238E27FC236}">
                <a16:creationId xmlns:a16="http://schemas.microsoft.com/office/drawing/2014/main" id="{7689B83F-E633-6843-9E41-2002E883B021}"/>
              </a:ext>
            </a:extLst>
          </p:cNvPr>
          <p:cNvSpPr/>
          <p:nvPr/>
        </p:nvSpPr>
        <p:spPr>
          <a:xfrm>
            <a:off x="733425" y="1000337"/>
            <a:ext cx="10115550" cy="369332"/>
          </a:xfrm>
          <a:prstGeom prst="rect">
            <a:avLst/>
          </a:prstGeom>
        </p:spPr>
        <p:txBody>
          <a:bodyPr wrap="square">
            <a:spAutoFit/>
          </a:bodyPr>
          <a:lstStyle/>
          <a:p>
            <a:pPr marL="0" marR="0" algn="ctr">
              <a:spcBef>
                <a:spcPts val="0"/>
              </a:spcBef>
              <a:spcAft>
                <a:spcPts val="400"/>
              </a:spcAft>
            </a:pPr>
            <a:r>
              <a:rPr lang="en-US" sz="1800" dirty="0">
                <a:solidFill>
                  <a:srgbClr val="7F7F7F"/>
                </a:solidFill>
                <a:effectLst/>
                <a:latin typeface="Calibri" panose="020F0502020204030204" pitchFamily="34" charset="0"/>
                <a:ea typeface="Calibri" panose="020F0502020204030204" pitchFamily="34" charset="0"/>
                <a:cs typeface="Arial" panose="020B0604020202020204" pitchFamily="34" charset="0"/>
              </a:rPr>
              <a:t>Use Excel PivotTables for the source of tables (including images of tables)</a:t>
            </a:r>
          </a:p>
        </p:txBody>
      </p:sp>
      <p:sp>
        <p:nvSpPr>
          <p:cNvPr id="10" name="TextBox 9">
            <a:extLst>
              <a:ext uri="{FF2B5EF4-FFF2-40B4-BE49-F238E27FC236}">
                <a16:creationId xmlns:a16="http://schemas.microsoft.com/office/drawing/2014/main" id="{C99724CD-BC3D-CC02-F6F3-9B255AA48980}"/>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Pivot</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81892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F048-8CD7-3E87-4B04-F0B163C03E41}"/>
              </a:ext>
            </a:extLst>
          </p:cNvPr>
          <p:cNvSpPr>
            <a:spLocks noGrp="1"/>
          </p:cNvSpPr>
          <p:nvPr>
            <p:ph type="title"/>
          </p:nvPr>
        </p:nvSpPr>
        <p:spPr>
          <a:xfrm>
            <a:off x="838200" y="0"/>
            <a:ext cx="10515600" cy="1325563"/>
          </a:xfrm>
        </p:spPr>
        <p:txBody>
          <a:bodyPr/>
          <a:lstStyle/>
          <a:p>
            <a:pPr algn="ctr"/>
            <a:r>
              <a:rPr lang="en-US" dirty="0"/>
              <a:t>Shapes (Images of Excel Shapes)</a:t>
            </a:r>
          </a:p>
        </p:txBody>
      </p:sp>
      <p:sp>
        <p:nvSpPr>
          <p:cNvPr id="4" name="Rectangle 3">
            <a:extLst>
              <a:ext uri="{FF2B5EF4-FFF2-40B4-BE49-F238E27FC236}">
                <a16:creationId xmlns:a16="http://schemas.microsoft.com/office/drawing/2014/main" id="{7B592A6B-7EBB-54FF-D33A-EBD43CAEF5DD}"/>
              </a:ext>
            </a:extLst>
          </p:cNvPr>
          <p:cNvSpPr/>
          <p:nvPr/>
        </p:nvSpPr>
        <p:spPr>
          <a:xfrm>
            <a:off x="733425" y="1000337"/>
            <a:ext cx="10115550" cy="923330"/>
          </a:xfrm>
          <a:prstGeom prst="rect">
            <a:avLst/>
          </a:prstGeom>
        </p:spPr>
        <p:txBody>
          <a:bodyPr wrap="square">
            <a:spAutoFit/>
          </a:bodyPr>
          <a:lstStyle/>
          <a:p>
            <a:pPr marL="0" marR="0">
              <a:spcBef>
                <a:spcPts val="0"/>
              </a:spcBef>
              <a:spcAft>
                <a:spcPts val="400"/>
              </a:spcAft>
            </a:pPr>
            <a:r>
              <a:rPr lang="en-US" sz="1800" dirty="0">
                <a:solidFill>
                  <a:srgbClr val="7F7F7F"/>
                </a:solidFill>
                <a:effectLst/>
                <a:latin typeface="Calibri" panose="020F0502020204030204" pitchFamily="34" charset="0"/>
                <a:ea typeface="Calibri" panose="020F0502020204030204" pitchFamily="34" charset="0"/>
                <a:cs typeface="Arial" panose="020B0604020202020204" pitchFamily="34" charset="0"/>
              </a:rPr>
              <a:t>Transfer any type of shape to your Word/PPT document: text boxes, lines, geometric shapes, SmartArt, WordArt, pictures/photos, icons, maps, and equations. Shapes can contain dynamic content (based on a formula or using automation such as VBA macros or other add-ins).</a:t>
            </a:r>
          </a:p>
        </p:txBody>
      </p:sp>
      <p:sp>
        <p:nvSpPr>
          <p:cNvPr id="5" name="TextBox 4">
            <a:extLst>
              <a:ext uri="{FF2B5EF4-FFF2-40B4-BE49-F238E27FC236}">
                <a16:creationId xmlns:a16="http://schemas.microsoft.com/office/drawing/2014/main" id="{675308DF-2E17-C6CD-0CD4-0B48B97EEBC3}"/>
              </a:ext>
            </a:extLst>
          </p:cNvPr>
          <p:cNvSpPr txBox="1"/>
          <p:nvPr/>
        </p:nvSpPr>
        <p:spPr>
          <a:xfrm>
            <a:off x="591033" y="2595768"/>
            <a:ext cx="2503086" cy="369332"/>
          </a:xfrm>
          <a:prstGeom prst="rect">
            <a:avLst/>
          </a:prstGeom>
          <a:noFill/>
        </p:spPr>
        <p:txBody>
          <a:bodyPr wrap="square">
            <a:spAutoFit/>
          </a:bodyPr>
          <a:lstStyle/>
          <a:p>
            <a:pPr marL="0" marR="0" algn="ctr">
              <a:spcBef>
                <a:spcPts val="0"/>
              </a:spcBef>
              <a:spcAft>
                <a:spcPts val="400"/>
              </a:spcAft>
            </a:pPr>
            <a:r>
              <a:rPr lang="en-US" sz="1800" dirty="0" err="1">
                <a:solidFill>
                  <a:srgbClr val="7F7F7F"/>
                </a:solidFill>
                <a:effectLst/>
                <a:latin typeface="Calibri" panose="020F0502020204030204" pitchFamily="34" charset="0"/>
                <a:ea typeface="Calibri" panose="020F0502020204030204" pitchFamily="34" charset="0"/>
                <a:cs typeface="Arial" panose="020B0604020202020204" pitchFamily="34" charset="0"/>
              </a:rPr>
              <a:t>rShapesWithData</a:t>
            </a:r>
            <a:endParaRPr lang="en-US" sz="1800" dirty="0">
              <a:solidFill>
                <a:srgbClr val="7F7F7F"/>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5F077F3E-C653-B48E-7614-8CB2D87905BA}"/>
              </a:ext>
            </a:extLst>
          </p:cNvPr>
          <p:cNvPicPr>
            <a:picLocks noChangeAspect="1"/>
          </p:cNvPicPr>
          <p:nvPr>
            <p:custDataLst>
              <p:tags r:id="rId1"/>
            </p:custDataLst>
          </p:nvPr>
        </p:nvPicPr>
        <p:blipFill>
          <a:blip r:embed="rId5">
            <a:extLst>
              <a:ext uri="{28A0092B-C50C-407E-A947-70E740481C1C}">
                <a14:useLocalDpi xmlns:a14="http://schemas.microsoft.com/office/drawing/2010/main" val="0"/>
              </a:ext>
            </a:extLst>
          </a:blip>
          <a:stretch>
            <a:fillRect/>
          </a:stretch>
        </p:blipFill>
        <p:spPr>
          <a:xfrm>
            <a:off x="786238" y="3215222"/>
            <a:ext cx="2009775" cy="2009775"/>
          </a:xfrm>
          <a:prstGeom prst="rect">
            <a:avLst/>
          </a:prstGeom>
        </p:spPr>
      </p:pic>
      <p:sp>
        <p:nvSpPr>
          <p:cNvPr id="7" name="TextBox 6">
            <a:extLst>
              <a:ext uri="{FF2B5EF4-FFF2-40B4-BE49-F238E27FC236}">
                <a16:creationId xmlns:a16="http://schemas.microsoft.com/office/drawing/2014/main" id="{0833B4E5-D355-652A-77EE-E43862FC7010}"/>
              </a:ext>
            </a:extLst>
          </p:cNvPr>
          <p:cNvSpPr txBox="1"/>
          <p:nvPr/>
        </p:nvSpPr>
        <p:spPr>
          <a:xfrm>
            <a:off x="4037022" y="2903485"/>
            <a:ext cx="3508356" cy="369332"/>
          </a:xfrm>
          <a:prstGeom prst="rect">
            <a:avLst/>
          </a:prstGeom>
          <a:noFill/>
        </p:spPr>
        <p:txBody>
          <a:bodyPr wrap="square">
            <a:spAutoFit/>
          </a:bodyPr>
          <a:lstStyle/>
          <a:p>
            <a:pPr marL="0" marR="0" algn="ctr">
              <a:spcBef>
                <a:spcPts val="0"/>
              </a:spcBef>
              <a:spcAft>
                <a:spcPts val="400"/>
              </a:spcAft>
            </a:pPr>
            <a:r>
              <a:rPr lang="en-US" sz="1800" dirty="0" err="1">
                <a:solidFill>
                  <a:srgbClr val="7F7F7F"/>
                </a:solidFill>
                <a:effectLst/>
                <a:latin typeface="Calibri" panose="020F0502020204030204" pitchFamily="34" charset="0"/>
                <a:ea typeface="Calibri" panose="020F0502020204030204" pitchFamily="34" charset="0"/>
                <a:cs typeface="Arial" panose="020B0604020202020204" pitchFamily="34" charset="0"/>
              </a:rPr>
              <a:t>rEquation</a:t>
            </a:r>
            <a:endParaRPr lang="en-US" sz="1800" dirty="0">
              <a:solidFill>
                <a:srgbClr val="7F7F7F"/>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FC2AC38F-C2D1-3E48-1D68-00DFB03D1DC5}"/>
              </a:ext>
            </a:extLst>
          </p:cNvPr>
          <p:cNvPicPr>
            <a:picLocks noChangeAspect="1"/>
          </p:cNvPicPr>
          <p:nvPr>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4505325" y="3649941"/>
            <a:ext cx="2571750" cy="466725"/>
          </a:xfrm>
          <a:prstGeom prst="rect">
            <a:avLst/>
          </a:prstGeom>
        </p:spPr>
      </p:pic>
      <p:sp>
        <p:nvSpPr>
          <p:cNvPr id="10" name="TextBox 9">
            <a:extLst>
              <a:ext uri="{FF2B5EF4-FFF2-40B4-BE49-F238E27FC236}">
                <a16:creationId xmlns:a16="http://schemas.microsoft.com/office/drawing/2014/main" id="{65EB0373-1F40-85EF-77C5-9FE3FD950B2D}"/>
              </a:ext>
            </a:extLst>
          </p:cNvPr>
          <p:cNvSpPr txBox="1"/>
          <p:nvPr/>
        </p:nvSpPr>
        <p:spPr>
          <a:xfrm>
            <a:off x="8377168" y="2475295"/>
            <a:ext cx="3508356" cy="369332"/>
          </a:xfrm>
          <a:prstGeom prst="rect">
            <a:avLst/>
          </a:prstGeom>
          <a:noFill/>
        </p:spPr>
        <p:txBody>
          <a:bodyPr wrap="square">
            <a:spAutoFit/>
          </a:bodyPr>
          <a:lstStyle/>
          <a:p>
            <a:pPr marL="0" marR="0" algn="ctr">
              <a:spcBef>
                <a:spcPts val="0"/>
              </a:spcBef>
              <a:spcAft>
                <a:spcPts val="400"/>
              </a:spcAft>
            </a:pPr>
            <a:r>
              <a:rPr lang="en-US" sz="1800" dirty="0" err="1">
                <a:solidFill>
                  <a:srgbClr val="7F7F7F"/>
                </a:solidFill>
                <a:effectLst/>
                <a:latin typeface="Calibri" panose="020F0502020204030204" pitchFamily="34" charset="0"/>
                <a:ea typeface="Calibri" panose="020F0502020204030204" pitchFamily="34" charset="0"/>
                <a:cs typeface="Arial" panose="020B0604020202020204" pitchFamily="34" charset="0"/>
              </a:rPr>
              <a:t>rPictureWithText</a:t>
            </a:r>
            <a:endParaRPr lang="en-US" sz="1800" dirty="0">
              <a:solidFill>
                <a:srgbClr val="7F7F7F"/>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30DA4272-1332-A1E1-72C9-E4FA2A88420D}"/>
              </a:ext>
            </a:extLst>
          </p:cNvPr>
          <p:cNvPicPr>
            <a:picLocks noChangeAspect="1"/>
          </p:cNvPicPr>
          <p:nvPr>
            <p:custDataLst>
              <p:tags r:id="rId3"/>
            </p:custDataLst>
          </p:nvPr>
        </p:nvPicPr>
        <p:blipFill>
          <a:blip r:embed="rId7">
            <a:extLst>
              <a:ext uri="{28A0092B-C50C-407E-A947-70E740481C1C}">
                <a14:useLocalDpi xmlns:a14="http://schemas.microsoft.com/office/drawing/2010/main" val="0"/>
              </a:ext>
            </a:extLst>
          </a:blip>
          <a:stretch>
            <a:fillRect/>
          </a:stretch>
        </p:blipFill>
        <p:spPr>
          <a:xfrm>
            <a:off x="9097883" y="2914438"/>
            <a:ext cx="2066925" cy="2943225"/>
          </a:xfrm>
          <a:prstGeom prst="rect">
            <a:avLst/>
          </a:prstGeom>
        </p:spPr>
      </p:pic>
      <p:sp>
        <p:nvSpPr>
          <p:cNvPr id="12" name="TextBox 11">
            <a:extLst>
              <a:ext uri="{FF2B5EF4-FFF2-40B4-BE49-F238E27FC236}">
                <a16:creationId xmlns:a16="http://schemas.microsoft.com/office/drawing/2014/main" id="{AB43EC60-84A6-361B-79A1-6908826E0316}"/>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Shapes</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61114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25AB5-253D-460A-B4DD-F46796656D91}"/>
              </a:ext>
            </a:extLst>
          </p:cNvPr>
          <p:cNvSpPr>
            <a:spLocks noGrp="1"/>
          </p:cNvSpPr>
          <p:nvPr>
            <p:ph type="title"/>
          </p:nvPr>
        </p:nvSpPr>
        <p:spPr>
          <a:xfrm>
            <a:off x="494169" y="294968"/>
            <a:ext cx="10515600" cy="981075"/>
          </a:xfrm>
        </p:spPr>
        <p:txBody>
          <a:bodyPr>
            <a:normAutofit/>
          </a:bodyPr>
          <a:lstStyle/>
          <a:p>
            <a:pPr algn="ctr"/>
            <a:r>
              <a:rPr lang="en-US" dirty="0"/>
              <a:t>Conditional Content (Document Assembly)</a:t>
            </a:r>
            <a:endParaRPr lang="en-US" b="0" dirty="0">
              <a:solidFill>
                <a:schemeClr val="bg1">
                  <a:lumMod val="50000"/>
                </a:schemeClr>
              </a:solidFill>
            </a:endParaRPr>
          </a:p>
        </p:txBody>
      </p:sp>
      <p:sp>
        <p:nvSpPr>
          <p:cNvPr id="9" name="Content Placeholder 8">
            <a:extLst>
              <a:ext uri="{FF2B5EF4-FFF2-40B4-BE49-F238E27FC236}">
                <a16:creationId xmlns:a16="http://schemas.microsoft.com/office/drawing/2014/main" id="{731EEE29-191F-4A08-B665-2E353160DEAC}"/>
              </a:ext>
            </a:extLst>
          </p:cNvPr>
          <p:cNvSpPr>
            <a:spLocks noGrp="1"/>
          </p:cNvSpPr>
          <p:nvPr>
            <p:ph sz="half" idx="1"/>
          </p:nvPr>
        </p:nvSpPr>
        <p:spPr>
          <a:xfrm>
            <a:off x="494169" y="1994346"/>
            <a:ext cx="7990612" cy="4678326"/>
          </a:xfrm>
        </p:spPr>
        <p:txBody>
          <a:bodyPr vert="horz" lIns="91440" tIns="45720" rIns="91440" bIns="45720" rtlCol="0">
            <a:normAutofit fontScale="62500" lnSpcReduction="20000"/>
          </a:bodyPr>
          <a:lstStyle/>
          <a:p>
            <a:pPr>
              <a:lnSpc>
                <a:spcPct val="120000"/>
              </a:lnSpc>
              <a:spcAft>
                <a:spcPts val="400"/>
              </a:spcAft>
            </a:pPr>
            <a:r>
              <a:rPr lang="en-US" sz="2900" dirty="0">
                <a:solidFill>
                  <a:srgbClr val="7F7F7F"/>
                </a:solidFill>
                <a:latin typeface="Calibri" panose="020F0502020204030204" pitchFamily="34" charset="0"/>
                <a:cs typeface="Times New Roman" panose="02020603050405020304" pitchFamily="18" charset="0"/>
              </a:rPr>
              <a:t>AnalysisPlace can not perform "Document Assembly" per say, but it can do the equivalent: It can automatically delete un-needed sections from the template. So include all needed content in your Word or PowerPoint templates, then configure your workbook to automatically indicate (e.g. based on formulas) which sections to delete, depending on the user scenario.</a:t>
            </a:r>
          </a:p>
          <a:p>
            <a:pPr>
              <a:lnSpc>
                <a:spcPct val="120000"/>
              </a:lnSpc>
              <a:spcAft>
                <a:spcPts val="400"/>
              </a:spcAft>
            </a:pPr>
            <a:r>
              <a:rPr lang="en-US" sz="2900" dirty="0">
                <a:solidFill>
                  <a:srgbClr val="7F7F7F"/>
                </a:solidFill>
                <a:latin typeface="Calibri" panose="020F0502020204030204" pitchFamily="34" charset="0"/>
                <a:cs typeface="Times New Roman" panose="02020603050405020304" pitchFamily="18" charset="0"/>
              </a:rPr>
              <a:t>In Excel, The "</a:t>
            </a:r>
            <a:r>
              <a:rPr lang="en-US" sz="2900" dirty="0" err="1">
                <a:solidFill>
                  <a:srgbClr val="7F7F7F"/>
                </a:solidFill>
                <a:latin typeface="Calibri" panose="020F0502020204030204" pitchFamily="34" charset="0"/>
                <a:cs typeface="Times New Roman" panose="02020603050405020304" pitchFamily="18" charset="0"/>
              </a:rPr>
              <a:t>ReportSectionsToDelete</a:t>
            </a:r>
            <a:r>
              <a:rPr lang="en-US" sz="2900" dirty="0">
                <a:solidFill>
                  <a:srgbClr val="7F7F7F"/>
                </a:solidFill>
                <a:latin typeface="Calibri" panose="020F0502020204030204" pitchFamily="34" charset="0"/>
                <a:cs typeface="Times New Roman" panose="02020603050405020304" pitchFamily="18" charset="0"/>
              </a:rPr>
              <a:t>" table (if it exists), determines which sections of created Word or PowerPoint reports will be deleted when updated on the server. See “AnalysisPlace Advanced Features.xlsx” for instructions.</a:t>
            </a:r>
          </a:p>
          <a:p>
            <a:pPr>
              <a:lnSpc>
                <a:spcPct val="120000"/>
              </a:lnSpc>
              <a:spcAft>
                <a:spcPts val="400"/>
              </a:spcAft>
            </a:pPr>
            <a:r>
              <a:rPr lang="en-US" sz="2900" dirty="0">
                <a:solidFill>
                  <a:srgbClr val="7F7F7F"/>
                </a:solidFill>
                <a:latin typeface="Calibri" panose="020F0502020204030204" pitchFamily="34" charset="0"/>
                <a:cs typeface="Times New Roman" panose="02020603050405020304" pitchFamily="18" charset="0"/>
              </a:rPr>
              <a:t>In PowerPoint, sections are individual slides</a:t>
            </a:r>
          </a:p>
          <a:p>
            <a:pPr lvl="1">
              <a:lnSpc>
                <a:spcPct val="120000"/>
              </a:lnSpc>
            </a:pPr>
            <a:r>
              <a:rPr lang="en-US" sz="2500" dirty="0">
                <a:solidFill>
                  <a:schemeClr val="tx1">
                    <a:lumMod val="50000"/>
                    <a:lumOff val="50000"/>
                  </a:schemeClr>
                </a:solidFill>
              </a:rPr>
              <a:t>Enter the "Section Name" in the Notes (View &gt; Show &gt; Notes) (under the slide) in curly braces, e.g.: {</a:t>
            </a:r>
            <a:r>
              <a:rPr lang="en-US" sz="2500" dirty="0" err="1">
                <a:solidFill>
                  <a:schemeClr val="tx1">
                    <a:lumMod val="50000"/>
                    <a:lumOff val="50000"/>
                  </a:schemeClr>
                </a:solidFill>
              </a:rPr>
              <a:t>SectionName</a:t>
            </a:r>
            <a:r>
              <a:rPr lang="en-US" sz="2500" dirty="0">
                <a:solidFill>
                  <a:schemeClr val="tx1">
                    <a:lumMod val="50000"/>
                    <a:lumOff val="50000"/>
                  </a:schemeClr>
                </a:solidFill>
              </a:rPr>
              <a:t>}. It is only necessary to do this on slides that are to be removed in some scenarios.	</a:t>
            </a:r>
          </a:p>
          <a:p>
            <a:pPr lvl="1">
              <a:lnSpc>
                <a:spcPct val="120000"/>
              </a:lnSpc>
            </a:pPr>
            <a:r>
              <a:rPr lang="en-US" sz="2500" dirty="0">
                <a:solidFill>
                  <a:schemeClr val="tx1">
                    <a:lumMod val="50000"/>
                    <a:lumOff val="50000"/>
                  </a:schemeClr>
                </a:solidFill>
              </a:rPr>
              <a:t>A single slide can contain multiple section names: {Appendix}{</a:t>
            </a:r>
            <a:r>
              <a:rPr lang="en-US" sz="2500" dirty="0" err="1">
                <a:solidFill>
                  <a:schemeClr val="tx1">
                    <a:lumMod val="50000"/>
                    <a:lumOff val="50000"/>
                  </a:schemeClr>
                </a:solidFill>
              </a:rPr>
              <a:t>CostAnalysis</a:t>
            </a:r>
            <a:r>
              <a:rPr lang="en-US" sz="2500" dirty="0">
                <a:solidFill>
                  <a:schemeClr val="tx1">
                    <a:lumMod val="50000"/>
                    <a:lumOff val="50000"/>
                  </a:schemeClr>
                </a:solidFill>
              </a:rPr>
              <a:t>}. A section name can be included on multiple slides. The section name can be combined with your note text.</a:t>
            </a:r>
          </a:p>
        </p:txBody>
      </p:sp>
      <p:pic>
        <p:nvPicPr>
          <p:cNvPr id="13" name="Picture 12">
            <a:extLst>
              <a:ext uri="{FF2B5EF4-FFF2-40B4-BE49-F238E27FC236}">
                <a16:creationId xmlns:a16="http://schemas.microsoft.com/office/drawing/2014/main" id="{1DD54595-93D2-4C6C-8A4D-F38B12245A42}"/>
              </a:ext>
            </a:extLst>
          </p:cNvPr>
          <p:cNvPicPr>
            <a:picLocks noChangeAspect="1"/>
          </p:cNvPicPr>
          <p:nvPr/>
        </p:nvPicPr>
        <p:blipFill>
          <a:blip r:embed="rId2"/>
          <a:stretch>
            <a:fillRect/>
          </a:stretch>
        </p:blipFill>
        <p:spPr>
          <a:xfrm>
            <a:off x="8865098" y="3045561"/>
            <a:ext cx="2962688" cy="2162477"/>
          </a:xfrm>
          <a:prstGeom prst="rect">
            <a:avLst/>
          </a:prstGeom>
          <a:ln>
            <a:noFill/>
          </a:ln>
          <a:effectLst>
            <a:outerShdw blurRad="190500" algn="tl" rotWithShape="0">
              <a:srgbClr val="000000">
                <a:alpha val="70000"/>
              </a:srgbClr>
            </a:outerShdw>
          </a:effectLst>
        </p:spPr>
      </p:pic>
      <p:sp>
        <p:nvSpPr>
          <p:cNvPr id="14" name="Rectangle 13">
            <a:extLst>
              <a:ext uri="{FF2B5EF4-FFF2-40B4-BE49-F238E27FC236}">
                <a16:creationId xmlns:a16="http://schemas.microsoft.com/office/drawing/2014/main" id="{6FC0D90B-BDAE-4047-8678-5BA395645FCB}"/>
              </a:ext>
            </a:extLst>
          </p:cNvPr>
          <p:cNvSpPr/>
          <p:nvPr/>
        </p:nvSpPr>
        <p:spPr>
          <a:xfrm>
            <a:off x="8865098" y="2309636"/>
            <a:ext cx="2784021" cy="646331"/>
          </a:xfrm>
          <a:prstGeom prst="rect">
            <a:avLst/>
          </a:prstGeom>
        </p:spPr>
        <p:txBody>
          <a:bodyPr wrap="square">
            <a:spAutoFit/>
          </a:bodyPr>
          <a:lstStyle/>
          <a:p>
            <a:r>
              <a:rPr lang="en-US" i="1" dirty="0">
                <a:solidFill>
                  <a:srgbClr val="808080"/>
                </a:solidFill>
                <a:latin typeface="Calibri" panose="020F0502020204030204" pitchFamily="34" charset="0"/>
              </a:rPr>
              <a:t>PowerPoint slide Notes indicate Section Names</a:t>
            </a:r>
            <a:r>
              <a:rPr lang="en-US" dirty="0"/>
              <a:t> </a:t>
            </a:r>
          </a:p>
        </p:txBody>
      </p:sp>
      <p:sp>
        <p:nvSpPr>
          <p:cNvPr id="3" name="Rectangle 2">
            <a:extLst>
              <a:ext uri="{FF2B5EF4-FFF2-40B4-BE49-F238E27FC236}">
                <a16:creationId xmlns:a16="http://schemas.microsoft.com/office/drawing/2014/main" id="{FCC1B8B2-6A0E-44A9-8533-5AAB8036D292}"/>
              </a:ext>
            </a:extLst>
          </p:cNvPr>
          <p:cNvSpPr/>
          <p:nvPr/>
        </p:nvSpPr>
        <p:spPr>
          <a:xfrm>
            <a:off x="733425" y="1073253"/>
            <a:ext cx="10115550" cy="830997"/>
          </a:xfrm>
          <a:prstGeom prst="rect">
            <a:avLst/>
          </a:prstGeom>
        </p:spPr>
        <p:txBody>
          <a:bodyPr wrap="square">
            <a:spAutoFit/>
          </a:bodyPr>
          <a:lstStyle/>
          <a:p>
            <a:r>
              <a:rPr lang="en-US" sz="2400" b="1" dirty="0">
                <a:solidFill>
                  <a:schemeClr val="bg1">
                    <a:lumMod val="50000"/>
                  </a:schemeClr>
                </a:solidFill>
              </a:rPr>
              <a:t>Control what sections to include in created reports (by removing un-needed sections) </a:t>
            </a:r>
            <a:endParaRPr lang="en-US" sz="2400" b="1" dirty="0"/>
          </a:p>
        </p:txBody>
      </p:sp>
      <p:sp>
        <p:nvSpPr>
          <p:cNvPr id="4" name="TextBox 3">
            <a:extLst>
              <a:ext uri="{FF2B5EF4-FFF2-40B4-BE49-F238E27FC236}">
                <a16:creationId xmlns:a16="http://schemas.microsoft.com/office/drawing/2014/main" id="{32251EE9-7081-D6DC-0F1A-0987949C876D}"/>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Conditional Content</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2523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25AB5-253D-460A-B4DD-F46796656D91}"/>
              </a:ext>
            </a:extLst>
          </p:cNvPr>
          <p:cNvSpPr>
            <a:spLocks noGrp="1"/>
          </p:cNvSpPr>
          <p:nvPr>
            <p:ph type="title"/>
          </p:nvPr>
        </p:nvSpPr>
        <p:spPr>
          <a:xfrm>
            <a:off x="494169" y="285131"/>
            <a:ext cx="10515600" cy="981075"/>
          </a:xfrm>
        </p:spPr>
        <p:txBody>
          <a:bodyPr>
            <a:normAutofit/>
          </a:bodyPr>
          <a:lstStyle/>
          <a:p>
            <a:pPr algn="ctr"/>
            <a:r>
              <a:rPr lang="en-US" dirty="0"/>
              <a:t>Conditional Sections (Document Assembly)</a:t>
            </a:r>
            <a:endParaRPr lang="en-US" b="0" dirty="0">
              <a:solidFill>
                <a:schemeClr val="bg1">
                  <a:lumMod val="50000"/>
                </a:schemeClr>
              </a:solidFill>
            </a:endParaRPr>
          </a:p>
        </p:txBody>
      </p:sp>
      <p:sp>
        <p:nvSpPr>
          <p:cNvPr id="9" name="Content Placeholder 8">
            <a:extLst>
              <a:ext uri="{FF2B5EF4-FFF2-40B4-BE49-F238E27FC236}">
                <a16:creationId xmlns:a16="http://schemas.microsoft.com/office/drawing/2014/main" id="{731EEE29-191F-4A08-B665-2E353160DEAC}"/>
              </a:ext>
            </a:extLst>
          </p:cNvPr>
          <p:cNvSpPr>
            <a:spLocks noGrp="1"/>
          </p:cNvSpPr>
          <p:nvPr>
            <p:ph sz="half" idx="1"/>
          </p:nvPr>
        </p:nvSpPr>
        <p:spPr>
          <a:xfrm>
            <a:off x="1061731" y="3146502"/>
            <a:ext cx="7025983" cy="3529897"/>
          </a:xfrm>
        </p:spPr>
        <p:txBody>
          <a:bodyPr vert="horz" lIns="91440" tIns="45720" rIns="91440" bIns="45720" rtlCol="0">
            <a:normAutofit/>
          </a:bodyPr>
          <a:lstStyle/>
          <a:p>
            <a:pPr marL="0" indent="0">
              <a:lnSpc>
                <a:spcPct val="120000"/>
              </a:lnSpc>
              <a:spcAft>
                <a:spcPts val="400"/>
              </a:spcAft>
              <a:buNone/>
            </a:pPr>
            <a:r>
              <a:rPr lang="en-US" sz="2500" dirty="0">
                <a:solidFill>
                  <a:schemeClr val="tx1">
                    <a:lumMod val="50000"/>
                    <a:lumOff val="50000"/>
                  </a:schemeClr>
                </a:solidFill>
              </a:rPr>
              <a:t>This slide will be deleted if Scenario A or B is selected in the drop-down on worksheet “Conditional Sections” (it contains “{</a:t>
            </a:r>
            <a:r>
              <a:rPr lang="en-US" sz="2500" dirty="0" err="1">
                <a:solidFill>
                  <a:schemeClr val="tx1">
                    <a:lumMod val="50000"/>
                    <a:lumOff val="50000"/>
                  </a:schemeClr>
                </a:solidFill>
              </a:rPr>
              <a:t>SectionName</a:t>
            </a:r>
            <a:r>
              <a:rPr lang="en-US" sz="2500" dirty="0">
                <a:solidFill>
                  <a:schemeClr val="tx1">
                    <a:lumMod val="50000"/>
                    <a:lumOff val="50000"/>
                  </a:schemeClr>
                </a:solidFill>
              </a:rPr>
              <a:t>}” in the notes)</a:t>
            </a:r>
          </a:p>
        </p:txBody>
      </p:sp>
      <p:pic>
        <p:nvPicPr>
          <p:cNvPr id="13" name="Picture 12">
            <a:extLst>
              <a:ext uri="{FF2B5EF4-FFF2-40B4-BE49-F238E27FC236}">
                <a16:creationId xmlns:a16="http://schemas.microsoft.com/office/drawing/2014/main" id="{1DD54595-93D2-4C6C-8A4D-F38B12245A42}"/>
              </a:ext>
            </a:extLst>
          </p:cNvPr>
          <p:cNvPicPr>
            <a:picLocks noChangeAspect="1"/>
          </p:cNvPicPr>
          <p:nvPr/>
        </p:nvPicPr>
        <p:blipFill>
          <a:blip r:embed="rId3"/>
          <a:stretch>
            <a:fillRect/>
          </a:stretch>
        </p:blipFill>
        <p:spPr>
          <a:xfrm>
            <a:off x="8865098" y="3045561"/>
            <a:ext cx="2962688" cy="2162477"/>
          </a:xfrm>
          <a:prstGeom prst="rect">
            <a:avLst/>
          </a:prstGeom>
          <a:ln>
            <a:noFill/>
          </a:ln>
          <a:effectLst>
            <a:outerShdw blurRad="190500" algn="tl" rotWithShape="0">
              <a:srgbClr val="000000">
                <a:alpha val="70000"/>
              </a:srgbClr>
            </a:outerShdw>
          </a:effectLst>
        </p:spPr>
      </p:pic>
      <p:sp>
        <p:nvSpPr>
          <p:cNvPr id="14" name="Rectangle 13">
            <a:extLst>
              <a:ext uri="{FF2B5EF4-FFF2-40B4-BE49-F238E27FC236}">
                <a16:creationId xmlns:a16="http://schemas.microsoft.com/office/drawing/2014/main" id="{6FC0D90B-BDAE-4047-8678-5BA395645FCB}"/>
              </a:ext>
            </a:extLst>
          </p:cNvPr>
          <p:cNvSpPr/>
          <p:nvPr/>
        </p:nvSpPr>
        <p:spPr>
          <a:xfrm>
            <a:off x="8865098" y="2309636"/>
            <a:ext cx="2784021" cy="646331"/>
          </a:xfrm>
          <a:prstGeom prst="rect">
            <a:avLst/>
          </a:prstGeom>
        </p:spPr>
        <p:txBody>
          <a:bodyPr wrap="square">
            <a:spAutoFit/>
          </a:bodyPr>
          <a:lstStyle/>
          <a:p>
            <a:r>
              <a:rPr lang="en-US" i="1" dirty="0">
                <a:solidFill>
                  <a:srgbClr val="808080"/>
                </a:solidFill>
                <a:latin typeface="Calibri" panose="020F0502020204030204" pitchFamily="34" charset="0"/>
              </a:rPr>
              <a:t>PowerPoint slide Notes indicate Section Names</a:t>
            </a:r>
            <a:r>
              <a:rPr lang="en-US" dirty="0"/>
              <a:t> </a:t>
            </a:r>
          </a:p>
        </p:txBody>
      </p:sp>
      <p:sp>
        <p:nvSpPr>
          <p:cNvPr id="3" name="Rectangle 2">
            <a:extLst>
              <a:ext uri="{FF2B5EF4-FFF2-40B4-BE49-F238E27FC236}">
                <a16:creationId xmlns:a16="http://schemas.microsoft.com/office/drawing/2014/main" id="{FCC1B8B2-6A0E-44A9-8533-5AAB8036D292}"/>
              </a:ext>
            </a:extLst>
          </p:cNvPr>
          <p:cNvSpPr/>
          <p:nvPr/>
        </p:nvSpPr>
        <p:spPr>
          <a:xfrm>
            <a:off x="733425" y="1151906"/>
            <a:ext cx="10115550" cy="830997"/>
          </a:xfrm>
          <a:prstGeom prst="rect">
            <a:avLst/>
          </a:prstGeom>
        </p:spPr>
        <p:txBody>
          <a:bodyPr wrap="square">
            <a:spAutoFit/>
          </a:bodyPr>
          <a:lstStyle/>
          <a:p>
            <a:r>
              <a:rPr lang="en-US" sz="2400" b="1" dirty="0">
                <a:solidFill>
                  <a:schemeClr val="bg1">
                    <a:lumMod val="50000"/>
                  </a:schemeClr>
                </a:solidFill>
              </a:rPr>
              <a:t>Control what sections to include in created reports (by removing un-needed sections) </a:t>
            </a:r>
            <a:endParaRPr lang="en-US" sz="2400" b="1" dirty="0"/>
          </a:p>
        </p:txBody>
      </p:sp>
      <p:sp>
        <p:nvSpPr>
          <p:cNvPr id="4" name="TextBox 3">
            <a:extLst>
              <a:ext uri="{FF2B5EF4-FFF2-40B4-BE49-F238E27FC236}">
                <a16:creationId xmlns:a16="http://schemas.microsoft.com/office/drawing/2014/main" id="{7DFF95B9-93B9-7661-AFB7-BA8D6D53871D}"/>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Conditional Content</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6D67FC09-D22B-464D-BB19-6AF4D4107224}"/>
              </a:ext>
            </a:extLst>
          </p:cNvPr>
          <p:cNvSpPr/>
          <p:nvPr/>
        </p:nvSpPr>
        <p:spPr>
          <a:xfrm>
            <a:off x="9845749" y="4316819"/>
            <a:ext cx="1284520" cy="54226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8639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25AB5-253D-460A-B4DD-F46796656D91}"/>
              </a:ext>
            </a:extLst>
          </p:cNvPr>
          <p:cNvSpPr>
            <a:spLocks noGrp="1"/>
          </p:cNvSpPr>
          <p:nvPr>
            <p:ph type="title"/>
          </p:nvPr>
        </p:nvSpPr>
        <p:spPr>
          <a:xfrm>
            <a:off x="494169" y="285131"/>
            <a:ext cx="10515600" cy="981075"/>
          </a:xfrm>
        </p:spPr>
        <p:txBody>
          <a:bodyPr>
            <a:normAutofit/>
          </a:bodyPr>
          <a:lstStyle/>
          <a:p>
            <a:pPr algn="ctr"/>
            <a:r>
              <a:rPr lang="en-US" dirty="0"/>
              <a:t>Auto-Hide Rows/Columns</a:t>
            </a:r>
            <a:endParaRPr lang="en-US" b="0" dirty="0">
              <a:solidFill>
                <a:schemeClr val="bg1">
                  <a:lumMod val="50000"/>
                </a:schemeClr>
              </a:solidFill>
            </a:endParaRPr>
          </a:p>
        </p:txBody>
      </p:sp>
      <p:graphicFrame>
        <p:nvGraphicFramePr>
          <p:cNvPr id="6" name="Content Placeholder 5">
            <a:extLst>
              <a:ext uri="{FF2B5EF4-FFF2-40B4-BE49-F238E27FC236}">
                <a16:creationId xmlns:a16="http://schemas.microsoft.com/office/drawing/2014/main" id="{866D1B50-BD67-D473-78D3-806BCB090D20}"/>
              </a:ext>
            </a:extLst>
          </p:cNvPr>
          <p:cNvGraphicFramePr>
            <a:graphicFrameLocks noGrp="1"/>
          </p:cNvGraphicFramePr>
          <p:nvPr>
            <p:ph sz="half" idx="1"/>
            <p:custDataLst>
              <p:tags r:id="rId1"/>
            </p:custDataLst>
            <p:extLst>
              <p:ext uri="{D42A27DB-BD31-4B8C-83A1-F6EECF244321}">
                <p14:modId xmlns:p14="http://schemas.microsoft.com/office/powerpoint/2010/main" val="548923190"/>
              </p:ext>
            </p:extLst>
          </p:nvPr>
        </p:nvGraphicFramePr>
        <p:xfrm>
          <a:off x="2266949" y="2031381"/>
          <a:ext cx="7658101" cy="4632960"/>
        </p:xfrm>
        <a:graphic>
          <a:graphicData uri="http://schemas.openxmlformats.org/drawingml/2006/table">
            <a:tbl>
              <a:tblPr firstRow="1" firstCol="1">
                <a:tableStyleId>{BC89EF96-8CEA-46FF-86C4-4CE0E7609802}</a:tableStyleId>
              </a:tblPr>
              <a:tblGrid>
                <a:gridCol w="1695657">
                  <a:extLst>
                    <a:ext uri="{9D8B030D-6E8A-4147-A177-3AD203B41FA5}">
                      <a16:colId xmlns:a16="http://schemas.microsoft.com/office/drawing/2014/main" val="1184174702"/>
                    </a:ext>
                  </a:extLst>
                </a:gridCol>
                <a:gridCol w="1013707">
                  <a:extLst>
                    <a:ext uri="{9D8B030D-6E8A-4147-A177-3AD203B41FA5}">
                      <a16:colId xmlns:a16="http://schemas.microsoft.com/office/drawing/2014/main" val="4242281223"/>
                    </a:ext>
                  </a:extLst>
                </a:gridCol>
                <a:gridCol w="995278">
                  <a:extLst>
                    <a:ext uri="{9D8B030D-6E8A-4147-A177-3AD203B41FA5}">
                      <a16:colId xmlns:a16="http://schemas.microsoft.com/office/drawing/2014/main" val="1177479441"/>
                    </a:ext>
                  </a:extLst>
                </a:gridCol>
                <a:gridCol w="981453">
                  <a:extLst>
                    <a:ext uri="{9D8B030D-6E8A-4147-A177-3AD203B41FA5}">
                      <a16:colId xmlns:a16="http://schemas.microsoft.com/office/drawing/2014/main" val="2759665220"/>
                    </a:ext>
                  </a:extLst>
                </a:gridCol>
                <a:gridCol w="1013707">
                  <a:extLst>
                    <a:ext uri="{9D8B030D-6E8A-4147-A177-3AD203B41FA5}">
                      <a16:colId xmlns:a16="http://schemas.microsoft.com/office/drawing/2014/main" val="849713162"/>
                    </a:ext>
                  </a:extLst>
                </a:gridCol>
                <a:gridCol w="981453">
                  <a:extLst>
                    <a:ext uri="{9D8B030D-6E8A-4147-A177-3AD203B41FA5}">
                      <a16:colId xmlns:a16="http://schemas.microsoft.com/office/drawing/2014/main" val="748147003"/>
                    </a:ext>
                  </a:extLst>
                </a:gridCol>
                <a:gridCol w="976846">
                  <a:extLst>
                    <a:ext uri="{9D8B030D-6E8A-4147-A177-3AD203B41FA5}">
                      <a16:colId xmlns:a16="http://schemas.microsoft.com/office/drawing/2014/main" val="244160762"/>
                    </a:ext>
                  </a:extLst>
                </a:gridCol>
              </a:tblGrid>
              <a:tr h="209550">
                <a:tc>
                  <a:txBody>
                    <a:bodyPr/>
                    <a:lstStyle/>
                    <a:p>
                      <a:pPr algn="l" fontAlgn="b"/>
                      <a:endParaRPr lang="en-US" sz="1600" b="0" i="0" u="none" strike="noStrike" dirty="0">
                        <a:solidFill>
                          <a:schemeClr val="tx1"/>
                        </a:solidFill>
                        <a:effectLst/>
                        <a:latin typeface="Calibri" panose="020F0502020204030204" pitchFamily="34" charset="0"/>
                      </a:endParaRPr>
                    </a:p>
                  </a:txBody>
                  <a:tcPr marL="45720" marR="45720" marT="27432" marB="18288" anchor="b"/>
                </a:tc>
                <a:tc>
                  <a:txBody>
                    <a:bodyPr/>
                    <a:lstStyle/>
                    <a:p>
                      <a:pPr algn="ctr" fontAlgn="b"/>
                      <a:r>
                        <a:rPr lang="en-US" sz="1600" u="none" strike="noStrike" dirty="0">
                          <a:solidFill>
                            <a:schemeClr val="tx1"/>
                          </a:solidFill>
                          <a:effectLst/>
                        </a:rPr>
                        <a:t>Column A</a:t>
                      </a:r>
                      <a:endParaRPr lang="en-US" sz="1600" b="1" i="0" u="none" strike="noStrike" dirty="0">
                        <a:solidFill>
                          <a:schemeClr val="tx1"/>
                        </a:solidFill>
                        <a:effectLst/>
                        <a:latin typeface="Calibri" panose="020F0502020204030204" pitchFamily="34" charset="0"/>
                      </a:endParaRPr>
                    </a:p>
                  </a:txBody>
                  <a:tcPr marL="45720" marR="45720" marT="27432" marB="18288" anchor="b"/>
                </a:tc>
                <a:tc>
                  <a:txBody>
                    <a:bodyPr/>
                    <a:lstStyle/>
                    <a:p>
                      <a:pPr algn="ctr" fontAlgn="b"/>
                      <a:r>
                        <a:rPr lang="en-US" sz="1600" u="none" strike="noStrike">
                          <a:solidFill>
                            <a:schemeClr val="tx1"/>
                          </a:solidFill>
                          <a:effectLst/>
                        </a:rPr>
                        <a:t>Column B</a:t>
                      </a:r>
                      <a:endParaRPr lang="en-US" sz="1600" b="1" i="0" u="none" strike="noStrike">
                        <a:solidFill>
                          <a:schemeClr val="tx1"/>
                        </a:solidFill>
                        <a:effectLst/>
                        <a:latin typeface="Calibri" panose="020F0502020204030204" pitchFamily="34" charset="0"/>
                      </a:endParaRPr>
                    </a:p>
                  </a:txBody>
                  <a:tcPr marL="45720" marR="45720" marT="27432" marB="18288" anchor="b"/>
                </a:tc>
                <a:tc>
                  <a:txBody>
                    <a:bodyPr/>
                    <a:lstStyle/>
                    <a:p>
                      <a:pPr algn="ctr" fontAlgn="b"/>
                      <a:r>
                        <a:rPr lang="en-US" sz="1600" u="none" strike="noStrike">
                          <a:solidFill>
                            <a:schemeClr val="tx1"/>
                          </a:solidFill>
                          <a:effectLst/>
                        </a:rPr>
                        <a:t>Column C</a:t>
                      </a:r>
                      <a:endParaRPr lang="en-US" sz="1600" b="1" i="0" u="none" strike="noStrike">
                        <a:solidFill>
                          <a:schemeClr val="tx1"/>
                        </a:solidFill>
                        <a:effectLst/>
                        <a:latin typeface="Calibri" panose="020F0502020204030204" pitchFamily="34" charset="0"/>
                      </a:endParaRPr>
                    </a:p>
                  </a:txBody>
                  <a:tcPr marL="45720" marR="45720" marT="27432" marB="18288" anchor="b"/>
                </a:tc>
                <a:tc>
                  <a:txBody>
                    <a:bodyPr/>
                    <a:lstStyle/>
                    <a:p>
                      <a:pPr algn="ctr" fontAlgn="b"/>
                      <a:r>
                        <a:rPr lang="en-US" sz="1600" u="none" strike="noStrike">
                          <a:solidFill>
                            <a:schemeClr val="tx1"/>
                          </a:solidFill>
                          <a:effectLst/>
                        </a:rPr>
                        <a:t>Column D</a:t>
                      </a:r>
                      <a:endParaRPr lang="en-US" sz="1600" b="1" i="0" u="none" strike="noStrike">
                        <a:solidFill>
                          <a:schemeClr val="tx1"/>
                        </a:solidFill>
                        <a:effectLst/>
                        <a:latin typeface="Calibri" panose="020F0502020204030204" pitchFamily="34" charset="0"/>
                      </a:endParaRPr>
                    </a:p>
                  </a:txBody>
                  <a:tcPr marL="45720" marR="45720" marT="27432" marB="18288" anchor="b"/>
                </a:tc>
                <a:tc>
                  <a:txBody>
                    <a:bodyPr/>
                    <a:lstStyle/>
                    <a:p>
                      <a:pPr algn="ctr" fontAlgn="b"/>
                      <a:r>
                        <a:rPr lang="en-US" sz="1600" u="none" strike="noStrike">
                          <a:solidFill>
                            <a:schemeClr val="tx1"/>
                          </a:solidFill>
                          <a:effectLst/>
                        </a:rPr>
                        <a:t>Column E</a:t>
                      </a:r>
                      <a:endParaRPr lang="en-US" sz="1600" b="1" i="0" u="none" strike="noStrike">
                        <a:solidFill>
                          <a:schemeClr val="tx1"/>
                        </a:solidFill>
                        <a:effectLst/>
                        <a:latin typeface="Calibri" panose="020F0502020204030204" pitchFamily="34" charset="0"/>
                      </a:endParaRPr>
                    </a:p>
                  </a:txBody>
                  <a:tcPr marL="45720" marR="45720" marT="27432" marB="18288" anchor="b"/>
                </a:tc>
                <a:tc>
                  <a:txBody>
                    <a:bodyPr/>
                    <a:lstStyle/>
                    <a:p>
                      <a:pPr algn="ctr" fontAlgn="b"/>
                      <a:r>
                        <a:rPr lang="en-US" sz="1600" u="none" strike="noStrike" dirty="0">
                          <a:solidFill>
                            <a:schemeClr val="tx1"/>
                          </a:solidFill>
                          <a:effectLst/>
                        </a:rPr>
                        <a:t>Column F</a:t>
                      </a:r>
                      <a:endParaRPr lang="en-US" sz="1600" b="1" i="0" u="none" strike="noStrike" dirty="0">
                        <a:solidFill>
                          <a:schemeClr val="tx1"/>
                        </a:solidFill>
                        <a:effectLst/>
                        <a:latin typeface="Calibri" panose="020F0502020204030204" pitchFamily="34" charset="0"/>
                      </a:endParaRPr>
                    </a:p>
                  </a:txBody>
                  <a:tcPr marL="45720" marR="45720" marT="27432" marB="18288" anchor="b"/>
                </a:tc>
                <a:extLst>
                  <a:ext uri="{0D108BD9-81ED-4DB2-BD59-A6C34878D82A}">
                    <a16:rowId xmlns:a16="http://schemas.microsoft.com/office/drawing/2014/main" val="3042722847"/>
                  </a:ext>
                </a:extLst>
              </a:tr>
              <a:tr h="200025">
                <a:tc>
                  <a:txBody>
                    <a:bodyPr/>
                    <a:lstStyle/>
                    <a:p>
                      <a:pPr algn="l" fontAlgn="ctr"/>
                      <a:r>
                        <a:rPr lang="en-US" sz="1600" u="none" strike="noStrike">
                          <a:solidFill>
                            <a:schemeClr val="tx1"/>
                          </a:solidFill>
                          <a:effectLst/>
                        </a:rPr>
                        <a:t>Row 1</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r22c3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r22c4</a:t>
                      </a:r>
                      <a:endParaRPr lang="en-US" sz="1100" b="0" i="0" u="none" strike="noStrike" dirty="0">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r22c5</a:t>
                      </a:r>
                      <a:endParaRPr lang="en-US" sz="1100" b="0" i="0" u="none" strike="noStrike" dirty="0">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r22c6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r22c7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r22c8</a:t>
                      </a:r>
                      <a:endParaRPr lang="en-US" sz="1100" b="0" i="0" u="none" strike="noStrike" dirty="0">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3391923340"/>
                  </a:ext>
                </a:extLst>
              </a:tr>
              <a:tr h="200025">
                <a:tc>
                  <a:txBody>
                    <a:bodyPr/>
                    <a:lstStyle/>
                    <a:p>
                      <a:pPr algn="l" fontAlgn="ctr"/>
                      <a:r>
                        <a:rPr lang="en-US" sz="1600" u="none" strike="noStrike">
                          <a:solidFill>
                            <a:schemeClr val="tx1"/>
                          </a:solidFill>
                          <a:effectLst/>
                        </a:rPr>
                        <a:t>Row 2</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r23c3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r23c4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r23c5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r23c6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r23c7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r23c8</a:t>
                      </a:r>
                      <a:endParaRPr lang="en-US" sz="1100" b="0" i="0" u="none" strike="noStrike">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706048547"/>
                  </a:ext>
                </a:extLst>
              </a:tr>
              <a:tr h="200025">
                <a:tc>
                  <a:txBody>
                    <a:bodyPr/>
                    <a:lstStyle/>
                    <a:p>
                      <a:pPr algn="l" fontAlgn="ctr"/>
                      <a:r>
                        <a:rPr lang="en-US" sz="1600" u="none" strike="noStrike">
                          <a:solidFill>
                            <a:schemeClr val="tx1"/>
                          </a:solidFill>
                          <a:effectLst/>
                        </a:rPr>
                        <a:t>Row 3</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r24c3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r24c4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r24c5</a:t>
                      </a:r>
                      <a:endParaRPr lang="en-US" sz="1100" b="0" i="0" u="none" strike="noStrike" dirty="0">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r24c6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r24c7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r24c8</a:t>
                      </a:r>
                      <a:endParaRPr lang="en-US" sz="1100" b="0" i="0" u="none" strike="noStrike">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3415379518"/>
                  </a:ext>
                </a:extLst>
              </a:tr>
              <a:tr h="200025">
                <a:tc>
                  <a:txBody>
                    <a:bodyPr/>
                    <a:lstStyle/>
                    <a:p>
                      <a:pPr algn="l" fontAlgn="ctr"/>
                      <a:r>
                        <a:rPr lang="en-US" sz="1600" u="none" strike="noStrike">
                          <a:solidFill>
                            <a:schemeClr val="tx1"/>
                          </a:solidFill>
                          <a:effectLst/>
                        </a:rPr>
                        <a:t>Row 4</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r25c3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r25c4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r25c5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r25c6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r25c7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r25c8</a:t>
                      </a:r>
                      <a:endParaRPr lang="en-US" sz="1100" b="0" i="0" u="none" strike="noStrike">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2559801374"/>
                  </a:ext>
                </a:extLst>
              </a:tr>
              <a:tr h="200025">
                <a:tc>
                  <a:txBody>
                    <a:bodyPr/>
                    <a:lstStyle/>
                    <a:p>
                      <a:pPr algn="l" fontAlgn="ctr"/>
                      <a:r>
                        <a:rPr lang="en-US" sz="1600" u="none" strike="noStrike" dirty="0">
                          <a:solidFill>
                            <a:schemeClr val="tx1"/>
                          </a:solidFill>
                          <a:effectLst/>
                        </a:rPr>
                        <a:t>Row 5</a:t>
                      </a:r>
                      <a:endParaRPr lang="en-US" sz="1600" b="0" i="0" u="none" strike="noStrike" dirty="0">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r26c3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r26c4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r26c5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r26c6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r26c7</a:t>
                      </a:r>
                      <a:endParaRPr lang="en-US" sz="1100" b="0" i="0" u="none" strike="noStrike" dirty="0">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r26c8</a:t>
                      </a:r>
                      <a:endParaRPr lang="en-US" sz="1100" b="0" i="0" u="none" strike="noStrike">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1441535147"/>
                  </a:ext>
                </a:extLst>
              </a:tr>
              <a:tr h="200025">
                <a:tc>
                  <a:txBody>
                    <a:bodyPr/>
                    <a:lstStyle/>
                    <a:p>
                      <a:pPr algn="l" fontAlgn="ctr"/>
                      <a:r>
                        <a:rPr lang="en-US" sz="1600" u="none" strike="noStrike">
                          <a:solidFill>
                            <a:schemeClr val="tx1"/>
                          </a:solidFill>
                          <a:effectLst/>
                        </a:rPr>
                        <a:t>Row 6</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r27c3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r27c4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r27c5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r27c6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r27c7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r27c8</a:t>
                      </a:r>
                      <a:endParaRPr lang="en-US" sz="1100" b="0" i="0" u="none" strike="noStrike">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2886595696"/>
                  </a:ext>
                </a:extLst>
              </a:tr>
              <a:tr h="200025">
                <a:tc>
                  <a:txBody>
                    <a:bodyPr/>
                    <a:lstStyle/>
                    <a:p>
                      <a:pPr algn="l" fontAlgn="ctr"/>
                      <a:r>
                        <a:rPr lang="en-US" sz="1600" u="none" strike="noStrike">
                          <a:solidFill>
                            <a:schemeClr val="tx1"/>
                          </a:solidFill>
                          <a:effectLst/>
                        </a:rPr>
                        <a:t>Row 7</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r28c3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r28c4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r28c5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r28c6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r28c7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r28c8</a:t>
                      </a:r>
                      <a:endParaRPr lang="en-US" sz="1100" b="0" i="0" u="none" strike="noStrike">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1839206307"/>
                  </a:ext>
                </a:extLst>
              </a:tr>
              <a:tr h="200025">
                <a:tc>
                  <a:txBody>
                    <a:bodyPr/>
                    <a:lstStyle/>
                    <a:p>
                      <a:pPr algn="l" fontAlgn="ctr"/>
                      <a:r>
                        <a:rPr lang="en-US" sz="1600" u="none" strike="noStrike">
                          <a:solidFill>
                            <a:schemeClr val="tx1"/>
                          </a:solidFill>
                          <a:effectLst/>
                        </a:rPr>
                        <a:t>Row 8</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r29c3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r29c4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r29c5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r29c6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r29c7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r29c8</a:t>
                      </a:r>
                      <a:endParaRPr lang="en-US" sz="1100" b="0" i="0" u="none" strike="noStrike" dirty="0">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2134885914"/>
                  </a:ext>
                </a:extLst>
              </a:tr>
              <a:tr h="200025">
                <a:tc>
                  <a:txBody>
                    <a:bodyPr/>
                    <a:lstStyle/>
                    <a:p>
                      <a:pPr algn="l" fontAlgn="ctr"/>
                      <a:r>
                        <a:rPr lang="en-US" sz="1600" u="none" strike="noStrike">
                          <a:solidFill>
                            <a:schemeClr val="tx1"/>
                          </a:solidFill>
                          <a:effectLst/>
                        </a:rPr>
                        <a:t>Row 9</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r30c3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r30c4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r30c5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r30c6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r30c7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r30c8</a:t>
                      </a:r>
                      <a:endParaRPr lang="en-US" sz="1100" b="0" i="0" u="none" strike="noStrike">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1298052809"/>
                  </a:ext>
                </a:extLst>
              </a:tr>
              <a:tr h="200025">
                <a:tc>
                  <a:txBody>
                    <a:bodyPr/>
                    <a:lstStyle/>
                    <a:p>
                      <a:pPr algn="l" fontAlgn="ctr"/>
                      <a:r>
                        <a:rPr lang="en-US" sz="1600" u="none" strike="noStrike">
                          <a:solidFill>
                            <a:schemeClr val="tx1"/>
                          </a:solidFill>
                          <a:effectLst/>
                        </a:rPr>
                        <a:t>Row 10</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r31c3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r31c4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r31c5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r31c6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r31c7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r31c8</a:t>
                      </a:r>
                      <a:endParaRPr lang="en-US" sz="1100" b="0" i="0" u="none" strike="noStrike" dirty="0">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1748079215"/>
                  </a:ext>
                </a:extLst>
              </a:tr>
              <a:tr h="200025">
                <a:tc>
                  <a:txBody>
                    <a:bodyPr/>
                    <a:lstStyle/>
                    <a:p>
                      <a:pPr algn="l" fontAlgn="ctr"/>
                      <a:r>
                        <a:rPr lang="en-US" sz="1600" u="none" strike="noStrike">
                          <a:solidFill>
                            <a:schemeClr val="tx1"/>
                          </a:solidFill>
                          <a:effectLst/>
                        </a:rPr>
                        <a:t>Row 11</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r32c3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r32c4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r32c5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r32c6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r32c7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r32c8</a:t>
                      </a:r>
                      <a:endParaRPr lang="en-US" sz="1100" b="0" i="0" u="none" strike="noStrike" dirty="0">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1007786042"/>
                  </a:ext>
                </a:extLst>
              </a:tr>
              <a:tr h="200025">
                <a:tc>
                  <a:txBody>
                    <a:bodyPr/>
                    <a:lstStyle/>
                    <a:p>
                      <a:pPr algn="l" fontAlgn="ctr"/>
                      <a:r>
                        <a:rPr lang="en-US" sz="1600" u="none" strike="noStrike">
                          <a:solidFill>
                            <a:schemeClr val="tx1"/>
                          </a:solidFill>
                          <a:effectLst/>
                        </a:rPr>
                        <a:t>Row 12</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r33c3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r33c4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r33c5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r33c6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r33c7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r33c8</a:t>
                      </a:r>
                      <a:endParaRPr lang="en-US" sz="1100" b="0" i="0" u="none" strike="noStrike" dirty="0">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1738895813"/>
                  </a:ext>
                </a:extLst>
              </a:tr>
              <a:tr h="200025">
                <a:tc>
                  <a:txBody>
                    <a:bodyPr/>
                    <a:lstStyle/>
                    <a:p>
                      <a:pPr algn="l" fontAlgn="ctr"/>
                      <a:r>
                        <a:rPr lang="en-US" sz="1600" u="none" strike="noStrike">
                          <a:solidFill>
                            <a:schemeClr val="tx1"/>
                          </a:solidFill>
                          <a:effectLst/>
                        </a:rPr>
                        <a:t>Row 13</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r34c3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r34c4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r34c5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r34c6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r34c7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r34c8</a:t>
                      </a:r>
                      <a:endParaRPr lang="en-US" sz="1100" b="0" i="0" u="none" strike="noStrike" dirty="0">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2472251627"/>
                  </a:ext>
                </a:extLst>
              </a:tr>
              <a:tr h="200025">
                <a:tc>
                  <a:txBody>
                    <a:bodyPr/>
                    <a:lstStyle/>
                    <a:p>
                      <a:pPr algn="l" fontAlgn="ctr"/>
                      <a:r>
                        <a:rPr lang="en-US" sz="1600" u="none" strike="noStrike">
                          <a:solidFill>
                            <a:schemeClr val="tx1"/>
                          </a:solidFill>
                          <a:effectLst/>
                        </a:rPr>
                        <a:t>Row 14</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r35c3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r35c4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r35c5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r35c6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r35c7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r35c8</a:t>
                      </a:r>
                      <a:endParaRPr lang="en-US" sz="1100" b="0" i="0" u="none" strike="noStrike" dirty="0">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2494735169"/>
                  </a:ext>
                </a:extLst>
              </a:tr>
              <a:tr h="200025">
                <a:tc>
                  <a:txBody>
                    <a:bodyPr/>
                    <a:lstStyle/>
                    <a:p>
                      <a:pPr algn="l" fontAlgn="ctr"/>
                      <a:r>
                        <a:rPr lang="en-US" sz="1600" u="none" strike="noStrike">
                          <a:solidFill>
                            <a:schemeClr val="tx1"/>
                          </a:solidFill>
                          <a:effectLst/>
                        </a:rPr>
                        <a:t>Row 15</a:t>
                      </a:r>
                      <a:endParaRPr lang="en-US" sz="1600" b="0" i="0" u="none" strike="noStrike">
                        <a:solidFill>
                          <a:schemeClr val="tx1"/>
                        </a:solidFill>
                        <a:effectLst/>
                        <a:latin typeface="Calibri" panose="020F0502020204030204" pitchFamily="34" charset="0"/>
                      </a:endParaRPr>
                    </a:p>
                  </a:txBody>
                  <a:tcPr marL="45720" marR="45720" marT="27432" marB="18288" anchor="ctr"/>
                </a:tc>
                <a:tc>
                  <a:txBody>
                    <a:bodyPr/>
                    <a:lstStyle/>
                    <a:p>
                      <a:pPr algn="ctr" fontAlgn="ctr"/>
                      <a:r>
                        <a:rPr lang="en-US" sz="1100" u="none" strike="noStrike">
                          <a:solidFill>
                            <a:schemeClr val="tx1"/>
                          </a:solidFill>
                          <a:effectLst/>
                        </a:rPr>
                        <a:t>r36c3</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r36c4</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r36c5</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r36c6</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a:solidFill>
                            <a:schemeClr val="tx1"/>
                          </a:solidFill>
                          <a:effectLst/>
                        </a:rPr>
                        <a:t>r36c7</a:t>
                      </a:r>
                      <a:endParaRPr lang="en-US" sz="1100" b="0" i="0" u="none" strike="noStrike">
                        <a:solidFill>
                          <a:schemeClr val="tx1"/>
                        </a:solidFill>
                        <a:effectLst/>
                        <a:latin typeface="Arial" panose="020B0604020202020204" pitchFamily="34" charset="0"/>
                      </a:endParaRPr>
                    </a:p>
                  </a:txBody>
                  <a:tcPr marL="45720" marR="45720" marT="27432" marB="18288" anchor="ctr"/>
                </a:tc>
                <a:tc>
                  <a:txBody>
                    <a:bodyPr/>
                    <a:lstStyle/>
                    <a:p>
                      <a:pPr algn="ctr" fontAlgn="ctr"/>
                      <a:r>
                        <a:rPr lang="en-US" sz="1100" u="none" strike="noStrike" dirty="0">
                          <a:solidFill>
                            <a:schemeClr val="tx1"/>
                          </a:solidFill>
                          <a:effectLst/>
                        </a:rPr>
                        <a:t>r36c8</a:t>
                      </a:r>
                      <a:endParaRPr lang="en-US" sz="1100" b="0" i="0" u="none" strike="noStrike" dirty="0">
                        <a:solidFill>
                          <a:schemeClr val="tx1"/>
                        </a:solidFill>
                        <a:effectLst/>
                        <a:latin typeface="Arial" panose="020B0604020202020204" pitchFamily="34" charset="0"/>
                      </a:endParaRPr>
                    </a:p>
                  </a:txBody>
                  <a:tcPr marL="45720" marR="45720" marT="27432" marB="18288" anchor="ctr"/>
                </a:tc>
                <a:extLst>
                  <a:ext uri="{0D108BD9-81ED-4DB2-BD59-A6C34878D82A}">
                    <a16:rowId xmlns:a16="http://schemas.microsoft.com/office/drawing/2014/main" val="3027695828"/>
                  </a:ext>
                </a:extLst>
              </a:tr>
            </a:tbl>
          </a:graphicData>
        </a:graphic>
      </p:graphicFrame>
      <p:sp>
        <p:nvSpPr>
          <p:cNvPr id="3" name="Rectangle 2">
            <a:extLst>
              <a:ext uri="{FF2B5EF4-FFF2-40B4-BE49-F238E27FC236}">
                <a16:creationId xmlns:a16="http://schemas.microsoft.com/office/drawing/2014/main" id="{FCC1B8B2-6A0E-44A9-8533-5AAB8036D292}"/>
              </a:ext>
            </a:extLst>
          </p:cNvPr>
          <p:cNvSpPr/>
          <p:nvPr/>
        </p:nvSpPr>
        <p:spPr>
          <a:xfrm>
            <a:off x="733425" y="1113806"/>
            <a:ext cx="10115550" cy="707886"/>
          </a:xfrm>
          <a:prstGeom prst="rect">
            <a:avLst/>
          </a:prstGeom>
        </p:spPr>
        <p:txBody>
          <a:bodyPr wrap="square">
            <a:spAutoFit/>
          </a:bodyPr>
          <a:lstStyle/>
          <a:p>
            <a:r>
              <a:rPr lang="en-US" sz="2000" b="1" dirty="0">
                <a:solidFill>
                  <a:schemeClr val="bg1">
                    <a:lumMod val="50000"/>
                  </a:schemeClr>
                </a:solidFill>
              </a:rPr>
              <a:t>Automatically hides/unhides rows/columns based on cell value/formula when you click the "Auto-Hide Rows/Columns" button in Excel, then Submit, then Update Document in PPT.</a:t>
            </a:r>
            <a:endParaRPr lang="en-US" sz="2000" b="1" dirty="0"/>
          </a:p>
        </p:txBody>
      </p:sp>
      <p:sp>
        <p:nvSpPr>
          <p:cNvPr id="4" name="TextBox 3">
            <a:extLst>
              <a:ext uri="{FF2B5EF4-FFF2-40B4-BE49-F238E27FC236}">
                <a16:creationId xmlns:a16="http://schemas.microsoft.com/office/drawing/2014/main" id="{7DFF95B9-93B9-7661-AFB7-BA8D6D53871D}"/>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Auto-Hide</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8076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4282-70C5-4E85-B38D-CB866962442A}"/>
              </a:ext>
            </a:extLst>
          </p:cNvPr>
          <p:cNvSpPr>
            <a:spLocks noGrp="1"/>
          </p:cNvSpPr>
          <p:nvPr>
            <p:ph type="title"/>
          </p:nvPr>
        </p:nvSpPr>
        <p:spPr>
          <a:xfrm>
            <a:off x="838200" y="365125"/>
            <a:ext cx="10515600" cy="604693"/>
          </a:xfrm>
        </p:spPr>
        <p:txBody>
          <a:bodyPr>
            <a:normAutofit fontScale="90000"/>
          </a:bodyPr>
          <a:lstStyle/>
          <a:p>
            <a:pPr algn="ctr"/>
            <a:r>
              <a:rPr lang="en-US" dirty="0"/>
              <a:t>Mail Merge</a:t>
            </a:r>
          </a:p>
        </p:txBody>
      </p:sp>
      <p:sp>
        <p:nvSpPr>
          <p:cNvPr id="3" name="Content Placeholder 2" descr="{Text:r_MergeText}">
            <a:extLst>
              <a:ext uri="{FF2B5EF4-FFF2-40B4-BE49-F238E27FC236}">
                <a16:creationId xmlns:a16="http://schemas.microsoft.com/office/drawing/2014/main" id="{B148D9D3-1CDB-45C4-8D2A-82E65F6E7ABF}"/>
              </a:ext>
            </a:extLst>
          </p:cNvPr>
          <p:cNvSpPr>
            <a:spLocks noGrp="1"/>
          </p:cNvSpPr>
          <p:nvPr>
            <p:ph sz="half" idx="1"/>
          </p:nvPr>
        </p:nvSpPr>
        <p:spPr>
          <a:xfrm>
            <a:off x="729672" y="3676298"/>
            <a:ext cx="5181600" cy="821811"/>
          </a:xfrm>
        </p:spPr>
        <p:txBody>
          <a:bodyPr/>
          <a:lstStyle/>
          <a:p>
            <a:pPr indent="0">
              <a:buNone/>
            </a:pPr>
            <a:r>
              <a:rPr lang="en-US" sz="1600"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Based on our analysis, we believe Berkshire Hathaway could save $351 billion by purchasing our solution. Act today and you can purchase it for only $75 billion.</a:t>
            </a:r>
          </a:p>
        </p:txBody>
      </p:sp>
      <p:graphicFrame>
        <p:nvGraphicFramePr>
          <p:cNvPr id="7" name="Content Placeholder 6">
            <a:extLst>
              <a:ext uri="{FF2B5EF4-FFF2-40B4-BE49-F238E27FC236}">
                <a16:creationId xmlns:a16="http://schemas.microsoft.com/office/drawing/2014/main" id="{BF7E67AC-3BC0-4CD2-B485-00D249FD8A8C}"/>
              </a:ext>
            </a:extLst>
          </p:cNvPr>
          <p:cNvGraphicFramePr>
            <a:graphicFrameLocks noGrp="1"/>
          </p:cNvGraphicFramePr>
          <p:nvPr>
            <p:ph sz="half" idx="2"/>
            <p:custDataLst>
              <p:tags r:id="rId1"/>
            </p:custDataLst>
            <p:extLst>
              <p:ext uri="{D42A27DB-BD31-4B8C-83A1-F6EECF244321}">
                <p14:modId xmlns:p14="http://schemas.microsoft.com/office/powerpoint/2010/main" val="2771970340"/>
              </p:ext>
            </p:extLst>
          </p:nvPr>
        </p:nvGraphicFramePr>
        <p:xfrm>
          <a:off x="838200" y="4655353"/>
          <a:ext cx="5073072" cy="2015168"/>
        </p:xfrm>
        <a:graphic>
          <a:graphicData uri="http://schemas.openxmlformats.org/drawingml/2006/table">
            <a:tbl>
              <a:tblPr firstRow="1" firstCol="1" lastRow="1">
                <a:tableStyleId>{5C22544A-7EE6-4342-B048-85BDC9FD1C3A}</a:tableStyleId>
              </a:tblPr>
              <a:tblGrid>
                <a:gridCol w="1691024">
                  <a:extLst>
                    <a:ext uri="{9D8B030D-6E8A-4147-A177-3AD203B41FA5}">
                      <a16:colId xmlns:a16="http://schemas.microsoft.com/office/drawing/2014/main" val="1890819175"/>
                    </a:ext>
                  </a:extLst>
                </a:gridCol>
                <a:gridCol w="1691024">
                  <a:extLst>
                    <a:ext uri="{9D8B030D-6E8A-4147-A177-3AD203B41FA5}">
                      <a16:colId xmlns:a16="http://schemas.microsoft.com/office/drawing/2014/main" val="1751896934"/>
                    </a:ext>
                  </a:extLst>
                </a:gridCol>
                <a:gridCol w="1691024">
                  <a:extLst>
                    <a:ext uri="{9D8B030D-6E8A-4147-A177-3AD203B41FA5}">
                      <a16:colId xmlns:a16="http://schemas.microsoft.com/office/drawing/2014/main" val="886691721"/>
                    </a:ext>
                  </a:extLst>
                </a:gridCol>
              </a:tblGrid>
              <a:tr h="367504">
                <a:tc>
                  <a:txBody>
                    <a:bodyPr/>
                    <a:lstStyle/>
                    <a:p>
                      <a:endParaRPr lang="en-US" dirty="0"/>
                    </a:p>
                  </a:txBody>
                  <a:tcPr/>
                </a:tc>
                <a:tc>
                  <a:txBody>
                    <a:bodyPr/>
                    <a:lstStyle/>
                    <a:p>
                      <a:pPr algn="ctr"/>
                      <a:r>
                        <a:rPr dirty="0"/>
                        <a:t>Per Employee</a:t>
                      </a:r>
                      <a:endParaRPr lang="en-US" dirty="0"/>
                    </a:p>
                  </a:txBody>
                  <a:tcPr/>
                </a:tc>
                <a:tc>
                  <a:txBody>
                    <a:bodyPr/>
                    <a:lstStyle/>
                    <a:p>
                      <a:pPr algn="ctr"/>
                      <a:r>
                        <a:rPr dirty="0"/>
                        <a:t>Company Total (Billions)</a:t>
                      </a:r>
                      <a:endParaRPr lang="en-US" dirty="0"/>
                    </a:p>
                  </a:txBody>
                  <a:tcPr/>
                </a:tc>
                <a:extLst>
                  <a:ext uri="{0D108BD9-81ED-4DB2-BD59-A6C34878D82A}">
                    <a16:rowId xmlns:a16="http://schemas.microsoft.com/office/drawing/2014/main" val="3544108156"/>
                  </a:ext>
                </a:extLst>
              </a:tr>
              <a:tr h="367504">
                <a:tc>
                  <a:txBody>
                    <a:bodyPr/>
                    <a:lstStyle/>
                    <a:p>
                      <a:r>
                        <a:t>Our Savings</a:t>
                      </a:r>
                      <a:endParaRPr lang="en-US"/>
                    </a:p>
                  </a:txBody>
                  <a:tcPr anchor="ctr"/>
                </a:tc>
                <a:tc>
                  <a:txBody>
                    <a:bodyPr/>
                    <a:lstStyle/>
                    <a:p>
                      <a:pPr algn="r"/>
                      <a:r>
                        <a:rPr dirty="0"/>
                        <a:t> $930 </a:t>
                      </a:r>
                      <a:endParaRPr lang="en-US" dirty="0"/>
                    </a:p>
                  </a:txBody>
                  <a:tcPr anchor="ctr"/>
                </a:tc>
                <a:tc>
                  <a:txBody>
                    <a:bodyPr/>
                    <a:lstStyle/>
                    <a:p>
                      <a:pPr algn="r"/>
                      <a:r>
                        <a:t> $350.6 </a:t>
                      </a:r>
                      <a:endParaRPr lang="en-US"/>
                    </a:p>
                  </a:txBody>
                  <a:tcPr anchor="ctr"/>
                </a:tc>
                <a:extLst>
                  <a:ext uri="{0D108BD9-81ED-4DB2-BD59-A6C34878D82A}">
                    <a16:rowId xmlns:a16="http://schemas.microsoft.com/office/drawing/2014/main" val="799762469"/>
                  </a:ext>
                </a:extLst>
              </a:tr>
              <a:tr h="367504">
                <a:tc>
                  <a:txBody>
                    <a:bodyPr/>
                    <a:lstStyle/>
                    <a:p>
                      <a:r>
                        <a:t>Competitor Savings</a:t>
                      </a:r>
                      <a:endParaRPr lang="en-US"/>
                    </a:p>
                  </a:txBody>
                  <a:tcPr anchor="ctr"/>
                </a:tc>
                <a:tc>
                  <a:txBody>
                    <a:bodyPr/>
                    <a:lstStyle/>
                    <a:p>
                      <a:pPr algn="r"/>
                      <a:r>
                        <a:t> $300 </a:t>
                      </a:r>
                      <a:endParaRPr lang="en-US"/>
                    </a:p>
                  </a:txBody>
                  <a:tcPr anchor="ctr"/>
                </a:tc>
                <a:tc>
                  <a:txBody>
                    <a:bodyPr/>
                    <a:lstStyle/>
                    <a:p>
                      <a:pPr algn="r"/>
                      <a:r>
                        <a:rPr dirty="0"/>
                        <a:t> $113.1 </a:t>
                      </a:r>
                      <a:endParaRPr lang="en-US" dirty="0"/>
                    </a:p>
                  </a:txBody>
                  <a:tcPr anchor="ctr"/>
                </a:tc>
                <a:extLst>
                  <a:ext uri="{0D108BD9-81ED-4DB2-BD59-A6C34878D82A}">
                    <a16:rowId xmlns:a16="http://schemas.microsoft.com/office/drawing/2014/main" val="1984089094"/>
                  </a:ext>
                </a:extLst>
              </a:tr>
              <a:tr h="367504">
                <a:tc>
                  <a:txBody>
                    <a:bodyPr/>
                    <a:lstStyle/>
                    <a:p>
                      <a:r>
                        <a:t>Solution Cost</a:t>
                      </a:r>
                      <a:endParaRPr lang="en-US"/>
                    </a:p>
                  </a:txBody>
                  <a:tcPr anchor="ctr"/>
                </a:tc>
                <a:tc>
                  <a:txBody>
                    <a:bodyPr/>
                    <a:lstStyle/>
                    <a:p>
                      <a:pPr algn="r"/>
                      <a:r>
                        <a:t> $200 </a:t>
                      </a:r>
                      <a:endParaRPr lang="en-US"/>
                    </a:p>
                  </a:txBody>
                  <a:tcPr anchor="ctr"/>
                </a:tc>
                <a:tc>
                  <a:txBody>
                    <a:bodyPr/>
                    <a:lstStyle/>
                    <a:p>
                      <a:pPr algn="r"/>
                      <a:r>
                        <a:rPr dirty="0"/>
                        <a:t> $75.4 </a:t>
                      </a:r>
                      <a:endParaRPr lang="en-US" dirty="0"/>
                    </a:p>
                  </a:txBody>
                  <a:tcPr anchor="ctr"/>
                </a:tc>
                <a:extLst>
                  <a:ext uri="{0D108BD9-81ED-4DB2-BD59-A6C34878D82A}">
                    <a16:rowId xmlns:a16="http://schemas.microsoft.com/office/drawing/2014/main" val="3485819869"/>
                  </a:ext>
                </a:extLst>
              </a:tr>
            </a:tbl>
          </a:graphicData>
        </a:graphic>
      </p:graphicFrame>
      <p:sp>
        <p:nvSpPr>
          <p:cNvPr id="6" name="TextBox 5">
            <a:extLst>
              <a:ext uri="{FF2B5EF4-FFF2-40B4-BE49-F238E27FC236}">
                <a16:creationId xmlns:a16="http://schemas.microsoft.com/office/drawing/2014/main" id="{B4D98591-D270-4759-A983-F5A86CDE5C1C}"/>
              </a:ext>
            </a:extLst>
          </p:cNvPr>
          <p:cNvSpPr txBox="1"/>
          <p:nvPr/>
        </p:nvSpPr>
        <p:spPr>
          <a:xfrm>
            <a:off x="729672" y="1117600"/>
            <a:ext cx="10624128" cy="2410916"/>
          </a:xfrm>
          <a:prstGeom prst="rect">
            <a:avLst/>
          </a:prstGeom>
          <a:noFill/>
        </p:spPr>
        <p:txBody>
          <a:bodyPr wrap="square" rtlCol="0">
            <a:spAutoFit/>
          </a:bodyPr>
          <a:lstStyle/>
          <a:p>
            <a:pPr marL="285750" indent="-285750">
              <a:spcAft>
                <a:spcPts val="400"/>
              </a:spcAft>
              <a:buFont typeface="Arial" panose="020B0604020202020204" pitchFamily="34" charset="0"/>
              <a:buChar char="•"/>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add-in was not designed for high-volume automated mail merge and it should not be used as a replacement for Word’s native “Mailings” (Mail Merge) features.</a:t>
            </a:r>
          </a:p>
          <a:p>
            <a:pPr marL="285750" indent="-285750">
              <a:spcAft>
                <a:spcPts val="400"/>
              </a:spcAft>
              <a:buFont typeface="Arial" panose="020B0604020202020204" pitchFamily="34" charset="0"/>
              <a:buChar char="•"/>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add-in can effectively be used to lookup recipient data from a list/table, calculate results, then update Word/PowerPoint templates. This enables rapid creation of personalized data-intensive documentation. However, unlike Mail Merge, the documents must be updated one at a time. </a:t>
            </a:r>
          </a:p>
          <a:p>
            <a:pPr marL="285750" indent="-285750">
              <a:spcAft>
                <a:spcPts val="400"/>
              </a:spcAft>
              <a:buFont typeface="Arial" panose="020B0604020202020204" pitchFamily="34" charset="0"/>
              <a:buChar char="•"/>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example below looks up company data from an Excel table based on a drop-down list, calculates results, then updates text, a table, and a chart in Word/PowerPoint. This process would have to be repeated for each recipient.</a:t>
            </a:r>
          </a:p>
        </p:txBody>
      </p:sp>
      <p:pic>
        <p:nvPicPr>
          <p:cNvPr id="9" name="Picture 8">
            <a:extLst>
              <a:ext uri="{FF2B5EF4-FFF2-40B4-BE49-F238E27FC236}">
                <a16:creationId xmlns:a16="http://schemas.microsoft.com/office/drawing/2014/main" id="{8DB38191-4A58-4B89-8AEB-B175DD6535CE}"/>
              </a:ext>
            </a:extLst>
          </p:cNvPr>
          <p:cNvPicPr>
            <a:picLocks noChangeAspect="1"/>
          </p:cNvPicPr>
          <p:nvPr>
            <p:custDataLst>
              <p:tags r:id="rId2"/>
            </p:custDataLst>
          </p:nvPr>
        </p:nvPicPr>
        <p:blipFill>
          <a:blip r:embed="rId4"/>
          <a:stretch>
            <a:fillRect/>
          </a:stretch>
        </p:blipFill>
        <p:spPr>
          <a:xfrm>
            <a:off x="6527818" y="3742655"/>
            <a:ext cx="3846909" cy="2383743"/>
          </a:xfrm>
          <a:prstGeom prst="rect">
            <a:avLst/>
          </a:prstGeom>
        </p:spPr>
      </p:pic>
      <p:sp>
        <p:nvSpPr>
          <p:cNvPr id="4" name="TextBox 3">
            <a:extLst>
              <a:ext uri="{FF2B5EF4-FFF2-40B4-BE49-F238E27FC236}">
                <a16:creationId xmlns:a16="http://schemas.microsoft.com/office/drawing/2014/main" id="{A23F6E58-8E91-2BD1-4115-0A10B4F1FB2A}"/>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Mail Merge</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29411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6CA3A-A797-4F45-A307-ABF32176E9C6}"/>
              </a:ext>
            </a:extLst>
          </p:cNvPr>
          <p:cNvSpPr>
            <a:spLocks noGrp="1"/>
          </p:cNvSpPr>
          <p:nvPr>
            <p:ph type="title"/>
          </p:nvPr>
        </p:nvSpPr>
        <p:spPr>
          <a:xfrm>
            <a:off x="838200" y="365125"/>
            <a:ext cx="10515600" cy="649943"/>
          </a:xfrm>
        </p:spPr>
        <p:txBody>
          <a:bodyPr/>
          <a:lstStyle/>
          <a:p>
            <a:pPr algn="ctr"/>
            <a:r>
              <a:rPr lang="en-US" dirty="0"/>
              <a:t>Localization - Currency</a:t>
            </a:r>
          </a:p>
        </p:txBody>
      </p:sp>
      <p:pic>
        <p:nvPicPr>
          <p:cNvPr id="13" name="Content Placeholder 12">
            <a:extLst>
              <a:ext uri="{FF2B5EF4-FFF2-40B4-BE49-F238E27FC236}">
                <a16:creationId xmlns:a16="http://schemas.microsoft.com/office/drawing/2014/main" id="{9C6B3B80-E103-4395-8137-E9F1F40E6E6E}"/>
              </a:ext>
            </a:extLst>
          </p:cNvPr>
          <p:cNvPicPr>
            <a:picLocks noGrp="1" noChangeAspect="1"/>
          </p:cNvPicPr>
          <p:nvPr>
            <p:ph sz="half" idx="2"/>
            <p:custDataLst>
              <p:tags r:id="rId1"/>
            </p:custDataLst>
          </p:nvPr>
        </p:nvPicPr>
        <p:blipFill>
          <a:blip r:embed="rId5"/>
          <a:stretch>
            <a:fillRect/>
          </a:stretch>
        </p:blipFill>
        <p:spPr>
          <a:xfrm>
            <a:off x="6974050" y="3439311"/>
            <a:ext cx="3072650" cy="2889754"/>
          </a:xfrm>
          <a:prstGeom prst="rect">
            <a:avLst/>
          </a:prstGeom>
        </p:spPr>
      </p:pic>
      <p:sp>
        <p:nvSpPr>
          <p:cNvPr id="5" name="TextBox 4">
            <a:extLst>
              <a:ext uri="{FF2B5EF4-FFF2-40B4-BE49-F238E27FC236}">
                <a16:creationId xmlns:a16="http://schemas.microsoft.com/office/drawing/2014/main" id="{C28FB818-AAD0-4CB9-ABED-6C580C4CD05E}"/>
              </a:ext>
            </a:extLst>
          </p:cNvPr>
          <p:cNvSpPr txBox="1"/>
          <p:nvPr/>
        </p:nvSpPr>
        <p:spPr>
          <a:xfrm>
            <a:off x="1073791" y="1015068"/>
            <a:ext cx="10108734" cy="2185214"/>
          </a:xfrm>
          <a:prstGeom prst="rect">
            <a:avLst/>
          </a:prstGeom>
          <a:noFill/>
        </p:spPr>
        <p:txBody>
          <a:bodyPr wrap="square" rtlCol="0">
            <a:spAutoFit/>
          </a:bodyPr>
          <a:lstStyle/>
          <a:p>
            <a:pPr>
              <a:spcAft>
                <a:spcPts val="400"/>
              </a:spcAft>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It is often important to be able to easily localize (currency and language) assessment tools and results documents. For example:</a:t>
            </a:r>
          </a:p>
          <a:p>
            <a:pPr marL="342900" marR="0" lvl="0" indent="-342900">
              <a:spcBef>
                <a:spcPts val="0"/>
              </a:spcBef>
              <a:spcAft>
                <a:spcPts val="0"/>
              </a:spcAft>
              <a:buFont typeface="Symbol" panose="05050102010706020507" pitchFamily="18" charset="2"/>
              <a:buChar char=""/>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supporting users who are located in different regions</a:t>
            </a:r>
          </a:p>
          <a:p>
            <a:pPr marL="342900" marR="0" lvl="0" indent="-342900">
              <a:spcBef>
                <a:spcPts val="0"/>
              </a:spcBef>
              <a:spcAft>
                <a:spcPts val="400"/>
              </a:spcAft>
              <a:buFont typeface="Symbol" panose="05050102010706020507" pitchFamily="18" charset="2"/>
              <a:buChar char=""/>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creating documents for customers located in other countries</a:t>
            </a:r>
          </a:p>
          <a:p>
            <a:pPr>
              <a:spcAft>
                <a:spcPts val="400"/>
              </a:spcAft>
            </a:pPr>
            <a:r>
              <a:rPr lang="en-US"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Currency Switching (currency symbols and exchange rates)</a:t>
            </a:r>
          </a:p>
          <a:p>
            <a:pPr>
              <a:spcAft>
                <a:spcPts val="400"/>
              </a:spcAft>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example shows how to change currency symbols and exchange rates (via a drop-down selection) in your Excel and destination documents.</a:t>
            </a:r>
          </a:p>
        </p:txBody>
      </p:sp>
      <p:sp>
        <p:nvSpPr>
          <p:cNvPr id="8" name="TextBox 7">
            <a:extLst>
              <a:ext uri="{FF2B5EF4-FFF2-40B4-BE49-F238E27FC236}">
                <a16:creationId xmlns:a16="http://schemas.microsoft.com/office/drawing/2014/main" id="{D0715E3B-16F7-47F0-835A-BD731DAADD95}"/>
              </a:ext>
            </a:extLst>
          </p:cNvPr>
          <p:cNvSpPr txBox="1"/>
          <p:nvPr/>
        </p:nvSpPr>
        <p:spPr>
          <a:xfrm>
            <a:off x="1073791" y="3368050"/>
            <a:ext cx="3360839" cy="369332"/>
          </a:xfrm>
          <a:prstGeom prst="rect">
            <a:avLst/>
          </a:prstGeom>
          <a:noFill/>
        </p:spPr>
        <p:txBody>
          <a:bodyPr wrap="square" rtlCol="0">
            <a:spAutoFit/>
          </a:bodyPr>
          <a:lstStyle/>
          <a:p>
            <a:pPr>
              <a:spcBef>
                <a:spcPts val="1200"/>
              </a:spcBef>
              <a:spcAft>
                <a:spcPts val="400"/>
              </a:spcAft>
            </a:pPr>
            <a:r>
              <a:rPr lang="en-US" b="1" dirty="0">
                <a:solidFill>
                  <a:srgbClr val="7F7F7F"/>
                </a:solidFill>
                <a:latin typeface="Calibri" panose="020F0502020204030204" pitchFamily="34" charset="0"/>
                <a:ea typeface="Calibri" panose="020F0502020204030204" pitchFamily="34" charset="0"/>
                <a:cs typeface="Times New Roman" panose="02020603050405020304" pitchFamily="18" charset="0"/>
              </a:rPr>
              <a:t>Your net benefit is expected to be</a:t>
            </a:r>
            <a:endParaRPr lang="en-US" sz="12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91C407E6-3C95-443A-B96C-6824DEED7FE0}"/>
              </a:ext>
            </a:extLst>
          </p:cNvPr>
          <p:cNvSpPr txBox="1"/>
          <p:nvPr>
            <p:custDataLst>
              <p:tags r:id="rId2"/>
            </p:custDataLst>
          </p:nvPr>
        </p:nvSpPr>
        <p:spPr>
          <a:xfrm>
            <a:off x="4355875" y="3368050"/>
            <a:ext cx="964734" cy="369332"/>
          </a:xfrm>
          <a:prstGeom prst="rect">
            <a:avLst/>
          </a:prstGeom>
          <a:noFill/>
        </p:spPr>
        <p:txBody>
          <a:bodyPr wrap="square" rtlCol="0">
            <a:spAutoFit/>
          </a:bodyPr>
          <a:lstStyle/>
          <a:p>
            <a:r>
              <a:rPr lang="en-US" dirty="0"/>
              <a:t>¥25,630</a:t>
            </a:r>
          </a:p>
        </p:txBody>
      </p:sp>
      <p:graphicFrame>
        <p:nvGraphicFramePr>
          <p:cNvPr id="16" name="Content Placeholder 15">
            <a:extLst>
              <a:ext uri="{FF2B5EF4-FFF2-40B4-BE49-F238E27FC236}">
                <a16:creationId xmlns:a16="http://schemas.microsoft.com/office/drawing/2014/main" id="{17A2A130-9BCF-4E23-85C2-47483C5725AA}"/>
              </a:ext>
            </a:extLst>
          </p:cNvPr>
          <p:cNvGraphicFramePr>
            <a:graphicFrameLocks noGrp="1"/>
          </p:cNvGraphicFramePr>
          <p:nvPr>
            <p:ph sz="half" idx="1"/>
            <p:custDataLst>
              <p:tags r:id="rId3"/>
            </p:custDataLst>
            <p:extLst>
              <p:ext uri="{D42A27DB-BD31-4B8C-83A1-F6EECF244321}">
                <p14:modId xmlns:p14="http://schemas.microsoft.com/office/powerpoint/2010/main" val="1419286037"/>
              </p:ext>
            </p:extLst>
          </p:nvPr>
        </p:nvGraphicFramePr>
        <p:xfrm>
          <a:off x="1073791" y="4007131"/>
          <a:ext cx="4910544" cy="2321934"/>
        </p:xfrm>
        <a:graphic>
          <a:graphicData uri="http://schemas.openxmlformats.org/drawingml/2006/table">
            <a:tbl>
              <a:tblPr firstRow="1" firstCol="1"/>
              <a:tblGrid>
                <a:gridCol w="1395737">
                  <a:extLst>
                    <a:ext uri="{9D8B030D-6E8A-4147-A177-3AD203B41FA5}">
                      <a16:colId xmlns:a16="http://schemas.microsoft.com/office/drawing/2014/main" val="1940852260"/>
                    </a:ext>
                  </a:extLst>
                </a:gridCol>
                <a:gridCol w="1219878">
                  <a:extLst>
                    <a:ext uri="{9D8B030D-6E8A-4147-A177-3AD203B41FA5}">
                      <a16:colId xmlns:a16="http://schemas.microsoft.com/office/drawing/2014/main" val="1548333581"/>
                    </a:ext>
                  </a:extLst>
                </a:gridCol>
                <a:gridCol w="1139507">
                  <a:extLst>
                    <a:ext uri="{9D8B030D-6E8A-4147-A177-3AD203B41FA5}">
                      <a16:colId xmlns:a16="http://schemas.microsoft.com/office/drawing/2014/main" val="3157200803"/>
                    </a:ext>
                  </a:extLst>
                </a:gridCol>
                <a:gridCol w="1155422">
                  <a:extLst>
                    <a:ext uri="{9D8B030D-6E8A-4147-A177-3AD203B41FA5}">
                      <a16:colId xmlns:a16="http://schemas.microsoft.com/office/drawing/2014/main" val="1810427020"/>
                    </a:ext>
                  </a:extLst>
                </a:gridCol>
              </a:tblGrid>
              <a:tr h="706208">
                <a:tc>
                  <a:txBody>
                    <a:bodyPr/>
                    <a:lstStyle>
                      <a:lvl1pPr>
                        <a:defRPr sz="1600"/>
                      </a:lvl1pPr>
                    </a:lstStyle>
                    <a:p>
                      <a:endParaRPr lang="en-US" sz="16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ctr">
                        <a:spcBef>
                          <a:spcPts val="0"/>
                        </a:spcBef>
                        <a:spcAft>
                          <a:spcPts val="400"/>
                        </a:spcAft>
                      </a:pPr>
                      <a:r>
                        <a:rPr lang="en-US" sz="1600" b="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One Time</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ctr">
                        <a:spcBef>
                          <a:spcPts val="0"/>
                        </a:spcBef>
                        <a:spcAft>
                          <a:spcPts val="400"/>
                        </a:spcAft>
                      </a:pPr>
                      <a:r>
                        <a:rPr lang="en-US" sz="1600" b="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Annual Recurring</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ctr">
                        <a:spcBef>
                          <a:spcPts val="0"/>
                        </a:spcBef>
                        <a:spcAft>
                          <a:spcPts val="400"/>
                        </a:spcAft>
                      </a:pPr>
                      <a:r>
                        <a:rPr lang="en-US"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Project Total</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extLst>
                  <a:ext uri="{0D108BD9-81ED-4DB2-BD59-A6C34878D82A}">
                    <a16:rowId xmlns:a16="http://schemas.microsoft.com/office/drawing/2014/main" val="2704758436"/>
                  </a:ext>
                </a:extLst>
              </a:tr>
              <a:tr h="532368">
                <a:tc>
                  <a:txBody>
                    <a:bodyPr/>
                    <a:lstStyle>
                      <a:lvl1pPr>
                        <a:defRPr sz="1600"/>
                      </a:lvl1pPr>
                    </a:lstStyle>
                    <a:p>
                      <a:pPr marL="0" marR="0">
                        <a:spcBef>
                          <a:spcPts val="0"/>
                        </a:spcBef>
                        <a:spcAft>
                          <a:spcPts val="400"/>
                        </a:spcAft>
                      </a:pPr>
                      <a:r>
                        <a:rPr lang="en-US" sz="16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Total Investment</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r">
                        <a:spcBef>
                          <a:spcPts val="0"/>
                        </a:spcBef>
                        <a:spcAft>
                          <a:spcPts val="400"/>
                        </a:spcAft>
                      </a:pPr>
                      <a:r>
                        <a:rPr lang="en-US" sz="16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¥11,391</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¥2,278</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¥22,782</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2331554972"/>
                  </a:ext>
                </a:extLst>
              </a:tr>
              <a:tr h="541679">
                <a:tc>
                  <a:txBody>
                    <a:bodyPr/>
                    <a:lstStyle>
                      <a:lvl1pPr>
                        <a:defRPr sz="1600"/>
                      </a:lvl1pPr>
                    </a:lstStyle>
                    <a:p>
                      <a:pPr marL="0" marR="0">
                        <a:spcBef>
                          <a:spcPts val="0"/>
                        </a:spcBef>
                        <a:spcAft>
                          <a:spcPts val="400"/>
                        </a:spcAft>
                      </a:pPr>
                      <a:r>
                        <a:rPr lang="en-US" sz="16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Total Benefits</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¥5,696</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¥8,543</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¥48,412</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1667988334"/>
                  </a:ext>
                </a:extLst>
              </a:tr>
              <a:tr h="541679">
                <a:tc>
                  <a:txBody>
                    <a:bodyPr/>
                    <a:lstStyle>
                      <a:lvl1pPr>
                        <a:defRPr sz="1600"/>
                      </a:lvl1pPr>
                    </a:lstStyle>
                    <a:p>
                      <a:pPr marL="0" marR="0">
                        <a:spcBef>
                          <a:spcPts val="0"/>
                        </a:spcBef>
                        <a:spcAft>
                          <a:spcPts val="400"/>
                        </a:spcAft>
                      </a:pPr>
                      <a:r>
                        <a:rPr lang="en-US" sz="16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Net Benefit</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endParaRPr lang="en-US" sz="1600">
                        <a:solidFill>
                          <a:schemeClr val="tx1"/>
                        </a:solidFill>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endParaRPr lang="en-US" sz="1600">
                        <a:solidFill>
                          <a:schemeClr val="tx1"/>
                        </a:solidFill>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¥25,630</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3351396579"/>
                  </a:ext>
                </a:extLst>
              </a:tr>
            </a:tbl>
          </a:graphicData>
        </a:graphic>
      </p:graphicFrame>
      <p:sp>
        <p:nvSpPr>
          <p:cNvPr id="3" name="TextBox 2">
            <a:extLst>
              <a:ext uri="{FF2B5EF4-FFF2-40B4-BE49-F238E27FC236}">
                <a16:creationId xmlns:a16="http://schemas.microsoft.com/office/drawing/2014/main" id="{04BD5EF4-2A96-BCB5-1741-AFE0A7E9E6F8}"/>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Currency</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3980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B3F3B-39F8-4902-874A-7CC3ABB1BAEF}"/>
              </a:ext>
            </a:extLst>
          </p:cNvPr>
          <p:cNvSpPr>
            <a:spLocks noGrp="1"/>
          </p:cNvSpPr>
          <p:nvPr>
            <p:ph type="title"/>
          </p:nvPr>
        </p:nvSpPr>
        <p:spPr>
          <a:xfrm>
            <a:off x="838200" y="365125"/>
            <a:ext cx="10515600" cy="807183"/>
          </a:xfrm>
        </p:spPr>
        <p:txBody>
          <a:bodyPr/>
          <a:lstStyle/>
          <a:p>
            <a:pPr algn="ctr"/>
            <a:r>
              <a:rPr lang="en-US" dirty="0"/>
              <a:t>Localization - Language</a:t>
            </a:r>
          </a:p>
        </p:txBody>
      </p:sp>
      <p:pic>
        <p:nvPicPr>
          <p:cNvPr id="11" name="Content Placeholder 10" descr="{Image:r_LangChart}">
            <a:extLst>
              <a:ext uri="{FF2B5EF4-FFF2-40B4-BE49-F238E27FC236}">
                <a16:creationId xmlns:a16="http://schemas.microsoft.com/office/drawing/2014/main" id="{7AE90254-7638-45C1-B374-4ED50DF97AA7}"/>
              </a:ext>
            </a:extLst>
          </p:cNvPr>
          <p:cNvPicPr>
            <a:picLocks noGrp="1" noChangeAspect="1"/>
          </p:cNvPicPr>
          <p:nvPr>
            <p:ph sz="half" idx="2"/>
          </p:nvPr>
        </p:nvPicPr>
        <p:blipFill>
          <a:blip r:embed="rId4"/>
          <a:stretch>
            <a:fillRect/>
          </a:stretch>
        </p:blipFill>
        <p:spPr>
          <a:xfrm>
            <a:off x="6775939" y="3390125"/>
            <a:ext cx="3428308" cy="2786838"/>
          </a:xfrm>
          <a:prstGeom prst="rect">
            <a:avLst/>
          </a:prstGeom>
        </p:spPr>
      </p:pic>
      <p:sp>
        <p:nvSpPr>
          <p:cNvPr id="5" name="TextBox 4">
            <a:extLst>
              <a:ext uri="{FF2B5EF4-FFF2-40B4-BE49-F238E27FC236}">
                <a16:creationId xmlns:a16="http://schemas.microsoft.com/office/drawing/2014/main" id="{1E5169BC-0283-4FF8-9D05-E2C8F7F0EE61}"/>
              </a:ext>
            </a:extLst>
          </p:cNvPr>
          <p:cNvSpPr txBox="1"/>
          <p:nvPr/>
        </p:nvSpPr>
        <p:spPr>
          <a:xfrm>
            <a:off x="750277" y="1172308"/>
            <a:ext cx="10603523" cy="954107"/>
          </a:xfrm>
          <a:prstGeom prst="rect">
            <a:avLst/>
          </a:prstGeom>
          <a:noFill/>
        </p:spPr>
        <p:txBody>
          <a:bodyPr wrap="square" rtlCol="0">
            <a:spAutoFit/>
          </a:bodyPr>
          <a:lstStyle/>
          <a:p>
            <a:pPr>
              <a:spcBef>
                <a:spcPts val="200"/>
              </a:spcBef>
            </a:pPr>
            <a:r>
              <a:rPr lang="en-US" sz="20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Language Switching</a:t>
            </a:r>
          </a:p>
          <a:p>
            <a:pPr>
              <a:spcAft>
                <a:spcPts val="400"/>
              </a:spcAft>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example below shows how to change language (via a drop-down selection) in your Excel and destination documents. It also changes currency.</a:t>
            </a:r>
          </a:p>
        </p:txBody>
      </p:sp>
      <p:sp>
        <p:nvSpPr>
          <p:cNvPr id="9" name="TextBox 8">
            <a:extLst>
              <a:ext uri="{FF2B5EF4-FFF2-40B4-BE49-F238E27FC236}">
                <a16:creationId xmlns:a16="http://schemas.microsoft.com/office/drawing/2014/main" id="{3847D41E-099F-48ED-93DF-BBB864629901}"/>
              </a:ext>
            </a:extLst>
          </p:cNvPr>
          <p:cNvSpPr txBox="1"/>
          <p:nvPr>
            <p:custDataLst>
              <p:tags r:id="rId1"/>
            </p:custDataLst>
          </p:nvPr>
        </p:nvSpPr>
        <p:spPr>
          <a:xfrm>
            <a:off x="838200" y="2321169"/>
            <a:ext cx="10415954" cy="646331"/>
          </a:xfrm>
          <a:prstGeom prst="rect">
            <a:avLst/>
          </a:prstGeom>
          <a:noFill/>
        </p:spPr>
        <p:txBody>
          <a:bodyPr wrap="square" rtlCol="0">
            <a:spAutoFit/>
          </a:bodyPr>
          <a:lstStyle/>
          <a:p>
            <a:r>
              <a:rPr lang="en-US" dirty="0"/>
              <a:t>私達の分析に基づいて、私達はあなたの会社が救うことができることを信じる ¥22,782億ドルのソリューションを購入しています。今日の行為は、あなただけのためにそれを購入することができます¥25,630億。</a:t>
            </a:r>
          </a:p>
        </p:txBody>
      </p:sp>
      <p:graphicFrame>
        <p:nvGraphicFramePr>
          <p:cNvPr id="16" name="Content Placeholder 15">
            <a:extLst>
              <a:ext uri="{FF2B5EF4-FFF2-40B4-BE49-F238E27FC236}">
                <a16:creationId xmlns:a16="http://schemas.microsoft.com/office/drawing/2014/main" id="{6D02D35F-CE2A-4965-97D2-6D375557EBC9}"/>
              </a:ext>
            </a:extLst>
          </p:cNvPr>
          <p:cNvGraphicFramePr>
            <a:graphicFrameLocks noGrp="1"/>
          </p:cNvGraphicFramePr>
          <p:nvPr>
            <p:ph sz="half" idx="1"/>
            <p:custDataLst>
              <p:tags r:id="rId2"/>
            </p:custDataLst>
            <p:extLst>
              <p:ext uri="{D42A27DB-BD31-4B8C-83A1-F6EECF244321}">
                <p14:modId xmlns:p14="http://schemas.microsoft.com/office/powerpoint/2010/main" val="1071366229"/>
              </p:ext>
            </p:extLst>
          </p:nvPr>
        </p:nvGraphicFramePr>
        <p:xfrm>
          <a:off x="838200" y="3429000"/>
          <a:ext cx="4882662" cy="2402133"/>
        </p:xfrm>
        <a:graphic>
          <a:graphicData uri="http://schemas.openxmlformats.org/drawingml/2006/table">
            <a:tbl>
              <a:tblPr firstRow="1" firstCol="1"/>
              <a:tblGrid>
                <a:gridCol w="1424990">
                  <a:extLst>
                    <a:ext uri="{9D8B030D-6E8A-4147-A177-3AD203B41FA5}">
                      <a16:colId xmlns:a16="http://schemas.microsoft.com/office/drawing/2014/main" val="374545432"/>
                    </a:ext>
                  </a:extLst>
                </a:gridCol>
                <a:gridCol w="971657">
                  <a:extLst>
                    <a:ext uri="{9D8B030D-6E8A-4147-A177-3AD203B41FA5}">
                      <a16:colId xmlns:a16="http://schemas.microsoft.com/office/drawing/2014/main" val="774172291"/>
                    </a:ext>
                  </a:extLst>
                </a:gridCol>
                <a:gridCol w="1169889">
                  <a:extLst>
                    <a:ext uri="{9D8B030D-6E8A-4147-A177-3AD203B41FA5}">
                      <a16:colId xmlns:a16="http://schemas.microsoft.com/office/drawing/2014/main" val="541224894"/>
                    </a:ext>
                  </a:extLst>
                </a:gridCol>
                <a:gridCol w="1316126">
                  <a:extLst>
                    <a:ext uri="{9D8B030D-6E8A-4147-A177-3AD203B41FA5}">
                      <a16:colId xmlns:a16="http://schemas.microsoft.com/office/drawing/2014/main" val="3742985501"/>
                    </a:ext>
                  </a:extLst>
                </a:gridCol>
              </a:tblGrid>
              <a:tr h="735400">
                <a:tc>
                  <a:txBody>
                    <a:bodyPr/>
                    <a:lstStyle>
                      <a:lvl1pPr>
                        <a:defRPr sz="1600"/>
                      </a:lvl1pPr>
                    </a:lstStyle>
                    <a:p>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ctr">
                        <a:spcBef>
                          <a:spcPts val="0"/>
                        </a:spcBef>
                        <a:spcAft>
                          <a:spcPts val="400"/>
                        </a:spcAft>
                      </a:pPr>
                      <a:r>
                        <a:rPr lang="en-US" sz="1600" b="1" dirty="0">
                          <a:solidFill>
                            <a:schemeClr val="bg1"/>
                          </a:solidFill>
                          <a:effectLst/>
                          <a:latin typeface="Calibri" panose="020F0502020204030204" pitchFamily="34" charset="0"/>
                          <a:ea typeface="MS Gothic" panose="020B0609070205080204" pitchFamily="49" charset="-128"/>
                          <a:cs typeface="Times New Roman" panose="02020603050405020304" pitchFamily="18" charset="0"/>
                        </a:rPr>
                        <a:t>一回</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ctr">
                        <a:spcBef>
                          <a:spcPts val="0"/>
                        </a:spcBef>
                        <a:spcAft>
                          <a:spcPts val="400"/>
                        </a:spcAft>
                      </a:pPr>
                      <a:r>
                        <a:rPr lang="en-US" sz="1600" b="1" dirty="0" err="1">
                          <a:solidFill>
                            <a:schemeClr val="bg1"/>
                          </a:solidFill>
                          <a:effectLst/>
                          <a:latin typeface="Calibri" panose="020F0502020204030204" pitchFamily="34" charset="0"/>
                          <a:ea typeface="MS Gothic" panose="020B0609070205080204" pitchFamily="49" charset="-128"/>
                          <a:cs typeface="Times New Roman" panose="02020603050405020304" pitchFamily="18" charset="0"/>
                        </a:rPr>
                        <a:t>年間定期</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ctr">
                        <a:spcBef>
                          <a:spcPts val="0"/>
                        </a:spcBef>
                        <a:spcAft>
                          <a:spcPts val="400"/>
                        </a:spcAft>
                      </a:pPr>
                      <a:r>
                        <a:rPr lang="en-US" sz="1600" b="1" dirty="0">
                          <a:solidFill>
                            <a:schemeClr val="bg1"/>
                          </a:solidFill>
                          <a:effectLst/>
                          <a:latin typeface="Calibri" panose="020F0502020204030204" pitchFamily="34" charset="0"/>
                          <a:ea typeface="MS Gothic" panose="020B0609070205080204" pitchFamily="49" charset="-128"/>
                          <a:cs typeface="Times New Roman" panose="02020603050405020304" pitchFamily="18" charset="0"/>
                        </a:rPr>
                        <a:t>プロジェクト合計</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extLst>
                  <a:ext uri="{0D108BD9-81ED-4DB2-BD59-A6C34878D82A}">
                    <a16:rowId xmlns:a16="http://schemas.microsoft.com/office/drawing/2014/main" val="3396598057"/>
                  </a:ext>
                </a:extLst>
              </a:tr>
              <a:tr h="538591">
                <a:tc>
                  <a:txBody>
                    <a:bodyPr/>
                    <a:lstStyle>
                      <a:lvl1pPr>
                        <a:defRPr sz="1600"/>
                      </a:lvl1pPr>
                    </a:lstStyle>
                    <a:p>
                      <a:pPr marL="0" marR="0">
                        <a:spcBef>
                          <a:spcPts val="0"/>
                        </a:spcBef>
                        <a:spcAft>
                          <a:spcPts val="400"/>
                        </a:spcAft>
                      </a:pPr>
                      <a:r>
                        <a:rPr lang="en-US" sz="1600" b="1">
                          <a:solidFill>
                            <a:schemeClr val="tx1"/>
                          </a:solidFill>
                          <a:effectLst/>
                          <a:latin typeface="Calibri" panose="020F0502020204030204" pitchFamily="34" charset="0"/>
                          <a:ea typeface="MS Gothic" panose="020B0609070205080204" pitchFamily="49" charset="-128"/>
                          <a:cs typeface="Calibri" panose="020F0502020204030204" pitchFamily="34" charset="0"/>
                        </a:rPr>
                        <a:t>総投資額</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¥11,391</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¥2,278</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¥22,782</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2796514187"/>
                  </a:ext>
                </a:extLst>
              </a:tr>
              <a:tr h="564071">
                <a:tc>
                  <a:txBody>
                    <a:bodyPr/>
                    <a:lstStyle>
                      <a:lvl1pPr>
                        <a:defRPr sz="1600"/>
                      </a:lvl1pPr>
                    </a:lstStyle>
                    <a:p>
                      <a:pPr marL="0" marR="0">
                        <a:spcBef>
                          <a:spcPts val="0"/>
                        </a:spcBef>
                        <a:spcAft>
                          <a:spcPts val="400"/>
                        </a:spcAft>
                      </a:pPr>
                      <a:r>
                        <a:rPr lang="en-US" sz="1600" b="1" dirty="0">
                          <a:solidFill>
                            <a:schemeClr val="tx1"/>
                          </a:solidFill>
                          <a:effectLst/>
                          <a:latin typeface="Calibri" panose="020F0502020204030204" pitchFamily="34" charset="0"/>
                          <a:ea typeface="MS Gothic" panose="020B0609070205080204" pitchFamily="49" charset="-128"/>
                          <a:cs typeface="Calibri" panose="020F0502020204030204" pitchFamily="34" charset="0"/>
                        </a:rPr>
                        <a:t>合計特典</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pPr marL="0" marR="0" algn="r">
                        <a:spcBef>
                          <a:spcPts val="0"/>
                        </a:spcBef>
                        <a:spcAft>
                          <a:spcPts val="400"/>
                        </a:spcAft>
                      </a:pPr>
                      <a:r>
                        <a:rPr lang="en-US" sz="16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¥5,696</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¥8,543</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¥48,412</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4277555726"/>
                  </a:ext>
                </a:extLst>
              </a:tr>
              <a:tr h="564071">
                <a:tc>
                  <a:txBody>
                    <a:bodyPr/>
                    <a:lstStyle>
                      <a:lvl1pPr>
                        <a:defRPr sz="1600"/>
                      </a:lvl1pPr>
                    </a:lstStyle>
                    <a:p>
                      <a:pPr marL="0" marR="0">
                        <a:spcBef>
                          <a:spcPts val="0"/>
                        </a:spcBef>
                        <a:spcAft>
                          <a:spcPts val="400"/>
                        </a:spcAft>
                      </a:pPr>
                      <a:r>
                        <a:rPr lang="en-US" sz="1600" b="1">
                          <a:solidFill>
                            <a:schemeClr val="tx1"/>
                          </a:solidFill>
                          <a:effectLst/>
                          <a:latin typeface="Calibri" panose="020F0502020204030204" pitchFamily="34" charset="0"/>
                          <a:ea typeface="MS Gothic" panose="020B0609070205080204" pitchFamily="49" charset="-128"/>
                          <a:cs typeface="Calibri" panose="020F0502020204030204" pitchFamily="34" charset="0"/>
                        </a:rPr>
                        <a:t>純利益</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lvl1pPr>
                        <a:defRPr sz="1600"/>
                      </a:lvl1pPr>
                    </a:lstStyle>
                    <a:p>
                      <a:endParaRPr lang="en-US" sz="1600">
                        <a:solidFill>
                          <a:schemeClr val="tx1"/>
                        </a:solidFill>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endParaRPr lang="en-US" sz="1600">
                        <a:solidFill>
                          <a:schemeClr val="tx1"/>
                        </a:solidFill>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c>
                  <a:txBody>
                    <a:bodyPr/>
                    <a:lstStyle>
                      <a:lvl1pPr>
                        <a:defRPr sz="1600"/>
                      </a:lvl1pPr>
                    </a:lstStyle>
                    <a:p>
                      <a:pPr marL="0" marR="0" algn="r">
                        <a:spcBef>
                          <a:spcPts val="0"/>
                        </a:spcBef>
                        <a:spcAft>
                          <a:spcPts val="40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¥25,630</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2897104138"/>
                  </a:ext>
                </a:extLst>
              </a:tr>
            </a:tbl>
          </a:graphicData>
        </a:graphic>
      </p:graphicFrame>
      <p:sp>
        <p:nvSpPr>
          <p:cNvPr id="3" name="TextBox 2">
            <a:extLst>
              <a:ext uri="{FF2B5EF4-FFF2-40B4-BE49-F238E27FC236}">
                <a16:creationId xmlns:a16="http://schemas.microsoft.com/office/drawing/2014/main" id="{F323AC9F-3D86-AB96-8B46-AD00ECBCBD64}"/>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Language</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97298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82243-1D14-4BCC-B9D0-0C0A04C421AD}"/>
              </a:ext>
            </a:extLst>
          </p:cNvPr>
          <p:cNvSpPr>
            <a:spLocks noGrp="1"/>
          </p:cNvSpPr>
          <p:nvPr>
            <p:ph type="title"/>
          </p:nvPr>
        </p:nvSpPr>
        <p:spPr>
          <a:xfrm>
            <a:off x="838200" y="365125"/>
            <a:ext cx="10515600" cy="574443"/>
          </a:xfrm>
        </p:spPr>
        <p:txBody>
          <a:bodyPr>
            <a:normAutofit fontScale="90000"/>
          </a:bodyPr>
          <a:lstStyle/>
          <a:p>
            <a:pPr algn="ctr"/>
            <a:r>
              <a:rPr lang="en-US" dirty="0"/>
              <a:t>Layout Options</a:t>
            </a:r>
          </a:p>
        </p:txBody>
      </p:sp>
      <p:sp>
        <p:nvSpPr>
          <p:cNvPr id="5" name="Content Placeholder 4">
            <a:extLst>
              <a:ext uri="{FF2B5EF4-FFF2-40B4-BE49-F238E27FC236}">
                <a16:creationId xmlns:a16="http://schemas.microsoft.com/office/drawing/2014/main" id="{BFFA2750-1BA3-4480-9EE8-36966AF924B6}"/>
              </a:ext>
            </a:extLst>
          </p:cNvPr>
          <p:cNvSpPr>
            <a:spLocks noGrp="1"/>
          </p:cNvSpPr>
          <p:nvPr>
            <p:ph sz="half" idx="1"/>
          </p:nvPr>
        </p:nvSpPr>
        <p:spPr>
          <a:xfrm>
            <a:off x="1371599" y="1997075"/>
            <a:ext cx="8505825" cy="4351338"/>
          </a:xfrm>
        </p:spPr>
        <p:txBody>
          <a:bodyPr>
            <a:normAutofit fontScale="55000" lnSpcReduction="20000"/>
          </a:bodyPr>
          <a:lstStyle/>
          <a:p>
            <a:pPr marL="0" indent="0">
              <a:spcBef>
                <a:spcPts val="200"/>
              </a:spcBef>
              <a:buNone/>
            </a:pPr>
            <a:r>
              <a:rPr lang="en-US" sz="3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PowerPoint</a:t>
            </a:r>
          </a:p>
          <a:p>
            <a:pPr>
              <a:spcAft>
                <a:spcPts val="400"/>
              </a:spcAft>
            </a:pPr>
            <a:r>
              <a:rPr lang="en-US" sz="2900" dirty="0">
                <a:solidFill>
                  <a:srgbClr val="7F7F7F"/>
                </a:solidFill>
                <a:latin typeface="Calibri" panose="020F0502020204030204" pitchFamily="34" charset="0"/>
                <a:ea typeface="Calibri" panose="020F0502020204030204" pitchFamily="34" charset="0"/>
                <a:cs typeface="Times New Roman" panose="02020603050405020304" pitchFamily="18" charset="0"/>
              </a:rPr>
              <a:t>All PowerPoint content is shape-based. Shapes can be titles, text boxes, tables, images, etc. </a:t>
            </a:r>
          </a:p>
          <a:p>
            <a:pPr>
              <a:spcAft>
                <a:spcPts val="400"/>
              </a:spcAft>
            </a:pPr>
            <a:r>
              <a:rPr lang="en-US" sz="2900" dirty="0">
                <a:solidFill>
                  <a:srgbClr val="7F7F7F"/>
                </a:solidFill>
                <a:latin typeface="Calibri" panose="020F0502020204030204" pitchFamily="34" charset="0"/>
                <a:ea typeface="Calibri" panose="020F0502020204030204" pitchFamily="34" charset="0"/>
                <a:cs typeface="Times New Roman" panose="02020603050405020304" pitchFamily="18" charset="0"/>
              </a:rPr>
              <a:t>Shapes are tagged (with the link code in the shape’s alt-text property) and updated by the add-in. Shapes can be placed anywhere on a slide (including overlapping). </a:t>
            </a:r>
          </a:p>
          <a:p>
            <a:pPr>
              <a:spcAft>
                <a:spcPts val="400"/>
              </a:spcAft>
            </a:pPr>
            <a:r>
              <a:rPr lang="en-US" sz="2900" dirty="0">
                <a:solidFill>
                  <a:srgbClr val="7F7F7F"/>
                </a:solidFill>
                <a:latin typeface="Calibri" panose="020F0502020204030204" pitchFamily="34" charset="0"/>
                <a:ea typeface="Calibri" panose="020F0502020204030204" pitchFamily="34" charset="0"/>
                <a:cs typeface="Times New Roman" panose="02020603050405020304" pitchFamily="18" charset="0"/>
              </a:rPr>
              <a:t>A slide can contain many shapes. Slides and shapes can be copied/pasted and will retain their links.</a:t>
            </a:r>
          </a:p>
          <a:p>
            <a:pPr marL="0" indent="0">
              <a:spcAft>
                <a:spcPts val="400"/>
              </a:spcAft>
              <a:buNone/>
            </a:pPr>
            <a:r>
              <a:rPr lang="en-US" sz="3800" b="1" dirty="0">
                <a:solidFill>
                  <a:srgbClr val="2E74B5"/>
                </a:solidFill>
                <a:latin typeface="Calibri Light" panose="020F0302020204030204" pitchFamily="34" charset="0"/>
                <a:cs typeface="Times New Roman" panose="02020603050405020304" pitchFamily="18" charset="0"/>
              </a:rPr>
              <a:t>Word</a:t>
            </a:r>
          </a:p>
          <a:p>
            <a:pPr>
              <a:spcAft>
                <a:spcPts val="400"/>
              </a:spcAft>
            </a:pPr>
            <a:r>
              <a:rPr lang="en-US" sz="29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content controls can be placed in-line with text (the default) or you can insert the controls within containers, such as text boxes, and these containers can be placed anywhere (not just in-line with text). This enables very powerful/flexible layout options, such as updatable dashboards, infographics, and great-looking personalized branded marketing/sales material.</a:t>
            </a:r>
          </a:p>
          <a:p>
            <a:pPr marL="0" indent="0">
              <a:spcAft>
                <a:spcPts val="400"/>
              </a:spcAft>
              <a:buNone/>
            </a:pPr>
            <a:r>
              <a:rPr lang="en-US" sz="3800" b="1" dirty="0">
                <a:solidFill>
                  <a:srgbClr val="2E74B5"/>
                </a:solidFill>
                <a:latin typeface="Calibri Light" panose="020F0302020204030204" pitchFamily="34" charset="0"/>
                <a:cs typeface="Times New Roman" panose="02020603050405020304" pitchFamily="18" charset="0"/>
              </a:rPr>
              <a:t>Headers, Footers, and Master Slides</a:t>
            </a:r>
          </a:p>
          <a:p>
            <a:pPr>
              <a:spcBef>
                <a:spcPts val="200"/>
              </a:spcBef>
            </a:pPr>
            <a:r>
              <a:rPr lang="en-US" sz="2900" dirty="0">
                <a:solidFill>
                  <a:srgbClr val="7F7F7F"/>
                </a:solidFill>
                <a:latin typeface="Calibri" panose="020F0502020204030204" pitchFamily="34" charset="0"/>
                <a:ea typeface="Calibri" panose="020F0502020204030204" pitchFamily="34" charset="0"/>
                <a:cs typeface="Times New Roman" panose="02020603050405020304" pitchFamily="18" charset="0"/>
              </a:rPr>
              <a:t>In PowerPoint, master slides can contain linked content.</a:t>
            </a:r>
            <a:endParaRPr lang="en-US" sz="29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spcAft>
                <a:spcPts val="400"/>
              </a:spcAft>
            </a:pPr>
            <a:r>
              <a:rPr lang="en-US" sz="2900" dirty="0">
                <a:solidFill>
                  <a:srgbClr val="7F7F7F"/>
                </a:solidFill>
                <a:latin typeface="Calibri" panose="020F0502020204030204" pitchFamily="34" charset="0"/>
                <a:ea typeface="Calibri" panose="020F0502020204030204" pitchFamily="34" charset="0"/>
                <a:cs typeface="Times New Roman" panose="02020603050405020304" pitchFamily="18" charset="0"/>
              </a:rPr>
              <a:t>In Word, linked text can be placed in headers and footers.</a:t>
            </a:r>
          </a:p>
          <a:p>
            <a:pPr marL="0" indent="0">
              <a:buNone/>
            </a:pPr>
            <a:endParaRPr lang="en-US" dirty="0"/>
          </a:p>
        </p:txBody>
      </p:sp>
      <p:sp>
        <p:nvSpPr>
          <p:cNvPr id="4" name="TextBox 3">
            <a:extLst>
              <a:ext uri="{FF2B5EF4-FFF2-40B4-BE49-F238E27FC236}">
                <a16:creationId xmlns:a16="http://schemas.microsoft.com/office/drawing/2014/main" id="{4E995C0F-FE8E-4384-ADE0-19E2CC99CE7E}"/>
              </a:ext>
            </a:extLst>
          </p:cNvPr>
          <p:cNvSpPr txBox="1"/>
          <p:nvPr/>
        </p:nvSpPr>
        <p:spPr>
          <a:xfrm>
            <a:off x="838200" y="939568"/>
            <a:ext cx="10515600" cy="646331"/>
          </a:xfrm>
          <a:prstGeom prst="rect">
            <a:avLst/>
          </a:prstGeom>
          <a:noFill/>
        </p:spPr>
        <p:txBody>
          <a:bodyPr wrap="square" rtlCol="0">
            <a:spAutoFit/>
          </a:bodyPr>
          <a:lstStyle/>
          <a:p>
            <a:pPr>
              <a:spcAft>
                <a:spcPts val="400"/>
              </a:spcAft>
            </a:pPr>
            <a:r>
              <a:rPr 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Dynamic content can be incorporated in a variety of ways (not just in-line) enabling great-looking documents/presentations.</a:t>
            </a:r>
          </a:p>
        </p:txBody>
      </p:sp>
    </p:spTree>
    <p:extLst>
      <p:ext uri="{BB962C8B-B14F-4D97-AF65-F5344CB8AC3E}">
        <p14:creationId xmlns:p14="http://schemas.microsoft.com/office/powerpoint/2010/main" val="2518822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C419A-862A-BA15-5788-82337D432480}"/>
              </a:ext>
            </a:extLst>
          </p:cNvPr>
          <p:cNvSpPr>
            <a:spLocks noGrp="1"/>
          </p:cNvSpPr>
          <p:nvPr>
            <p:ph type="title"/>
          </p:nvPr>
        </p:nvSpPr>
        <p:spPr>
          <a:xfrm>
            <a:off x="838200" y="139097"/>
            <a:ext cx="10515600" cy="1325563"/>
          </a:xfrm>
        </p:spPr>
        <p:txBody>
          <a:bodyPr/>
          <a:lstStyle/>
          <a:p>
            <a:pPr algn="ctr"/>
            <a:r>
              <a:rPr lang="en-US" dirty="0"/>
              <a:t>QuickStart Sample Content</a:t>
            </a:r>
          </a:p>
        </p:txBody>
      </p:sp>
      <p:sp>
        <p:nvSpPr>
          <p:cNvPr id="4" name="TextBox 3">
            <a:extLst>
              <a:ext uri="{FF2B5EF4-FFF2-40B4-BE49-F238E27FC236}">
                <a16:creationId xmlns:a16="http://schemas.microsoft.com/office/drawing/2014/main" id="{7D97C2B1-F8FB-78EA-B756-0DD64A94F806}"/>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QuickStart</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E933F72-52AE-ADF2-FBA2-11191457EE9B}"/>
              </a:ext>
            </a:extLst>
          </p:cNvPr>
          <p:cNvSpPr txBox="1"/>
          <p:nvPr>
            <p:custDataLst>
              <p:tags r:id="rId1"/>
            </p:custDataLst>
          </p:nvPr>
        </p:nvSpPr>
        <p:spPr>
          <a:xfrm>
            <a:off x="1639581" y="2118809"/>
            <a:ext cx="9714219" cy="400110"/>
          </a:xfrm>
          <a:prstGeom prst="rect">
            <a:avLst/>
          </a:prstGeom>
          <a:noFill/>
        </p:spPr>
        <p:txBody>
          <a:bodyPr wrap="square" rtlCol="0">
            <a:spAutoFit/>
          </a:bodyPr>
          <a:lstStyle/>
          <a:p>
            <a:r>
              <a:rPr lang="en-US" sz="2000" dirty="0"/>
              <a:t>Text summary will appear here</a:t>
            </a:r>
          </a:p>
        </p:txBody>
      </p:sp>
      <p:sp>
        <p:nvSpPr>
          <p:cNvPr id="7" name="TextBox 6">
            <a:extLst>
              <a:ext uri="{FF2B5EF4-FFF2-40B4-BE49-F238E27FC236}">
                <a16:creationId xmlns:a16="http://schemas.microsoft.com/office/drawing/2014/main" id="{30FEA08E-413B-A1FB-AB13-9F9008BEDE9F}"/>
              </a:ext>
            </a:extLst>
          </p:cNvPr>
          <p:cNvSpPr txBox="1"/>
          <p:nvPr/>
        </p:nvSpPr>
        <p:spPr>
          <a:xfrm>
            <a:off x="242299" y="3518322"/>
            <a:ext cx="6162368" cy="313932"/>
          </a:xfrm>
          <a:prstGeom prst="rect">
            <a:avLst/>
          </a:prstGeom>
          <a:noFill/>
        </p:spPr>
        <p:txBody>
          <a:bodyPr wrap="square" rtlCol="0">
            <a:spAutoFit/>
          </a:bodyPr>
          <a:lstStyle/>
          <a:p>
            <a:pPr>
              <a:lnSpc>
                <a:spcPct val="90000"/>
              </a:lnSpc>
              <a:spcBef>
                <a:spcPts val="1000"/>
              </a:spcBef>
              <a:spcAft>
                <a:spcPts val="400"/>
              </a:spcAft>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Values in this table are updated from the range “</a:t>
            </a:r>
            <a:r>
              <a:rPr lang="en-US" sz="1600" dirty="0" err="1">
                <a:solidFill>
                  <a:srgbClr val="7F7F7F"/>
                </a:solidFill>
                <a:latin typeface="Calibri" panose="020F0502020204030204" pitchFamily="34" charset="0"/>
                <a:ea typeface="Calibri" panose="020F0502020204030204" pitchFamily="34" charset="0"/>
                <a:cs typeface="Times New Roman" panose="02020603050405020304" pitchFamily="18" charset="0"/>
              </a:rPr>
              <a:t>r_ROISumTable</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8" name="Table 8">
            <a:extLst>
              <a:ext uri="{FF2B5EF4-FFF2-40B4-BE49-F238E27FC236}">
                <a16:creationId xmlns:a16="http://schemas.microsoft.com/office/drawing/2014/main" id="{2AA957E2-AC18-0776-01CF-4A3952E6C4C8}"/>
              </a:ext>
            </a:extLst>
          </p:cNvPr>
          <p:cNvGraphicFramePr>
            <a:graphicFrameLocks noGrp="1"/>
          </p:cNvGraphicFramePr>
          <p:nvPr>
            <p:custDataLst>
              <p:tags r:id="rId2"/>
            </p:custDataLst>
            <p:extLst>
              <p:ext uri="{D42A27DB-BD31-4B8C-83A1-F6EECF244321}">
                <p14:modId xmlns:p14="http://schemas.microsoft.com/office/powerpoint/2010/main" val="141001935"/>
              </p:ext>
            </p:extLst>
          </p:nvPr>
        </p:nvGraphicFramePr>
        <p:xfrm>
          <a:off x="359596" y="4067751"/>
          <a:ext cx="6349429" cy="1447800"/>
        </p:xfrm>
        <a:graphic>
          <a:graphicData uri="http://schemas.openxmlformats.org/drawingml/2006/table">
            <a:tbl>
              <a:tblPr firstRow="1" firstCol="1" lastRow="1" bandRow="1">
                <a:tableStyleId>{5C22544A-7EE6-4342-B048-85BDC9FD1C3A}</a:tableStyleId>
              </a:tblPr>
              <a:tblGrid>
                <a:gridCol w="2068323">
                  <a:extLst>
                    <a:ext uri="{9D8B030D-6E8A-4147-A177-3AD203B41FA5}">
                      <a16:colId xmlns:a16="http://schemas.microsoft.com/office/drawing/2014/main" val="265859320"/>
                    </a:ext>
                  </a:extLst>
                </a:gridCol>
                <a:gridCol w="1433785">
                  <a:extLst>
                    <a:ext uri="{9D8B030D-6E8A-4147-A177-3AD203B41FA5}">
                      <a16:colId xmlns:a16="http://schemas.microsoft.com/office/drawing/2014/main" val="746209718"/>
                    </a:ext>
                  </a:extLst>
                </a:gridCol>
                <a:gridCol w="1458088">
                  <a:extLst>
                    <a:ext uri="{9D8B030D-6E8A-4147-A177-3AD203B41FA5}">
                      <a16:colId xmlns:a16="http://schemas.microsoft.com/office/drawing/2014/main" val="3874500996"/>
                    </a:ext>
                  </a:extLst>
                </a:gridCol>
                <a:gridCol w="1389233">
                  <a:extLst>
                    <a:ext uri="{9D8B030D-6E8A-4147-A177-3AD203B41FA5}">
                      <a16:colId xmlns:a16="http://schemas.microsoft.com/office/drawing/2014/main" val="1927979509"/>
                    </a:ext>
                  </a:extLst>
                </a:gridCol>
              </a:tblGrid>
              <a:tr h="370840">
                <a:tc>
                  <a:txBody>
                    <a:bodyPr/>
                    <a:lstStyle/>
                    <a:p>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1141574689"/>
                  </a:ext>
                </a:extLst>
              </a:tr>
              <a:tr h="370840">
                <a:tc>
                  <a:txBody>
                    <a:bodyPr/>
                    <a:lstStyle/>
                    <a:p>
                      <a:endParaRPr lang="en-US" sz="1600"/>
                    </a:p>
                  </a:txBody>
                  <a:tcPr/>
                </a:tc>
                <a:tc>
                  <a:txBody>
                    <a:bodyPr/>
                    <a:lstStyle/>
                    <a:p>
                      <a:pPr algn="r"/>
                      <a:endParaRPr lang="en-US" sz="1600" dirty="0"/>
                    </a:p>
                  </a:txBody>
                  <a:tcPr/>
                </a:tc>
                <a:tc>
                  <a:txBody>
                    <a:bodyPr/>
                    <a:lstStyle/>
                    <a:p>
                      <a:pPr algn="r"/>
                      <a:endParaRPr lang="en-US" sz="1600" dirty="0"/>
                    </a:p>
                  </a:txBody>
                  <a:tcPr/>
                </a:tc>
                <a:tc>
                  <a:txBody>
                    <a:bodyPr/>
                    <a:lstStyle/>
                    <a:p>
                      <a:pPr algn="r"/>
                      <a:endParaRPr lang="en-US" sz="1600" dirty="0"/>
                    </a:p>
                  </a:txBody>
                  <a:tcPr/>
                </a:tc>
                <a:extLst>
                  <a:ext uri="{0D108BD9-81ED-4DB2-BD59-A6C34878D82A}">
                    <a16:rowId xmlns:a16="http://schemas.microsoft.com/office/drawing/2014/main" val="629164778"/>
                  </a:ext>
                </a:extLst>
              </a:tr>
              <a:tr h="370840">
                <a:tc>
                  <a:txBody>
                    <a:bodyPr/>
                    <a:lstStyle/>
                    <a:p>
                      <a:endParaRPr lang="en-US" sz="1600"/>
                    </a:p>
                  </a:txBody>
                  <a:tcPr/>
                </a:tc>
                <a:tc>
                  <a:txBody>
                    <a:bodyPr/>
                    <a:lstStyle/>
                    <a:p>
                      <a:pPr algn="r"/>
                      <a:endParaRPr lang="en-US" sz="1600"/>
                    </a:p>
                  </a:txBody>
                  <a:tcPr/>
                </a:tc>
                <a:tc>
                  <a:txBody>
                    <a:bodyPr/>
                    <a:lstStyle/>
                    <a:p>
                      <a:pPr algn="r"/>
                      <a:endParaRPr lang="en-US" sz="1600" dirty="0"/>
                    </a:p>
                  </a:txBody>
                  <a:tcPr/>
                </a:tc>
                <a:tc>
                  <a:txBody>
                    <a:bodyPr/>
                    <a:lstStyle/>
                    <a:p>
                      <a:pPr algn="r"/>
                      <a:endParaRPr lang="en-US" sz="1600" dirty="0"/>
                    </a:p>
                  </a:txBody>
                  <a:tcPr/>
                </a:tc>
                <a:extLst>
                  <a:ext uri="{0D108BD9-81ED-4DB2-BD59-A6C34878D82A}">
                    <a16:rowId xmlns:a16="http://schemas.microsoft.com/office/drawing/2014/main" val="3360885599"/>
                  </a:ext>
                </a:extLst>
              </a:tr>
              <a:tr h="219043">
                <a:tc>
                  <a:txBody>
                    <a:bodyPr/>
                    <a:lstStyle/>
                    <a:p>
                      <a:endParaRPr lang="en-US" sz="1600" dirty="0"/>
                    </a:p>
                  </a:txBody>
                  <a:tcPr/>
                </a:tc>
                <a:tc>
                  <a:txBody>
                    <a:bodyPr/>
                    <a:lstStyle/>
                    <a:p>
                      <a:pPr algn="r"/>
                      <a:endParaRPr lang="en-US" sz="1600" dirty="0"/>
                    </a:p>
                  </a:txBody>
                  <a:tcPr>
                    <a:solidFill>
                      <a:schemeClr val="bg1"/>
                    </a:solidFill>
                  </a:tcPr>
                </a:tc>
                <a:tc>
                  <a:txBody>
                    <a:bodyPr/>
                    <a:lstStyle/>
                    <a:p>
                      <a:pPr algn="r"/>
                      <a:endParaRPr lang="en-US" sz="1600" dirty="0"/>
                    </a:p>
                  </a:txBody>
                  <a:tcPr>
                    <a:solidFill>
                      <a:schemeClr val="bg1"/>
                    </a:solidFill>
                  </a:tcPr>
                </a:tc>
                <a:tc>
                  <a:txBody>
                    <a:bodyPr/>
                    <a:lstStyle/>
                    <a:p>
                      <a:pPr algn="r"/>
                      <a:endParaRPr lang="en-US" sz="1600" dirty="0"/>
                    </a:p>
                  </a:txBody>
                  <a:tcPr/>
                </a:tc>
                <a:extLst>
                  <a:ext uri="{0D108BD9-81ED-4DB2-BD59-A6C34878D82A}">
                    <a16:rowId xmlns:a16="http://schemas.microsoft.com/office/drawing/2014/main" val="2851843280"/>
                  </a:ext>
                </a:extLst>
              </a:tr>
            </a:tbl>
          </a:graphicData>
        </a:graphic>
      </p:graphicFrame>
      <p:sp>
        <p:nvSpPr>
          <p:cNvPr id="9" name="TextBox 8">
            <a:extLst>
              <a:ext uri="{FF2B5EF4-FFF2-40B4-BE49-F238E27FC236}">
                <a16:creationId xmlns:a16="http://schemas.microsoft.com/office/drawing/2014/main" id="{767438D0-904B-3B0D-593E-1B517C30E689}"/>
              </a:ext>
            </a:extLst>
          </p:cNvPr>
          <p:cNvSpPr txBox="1"/>
          <p:nvPr/>
        </p:nvSpPr>
        <p:spPr>
          <a:xfrm>
            <a:off x="7220997" y="3286102"/>
            <a:ext cx="4584010" cy="535531"/>
          </a:xfrm>
          <a:prstGeom prst="rect">
            <a:avLst/>
          </a:prstGeom>
          <a:noFill/>
        </p:spPr>
        <p:txBody>
          <a:bodyPr wrap="square" rtlCol="0">
            <a:spAutoFit/>
          </a:bodyPr>
          <a:lstStyle/>
          <a:p>
            <a:pPr>
              <a:lnSpc>
                <a:spcPct val="90000"/>
              </a:lnSpc>
              <a:spcBef>
                <a:spcPts val="1000"/>
              </a:spcBef>
              <a:spcAft>
                <a:spcPts val="400"/>
              </a:spcAft>
            </a:pP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chart below is updated based on the Excel table named “</a:t>
            </a:r>
            <a:r>
              <a:rPr lang="en-US" sz="1600" dirty="0" err="1">
                <a:solidFill>
                  <a:srgbClr val="7F7F7F"/>
                </a:solidFill>
                <a:latin typeface="Calibri" panose="020F0502020204030204" pitchFamily="34" charset="0"/>
                <a:ea typeface="Calibri" panose="020F0502020204030204" pitchFamily="34" charset="0"/>
                <a:cs typeface="Times New Roman" panose="02020603050405020304" pitchFamily="18" charset="0"/>
              </a:rPr>
              <a:t>r_LineChart</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11" name="TextBox 10">
            <a:extLst>
              <a:ext uri="{FF2B5EF4-FFF2-40B4-BE49-F238E27FC236}">
                <a16:creationId xmlns:a16="http://schemas.microsoft.com/office/drawing/2014/main" id="{576EBA6A-B084-F9BC-CE88-E79793A77DE5}"/>
              </a:ext>
            </a:extLst>
          </p:cNvPr>
          <p:cNvSpPr txBox="1"/>
          <p:nvPr/>
        </p:nvSpPr>
        <p:spPr>
          <a:xfrm>
            <a:off x="1639581" y="1435762"/>
            <a:ext cx="6162368" cy="369332"/>
          </a:xfrm>
          <a:prstGeom prst="rect">
            <a:avLst/>
          </a:prstGeom>
          <a:noFill/>
        </p:spPr>
        <p:txBody>
          <a:bodyPr wrap="square" rtlCol="0">
            <a:spAutoFit/>
          </a:bodyPr>
          <a:lstStyle/>
          <a:p>
            <a:pPr>
              <a:lnSpc>
                <a:spcPct val="90000"/>
              </a:lnSpc>
              <a:spcBef>
                <a:spcPts val="1000"/>
              </a:spcBef>
              <a:spcAft>
                <a:spcPts val="400"/>
              </a:spcAft>
            </a:pPr>
            <a:r>
              <a:rPr lang="en-US" sz="20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Example Text</a:t>
            </a:r>
            <a:endPar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DA3581A9-AEF1-14F2-40B5-BAE8CEE24BAE}"/>
              </a:ext>
            </a:extLst>
          </p:cNvPr>
          <p:cNvSpPr txBox="1"/>
          <p:nvPr/>
        </p:nvSpPr>
        <p:spPr>
          <a:xfrm>
            <a:off x="242299" y="3154672"/>
            <a:ext cx="6162368" cy="369332"/>
          </a:xfrm>
          <a:prstGeom prst="rect">
            <a:avLst/>
          </a:prstGeom>
          <a:noFill/>
        </p:spPr>
        <p:txBody>
          <a:bodyPr wrap="square" rtlCol="0">
            <a:spAutoFit/>
          </a:bodyPr>
          <a:lstStyle/>
          <a:p>
            <a:pPr>
              <a:lnSpc>
                <a:spcPct val="90000"/>
              </a:lnSpc>
              <a:spcBef>
                <a:spcPts val="1000"/>
              </a:spcBef>
              <a:spcAft>
                <a:spcPts val="400"/>
              </a:spcAft>
            </a:pPr>
            <a:r>
              <a:rPr lang="en-US" sz="20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Example Table</a:t>
            </a:r>
            <a:endPar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376F6BDE-A510-82C1-F7EE-1978BBCDA05C}"/>
              </a:ext>
            </a:extLst>
          </p:cNvPr>
          <p:cNvSpPr txBox="1"/>
          <p:nvPr/>
        </p:nvSpPr>
        <p:spPr>
          <a:xfrm>
            <a:off x="7220997" y="2904909"/>
            <a:ext cx="3720981" cy="369332"/>
          </a:xfrm>
          <a:prstGeom prst="rect">
            <a:avLst/>
          </a:prstGeom>
          <a:noFill/>
        </p:spPr>
        <p:txBody>
          <a:bodyPr wrap="square" rtlCol="0">
            <a:spAutoFit/>
          </a:bodyPr>
          <a:lstStyle/>
          <a:p>
            <a:pPr>
              <a:lnSpc>
                <a:spcPct val="90000"/>
              </a:lnSpc>
              <a:spcBef>
                <a:spcPts val="1000"/>
              </a:spcBef>
              <a:spcAft>
                <a:spcPts val="400"/>
              </a:spcAft>
            </a:pPr>
            <a:r>
              <a:rPr lang="en-US" sz="20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Example Chart</a:t>
            </a:r>
            <a:endPar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7500DA18-7AC3-74A4-5F43-DA6F50927ABE}"/>
              </a:ext>
            </a:extLst>
          </p:cNvPr>
          <p:cNvSpPr txBox="1"/>
          <p:nvPr/>
        </p:nvSpPr>
        <p:spPr>
          <a:xfrm>
            <a:off x="1639581" y="1792977"/>
            <a:ext cx="7254252" cy="338554"/>
          </a:xfrm>
          <a:prstGeom prst="rect">
            <a:avLst/>
          </a:prstGeom>
          <a:noFill/>
        </p:spPr>
        <p:txBody>
          <a:bodyPr wrap="square" rtlCol="0">
            <a:spAutoFit/>
          </a:bodyPr>
          <a:lstStyle/>
          <a:p>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text is updated from a single cell named range “</a:t>
            </a:r>
            <a:r>
              <a:rPr lang="en-US" sz="1600" dirty="0" err="1">
                <a:solidFill>
                  <a:srgbClr val="7F7F7F"/>
                </a:solidFill>
                <a:latin typeface="Calibri" panose="020F0502020204030204" pitchFamily="34" charset="0"/>
                <a:ea typeface="Calibri" panose="020F0502020204030204" pitchFamily="34" charset="0"/>
                <a:cs typeface="Times New Roman" panose="02020603050405020304" pitchFamily="18" charset="0"/>
              </a:rPr>
              <a:t>r_TextSummary</a:t>
            </a:r>
            <a:r>
              <a:rPr lang="en-US" sz="1600" dirty="0">
                <a:solidFill>
                  <a:srgbClr val="7F7F7F"/>
                </a:solidFill>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15" name="Chart 14">
            <a:extLst>
              <a:ext uri="{FF2B5EF4-FFF2-40B4-BE49-F238E27FC236}">
                <a16:creationId xmlns:a16="http://schemas.microsoft.com/office/drawing/2014/main" id="{5B2C79B8-FE27-CAAE-ED1E-B3DDD1CEBD88}"/>
              </a:ext>
            </a:extLst>
          </p:cNvPr>
          <p:cNvGraphicFramePr/>
          <p:nvPr>
            <p:custDataLst>
              <p:tags r:id="rId3"/>
            </p:custDataLst>
            <p:extLst>
              <p:ext uri="{D42A27DB-BD31-4B8C-83A1-F6EECF244321}">
                <p14:modId xmlns:p14="http://schemas.microsoft.com/office/powerpoint/2010/main" val="3070933147"/>
              </p:ext>
            </p:extLst>
          </p:nvPr>
        </p:nvGraphicFramePr>
        <p:xfrm>
          <a:off x="7370149" y="3952973"/>
          <a:ext cx="3661918" cy="256655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275831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4C4697-3BE4-4AC2-89EB-84E17F030C5B}"/>
              </a:ext>
            </a:extLst>
          </p:cNvPr>
          <p:cNvSpPr>
            <a:spLocks noGrp="1"/>
          </p:cNvSpPr>
          <p:nvPr>
            <p:ph type="title"/>
          </p:nvPr>
        </p:nvSpPr>
        <p:spPr>
          <a:xfrm>
            <a:off x="838200" y="365126"/>
            <a:ext cx="10515600" cy="742221"/>
          </a:xfrm>
        </p:spPr>
        <p:txBody>
          <a:bodyPr>
            <a:normAutofit/>
          </a:bodyPr>
          <a:lstStyle/>
          <a:p>
            <a:r>
              <a:rPr lang="en-US" kern="0" dirty="0">
                <a:solidFill>
                  <a:srgbClr val="2E74B5"/>
                </a:solidFill>
                <a:latin typeface="Calibri" panose="020F0502020204030204" pitchFamily="34" charset="0"/>
                <a:ea typeface="Times New Roman" panose="02020603050405020304" pitchFamily="18" charset="0"/>
                <a:cs typeface="Times New Roman" panose="02020603050405020304" pitchFamily="18" charset="0"/>
              </a:rPr>
              <a:t>Import Data - Importing external data into Excel</a:t>
            </a:r>
            <a:endParaRPr lang="en-US" dirty="0"/>
          </a:p>
        </p:txBody>
      </p:sp>
      <p:pic>
        <p:nvPicPr>
          <p:cNvPr id="6" name="Content Placeholder 5">
            <a:extLst>
              <a:ext uri="{FF2B5EF4-FFF2-40B4-BE49-F238E27FC236}">
                <a16:creationId xmlns:a16="http://schemas.microsoft.com/office/drawing/2014/main" id="{28D1AADC-6D8F-4805-96FA-093FCB43C59F}"/>
              </a:ext>
            </a:extLst>
          </p:cNvPr>
          <p:cNvPicPr>
            <a:picLocks noGrp="1" noChangeAspect="1"/>
          </p:cNvPicPr>
          <p:nvPr>
            <p:ph idx="1"/>
          </p:nvPr>
        </p:nvPicPr>
        <p:blipFill>
          <a:blip r:embed="rId2"/>
          <a:stretch>
            <a:fillRect/>
          </a:stretch>
        </p:blipFill>
        <p:spPr>
          <a:xfrm>
            <a:off x="1296341" y="1864564"/>
            <a:ext cx="9357183" cy="4058063"/>
          </a:xfrm>
          <a:prstGeom prst="rect">
            <a:avLst/>
          </a:prstGeom>
        </p:spPr>
      </p:pic>
    </p:spTree>
    <p:extLst>
      <p:ext uri="{BB962C8B-B14F-4D97-AF65-F5344CB8AC3E}">
        <p14:creationId xmlns:p14="http://schemas.microsoft.com/office/powerpoint/2010/main" val="28974475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A848D-1A29-448C-B058-98B244863206}"/>
              </a:ext>
            </a:extLst>
          </p:cNvPr>
          <p:cNvSpPr>
            <a:spLocks noGrp="1"/>
          </p:cNvSpPr>
          <p:nvPr>
            <p:ph type="title"/>
          </p:nvPr>
        </p:nvSpPr>
        <p:spPr>
          <a:xfrm>
            <a:off x="0" y="0"/>
            <a:ext cx="12192000" cy="640080"/>
          </a:xfrm>
          <a:solidFill>
            <a:schemeClr val="accent5">
              <a:lumMod val="20000"/>
              <a:lumOff val="80000"/>
            </a:schemeClr>
          </a:solidFill>
        </p:spPr>
        <p:txBody>
          <a:bodyPr vert="horz" lIns="91440" tIns="45720" rIns="91440" bIns="0" rtlCol="0" anchor="ctr">
            <a:normAutofit fontScale="90000"/>
          </a:bodyPr>
          <a:lstStyle/>
          <a:p>
            <a:pPr algn="ctr">
              <a:lnSpc>
                <a:spcPct val="100000"/>
              </a:lnSpc>
            </a:pPr>
            <a:r>
              <a:rPr lang="en-US" sz="4400" dirty="0">
                <a:solidFill>
                  <a:schemeClr val="accent1"/>
                </a:solidFill>
              </a:rPr>
              <a:t>PowerPoint Shape Types</a:t>
            </a:r>
          </a:p>
        </p:txBody>
      </p:sp>
      <p:graphicFrame>
        <p:nvGraphicFramePr>
          <p:cNvPr id="5" name="Content Placeholder 4">
            <a:extLst>
              <a:ext uri="{FF2B5EF4-FFF2-40B4-BE49-F238E27FC236}">
                <a16:creationId xmlns:a16="http://schemas.microsoft.com/office/drawing/2014/main" id="{944922F9-F045-44D2-AAD5-EE1AABE7A01E}"/>
              </a:ext>
            </a:extLst>
          </p:cNvPr>
          <p:cNvGraphicFramePr>
            <a:graphicFrameLocks noGrp="1"/>
          </p:cNvGraphicFramePr>
          <p:nvPr>
            <p:ph sz="half" idx="2"/>
            <p:extLst>
              <p:ext uri="{D42A27DB-BD31-4B8C-83A1-F6EECF244321}">
                <p14:modId xmlns:p14="http://schemas.microsoft.com/office/powerpoint/2010/main" val="2490674972"/>
              </p:ext>
            </p:extLst>
          </p:nvPr>
        </p:nvGraphicFramePr>
        <p:xfrm>
          <a:off x="1476563" y="1150076"/>
          <a:ext cx="7222354" cy="3618581"/>
        </p:xfrm>
        <a:graphic>
          <a:graphicData uri="http://schemas.openxmlformats.org/drawingml/2006/table">
            <a:tbl>
              <a:tblPr firstRow="1">
                <a:tableStyleId>{5C22544A-7EE6-4342-B048-85BDC9FD1C3A}</a:tableStyleId>
              </a:tblPr>
              <a:tblGrid>
                <a:gridCol w="2044403">
                  <a:extLst>
                    <a:ext uri="{9D8B030D-6E8A-4147-A177-3AD203B41FA5}">
                      <a16:colId xmlns:a16="http://schemas.microsoft.com/office/drawing/2014/main" val="2050470642"/>
                    </a:ext>
                  </a:extLst>
                </a:gridCol>
                <a:gridCol w="1965434">
                  <a:extLst>
                    <a:ext uri="{9D8B030D-6E8A-4147-A177-3AD203B41FA5}">
                      <a16:colId xmlns:a16="http://schemas.microsoft.com/office/drawing/2014/main" val="2212113338"/>
                    </a:ext>
                  </a:extLst>
                </a:gridCol>
                <a:gridCol w="3212517">
                  <a:extLst>
                    <a:ext uri="{9D8B030D-6E8A-4147-A177-3AD203B41FA5}">
                      <a16:colId xmlns:a16="http://schemas.microsoft.com/office/drawing/2014/main" val="4086392064"/>
                    </a:ext>
                  </a:extLst>
                </a:gridCol>
              </a:tblGrid>
              <a:tr h="406851">
                <a:tc>
                  <a:txBody>
                    <a:bodyPr/>
                    <a:lstStyle/>
                    <a:p>
                      <a:r>
                        <a:rPr lang="en-US" dirty="0"/>
                        <a:t>Excel Source Type</a:t>
                      </a:r>
                    </a:p>
                  </a:txBody>
                  <a:tcPr/>
                </a:tc>
                <a:tc>
                  <a:txBody>
                    <a:bodyPr/>
                    <a:lstStyle/>
                    <a:p>
                      <a:r>
                        <a:rPr lang="en-US" dirty="0"/>
                        <a:t>PowerPoint Shape Type</a:t>
                      </a:r>
                    </a:p>
                  </a:txBody>
                  <a:tcPr/>
                </a:tc>
                <a:tc>
                  <a:txBody>
                    <a:bodyPr/>
                    <a:lstStyle/>
                    <a:p>
                      <a:r>
                        <a:rPr lang="en-US" dirty="0"/>
                        <a:t>Comments</a:t>
                      </a:r>
                    </a:p>
                  </a:txBody>
                  <a:tcPr/>
                </a:tc>
                <a:extLst>
                  <a:ext uri="{0D108BD9-81ED-4DB2-BD59-A6C34878D82A}">
                    <a16:rowId xmlns:a16="http://schemas.microsoft.com/office/drawing/2014/main" val="292138386"/>
                  </a:ext>
                </a:extLst>
              </a:tr>
              <a:tr h="387845">
                <a:tc>
                  <a:txBody>
                    <a:bodyPr/>
                    <a:lstStyle/>
                    <a:p>
                      <a:r>
                        <a:rPr lang="en-US" dirty="0"/>
                        <a:t>Single Cell</a:t>
                      </a:r>
                    </a:p>
                  </a:txBody>
                  <a:tcPr anchor="ctr"/>
                </a:tc>
                <a:tc>
                  <a:txBody>
                    <a:bodyPr/>
                    <a:lstStyle/>
                    <a:p>
                      <a:r>
                        <a:rPr lang="en-US" dirty="0"/>
                        <a:t>Any text-based shape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text in the Excel cell replaces the text in the shape</a:t>
                      </a:r>
                    </a:p>
                  </a:txBody>
                  <a:tcPr anchor="ctr"/>
                </a:tc>
                <a:extLst>
                  <a:ext uri="{0D108BD9-81ED-4DB2-BD59-A6C34878D82A}">
                    <a16:rowId xmlns:a16="http://schemas.microsoft.com/office/drawing/2014/main" val="3521059850"/>
                  </a:ext>
                </a:extLst>
              </a:tr>
              <a:tr h="406851">
                <a:tc>
                  <a:txBody>
                    <a:bodyPr/>
                    <a:lstStyle/>
                    <a:p>
                      <a:r>
                        <a:rPr lang="en-US" dirty="0"/>
                        <a:t>Range or Table</a:t>
                      </a:r>
                    </a:p>
                  </a:txBody>
                  <a:tcPr anchor="ctr"/>
                </a:tc>
                <a:tc>
                  <a:txBody>
                    <a:bodyPr/>
                    <a:lstStyle/>
                    <a:p>
                      <a:r>
                        <a:rPr lang="en-US" dirty="0"/>
                        <a:t>Table</a:t>
                      </a:r>
                    </a:p>
                  </a:txBody>
                  <a:tcPr anchor="ctr"/>
                </a:tc>
                <a:tc>
                  <a:txBody>
                    <a:bodyPr/>
                    <a:lstStyle/>
                    <a:p>
                      <a:r>
                        <a:rPr lang="en-US" sz="1400" dirty="0"/>
                        <a:t>Excel range values replace the values in the PPT table cells</a:t>
                      </a:r>
                    </a:p>
                  </a:txBody>
                  <a:tcPr anchor="ctr"/>
                </a:tc>
                <a:extLst>
                  <a:ext uri="{0D108BD9-81ED-4DB2-BD59-A6C34878D82A}">
                    <a16:rowId xmlns:a16="http://schemas.microsoft.com/office/drawing/2014/main" val="115363854"/>
                  </a:ext>
                </a:extLst>
              </a:tr>
              <a:tr h="406851">
                <a:tc>
                  <a:txBody>
                    <a:bodyPr/>
                    <a:lstStyle/>
                    <a:p>
                      <a:r>
                        <a:rPr lang="en-US" dirty="0"/>
                        <a:t>Range or Table</a:t>
                      </a:r>
                    </a:p>
                  </a:txBody>
                  <a:tcPr anchor="ctr"/>
                </a:tc>
                <a:tc>
                  <a:txBody>
                    <a:bodyPr/>
                    <a:lstStyle/>
                    <a:p>
                      <a:r>
                        <a:rPr lang="en-US" dirty="0"/>
                        <a:t>Chart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Excel range values update the PPT chart source data (updates bar size, line height, etc.)</a:t>
                      </a:r>
                    </a:p>
                  </a:txBody>
                  <a:tcPr anchor="ctr"/>
                </a:tc>
                <a:extLst>
                  <a:ext uri="{0D108BD9-81ED-4DB2-BD59-A6C34878D82A}">
                    <a16:rowId xmlns:a16="http://schemas.microsoft.com/office/drawing/2014/main" val="588211513"/>
                  </a:ext>
                </a:extLst>
              </a:tr>
              <a:tr h="406851">
                <a:tc>
                  <a:txBody>
                    <a:bodyPr/>
                    <a:lstStyle/>
                    <a:p>
                      <a:r>
                        <a:rPr lang="en-US" dirty="0"/>
                        <a:t>Range</a:t>
                      </a:r>
                    </a:p>
                  </a:txBody>
                  <a:tcPr anchor="ctr"/>
                </a:tc>
                <a:tc>
                  <a:txBody>
                    <a:bodyPr/>
                    <a:lstStyle/>
                    <a:p>
                      <a:r>
                        <a:rPr lang="en-US" dirty="0"/>
                        <a:t>Image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Excel range is converted to an image, then replaces the linked PPT image</a:t>
                      </a:r>
                    </a:p>
                  </a:txBody>
                  <a:tcPr anchor="ctr"/>
                </a:tc>
                <a:extLst>
                  <a:ext uri="{0D108BD9-81ED-4DB2-BD59-A6C34878D82A}">
                    <a16:rowId xmlns:a16="http://schemas.microsoft.com/office/drawing/2014/main" val="3854952219"/>
                  </a:ext>
                </a:extLst>
              </a:tr>
              <a:tr h="570581">
                <a:tc>
                  <a:txBody>
                    <a:bodyPr/>
                    <a:lstStyle/>
                    <a:p>
                      <a:r>
                        <a:rPr lang="en-US" dirty="0"/>
                        <a:t>Excel Chart</a:t>
                      </a:r>
                    </a:p>
                  </a:txBody>
                  <a:tcPr anchor="ctr"/>
                </a:tc>
                <a:tc>
                  <a:txBody>
                    <a:bodyPr/>
                    <a:lstStyle/>
                    <a:p>
                      <a:r>
                        <a:rPr lang="en-US" dirty="0"/>
                        <a:t>Image</a:t>
                      </a:r>
                    </a:p>
                  </a:txBody>
                  <a:tcPr anchor="ctr"/>
                </a:tc>
                <a:tc>
                  <a:txBody>
                    <a:bodyPr/>
                    <a:lstStyle/>
                    <a:p>
                      <a:r>
                        <a:rPr lang="en-US" sz="1400" dirty="0"/>
                        <a:t>The Excel chart is converted to an image, then replaces the linked PPT image</a:t>
                      </a:r>
                    </a:p>
                  </a:txBody>
                  <a:tcPr anchor="ctr"/>
                </a:tc>
                <a:extLst>
                  <a:ext uri="{0D108BD9-81ED-4DB2-BD59-A6C34878D82A}">
                    <a16:rowId xmlns:a16="http://schemas.microsoft.com/office/drawing/2014/main" val="2760249467"/>
                  </a:ext>
                </a:extLst>
              </a:tr>
            </a:tbl>
          </a:graphicData>
        </a:graphic>
      </p:graphicFrame>
      <p:sp>
        <p:nvSpPr>
          <p:cNvPr id="6" name="Arrow: Right 5">
            <a:extLst>
              <a:ext uri="{FF2B5EF4-FFF2-40B4-BE49-F238E27FC236}">
                <a16:creationId xmlns:a16="http://schemas.microsoft.com/office/drawing/2014/main" id="{F68E64DA-154B-421F-8C27-8407DAAD8130}"/>
              </a:ext>
            </a:extLst>
          </p:cNvPr>
          <p:cNvSpPr/>
          <p:nvPr/>
        </p:nvSpPr>
        <p:spPr>
          <a:xfrm>
            <a:off x="3071452" y="1928052"/>
            <a:ext cx="495591" cy="369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900" b="1" dirty="0"/>
              <a:t>  Updates</a:t>
            </a:r>
          </a:p>
        </p:txBody>
      </p:sp>
      <p:sp>
        <p:nvSpPr>
          <p:cNvPr id="7" name="Arrow: Right 6">
            <a:extLst>
              <a:ext uri="{FF2B5EF4-FFF2-40B4-BE49-F238E27FC236}">
                <a16:creationId xmlns:a16="http://schemas.microsoft.com/office/drawing/2014/main" id="{A8648839-0F33-4E3E-9E9E-8F1548EECA58}"/>
              </a:ext>
            </a:extLst>
          </p:cNvPr>
          <p:cNvSpPr/>
          <p:nvPr/>
        </p:nvSpPr>
        <p:spPr>
          <a:xfrm>
            <a:off x="252899" y="2630720"/>
            <a:ext cx="1282643" cy="1151755"/>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400" b="1" dirty="0"/>
              <a:t>PowerPoint </a:t>
            </a:r>
          </a:p>
          <a:p>
            <a:pPr algn="ctr"/>
            <a:r>
              <a:rPr lang="en-US" sz="1400" b="1" dirty="0"/>
              <a:t>Charts</a:t>
            </a:r>
          </a:p>
        </p:txBody>
      </p:sp>
      <p:sp>
        <p:nvSpPr>
          <p:cNvPr id="8" name="Arrow: Right 7">
            <a:extLst>
              <a:ext uri="{FF2B5EF4-FFF2-40B4-BE49-F238E27FC236}">
                <a16:creationId xmlns:a16="http://schemas.microsoft.com/office/drawing/2014/main" id="{085B0F62-4560-4C34-8CDE-158793B83B25}"/>
              </a:ext>
            </a:extLst>
          </p:cNvPr>
          <p:cNvSpPr/>
          <p:nvPr/>
        </p:nvSpPr>
        <p:spPr>
          <a:xfrm>
            <a:off x="3049623" y="2482738"/>
            <a:ext cx="495591" cy="369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900" b="1" dirty="0"/>
              <a:t>  Updates</a:t>
            </a:r>
          </a:p>
        </p:txBody>
      </p:sp>
      <p:sp>
        <p:nvSpPr>
          <p:cNvPr id="9" name="Arrow: Right 8">
            <a:extLst>
              <a:ext uri="{FF2B5EF4-FFF2-40B4-BE49-F238E27FC236}">
                <a16:creationId xmlns:a16="http://schemas.microsoft.com/office/drawing/2014/main" id="{A1EEB72A-71C4-4662-9575-455E090D7074}"/>
              </a:ext>
            </a:extLst>
          </p:cNvPr>
          <p:cNvSpPr/>
          <p:nvPr/>
        </p:nvSpPr>
        <p:spPr>
          <a:xfrm>
            <a:off x="3049623" y="3021624"/>
            <a:ext cx="495591" cy="369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900" b="1" dirty="0"/>
              <a:t>  Updates</a:t>
            </a:r>
          </a:p>
        </p:txBody>
      </p:sp>
      <p:sp>
        <p:nvSpPr>
          <p:cNvPr id="10" name="Arrow: Right 9">
            <a:extLst>
              <a:ext uri="{FF2B5EF4-FFF2-40B4-BE49-F238E27FC236}">
                <a16:creationId xmlns:a16="http://schemas.microsoft.com/office/drawing/2014/main" id="{BAA45DC5-C7E0-47BA-9C02-F681C8DE85F9}"/>
              </a:ext>
            </a:extLst>
          </p:cNvPr>
          <p:cNvSpPr/>
          <p:nvPr/>
        </p:nvSpPr>
        <p:spPr>
          <a:xfrm>
            <a:off x="3071452" y="3551774"/>
            <a:ext cx="495591" cy="369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900" b="1" dirty="0"/>
              <a:t>  Updates</a:t>
            </a:r>
          </a:p>
        </p:txBody>
      </p:sp>
      <p:sp>
        <p:nvSpPr>
          <p:cNvPr id="11" name="Arrow: Right 10">
            <a:extLst>
              <a:ext uri="{FF2B5EF4-FFF2-40B4-BE49-F238E27FC236}">
                <a16:creationId xmlns:a16="http://schemas.microsoft.com/office/drawing/2014/main" id="{FF113B79-2B35-4009-B1E5-420797C26511}"/>
              </a:ext>
            </a:extLst>
          </p:cNvPr>
          <p:cNvSpPr/>
          <p:nvPr/>
        </p:nvSpPr>
        <p:spPr>
          <a:xfrm>
            <a:off x="3071452" y="4080476"/>
            <a:ext cx="495591" cy="369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900" b="1" dirty="0"/>
              <a:t>  Updates</a:t>
            </a:r>
          </a:p>
        </p:txBody>
      </p:sp>
      <p:sp>
        <p:nvSpPr>
          <p:cNvPr id="4" name="TextBox 3">
            <a:extLst>
              <a:ext uri="{FF2B5EF4-FFF2-40B4-BE49-F238E27FC236}">
                <a16:creationId xmlns:a16="http://schemas.microsoft.com/office/drawing/2014/main" id="{2F8C9349-C890-6FA4-9F1F-6D3A1567F828}"/>
              </a:ext>
            </a:extLst>
          </p:cNvPr>
          <p:cNvSpPr txBox="1"/>
          <p:nvPr/>
        </p:nvSpPr>
        <p:spPr>
          <a:xfrm>
            <a:off x="35687" y="13195"/>
            <a:ext cx="5332730" cy="636072"/>
          </a:xfrm>
          <a:prstGeom prst="rect">
            <a:avLst/>
          </a:prstGeom>
          <a:noFill/>
        </p:spPr>
        <p:txBody>
          <a:bodyPr wrap="square">
            <a:spAutoFit/>
          </a:bodyPr>
          <a:lstStyle/>
          <a:p>
            <a:pPr marL="0" marR="0">
              <a:spcBef>
                <a:spcPts val="0"/>
              </a:spcBef>
              <a:spcAft>
                <a:spcPts val="400"/>
              </a:spcAft>
            </a:pPr>
            <a:r>
              <a:rPr lang="en-US" sz="16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6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a:t>
            </a:r>
          </a:p>
          <a:p>
            <a:pPr marL="0" marR="0">
              <a:spcBef>
                <a:spcPts val="0"/>
              </a:spcBef>
              <a:spcAft>
                <a:spcPts val="400"/>
              </a:spcAft>
            </a:pPr>
            <a:r>
              <a:rPr lang="en-US" sz="16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Charts</a:t>
            </a:r>
            <a:endParaRPr lang="en-US" sz="16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97500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3">
            <a:extLst>
              <a:ext uri="{FF2B5EF4-FFF2-40B4-BE49-F238E27FC236}">
                <a16:creationId xmlns:a16="http://schemas.microsoft.com/office/drawing/2014/main" id="{D4CC7786-ED37-4147-8563-01538CDFE7B1}"/>
              </a:ext>
            </a:extLst>
          </p:cNvPr>
          <p:cNvSpPr/>
          <p:nvPr/>
        </p:nvSpPr>
        <p:spPr>
          <a:xfrm>
            <a:off x="9058275" y="2495550"/>
            <a:ext cx="2857500" cy="2257425"/>
          </a:xfrm>
          <a:prstGeom prst="wedgeRoundRectCallout">
            <a:avLst>
              <a:gd name="adj1" fmla="val -90500"/>
              <a:gd name="adj2" fmla="val 8492"/>
              <a:gd name="adj3" fmla="val 16667"/>
            </a:avLst>
          </a:prstGeom>
          <a:solidFill>
            <a:schemeClr val="accent1">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9E2E52D-8A2D-4625-877E-C9C4C91523BB}"/>
              </a:ext>
            </a:extLst>
          </p:cNvPr>
          <p:cNvSpPr>
            <a:spLocks noGrp="1"/>
          </p:cNvSpPr>
          <p:nvPr>
            <p:ph type="title"/>
          </p:nvPr>
        </p:nvSpPr>
        <p:spPr>
          <a:xfrm>
            <a:off x="3300" y="3692"/>
            <a:ext cx="12188699" cy="640080"/>
          </a:xfrm>
          <a:solidFill>
            <a:schemeClr val="accent5">
              <a:lumMod val="20000"/>
              <a:lumOff val="80000"/>
            </a:schemeClr>
          </a:solidFill>
        </p:spPr>
        <p:txBody>
          <a:bodyPr vert="horz" lIns="91440" tIns="45720" rIns="91440" bIns="0" rtlCol="0" anchor="ctr">
            <a:normAutofit fontScale="97500"/>
          </a:bodyPr>
          <a:lstStyle/>
          <a:p>
            <a:pPr algn="ctr"/>
            <a:r>
              <a:rPr lang="en-US" sz="4400" dirty="0">
                <a:solidFill>
                  <a:schemeClr val="accent1"/>
                </a:solidFill>
              </a:rPr>
              <a:t>PowerPoint Chart Updating</a:t>
            </a:r>
          </a:p>
        </p:txBody>
      </p:sp>
      <p:sp>
        <p:nvSpPr>
          <p:cNvPr id="3" name="Content Placeholder 2">
            <a:extLst>
              <a:ext uri="{FF2B5EF4-FFF2-40B4-BE49-F238E27FC236}">
                <a16:creationId xmlns:a16="http://schemas.microsoft.com/office/drawing/2014/main" id="{6F31084D-7FA7-4F44-BC70-39C3E8EF8054}"/>
              </a:ext>
            </a:extLst>
          </p:cNvPr>
          <p:cNvSpPr>
            <a:spLocks noGrp="1"/>
          </p:cNvSpPr>
          <p:nvPr>
            <p:ph sz="half" idx="1"/>
          </p:nvPr>
        </p:nvSpPr>
        <p:spPr>
          <a:xfrm>
            <a:off x="503221" y="1634801"/>
            <a:ext cx="8364553" cy="4701248"/>
          </a:xfrm>
        </p:spPr>
        <p:txBody>
          <a:bodyPr>
            <a:normAutofit fontScale="62500" lnSpcReduction="20000"/>
          </a:bodyPr>
          <a:lstStyle/>
          <a:p>
            <a:r>
              <a:rPr lang="en-US" dirty="0"/>
              <a:t>The chart examples in this document can be updated from the “Charts” worksheet</a:t>
            </a:r>
          </a:p>
          <a:p>
            <a:r>
              <a:rPr lang="en-US" dirty="0"/>
              <a:t>Supported chart types: </a:t>
            </a:r>
          </a:p>
          <a:p>
            <a:pPr lvl="1"/>
            <a:r>
              <a:rPr lang="en-US" dirty="0"/>
              <a:t>Bar, line, pie, area, surface, radar, stock, scatter, and combo charts</a:t>
            </a:r>
          </a:p>
          <a:p>
            <a:pPr lvl="1"/>
            <a:r>
              <a:rPr lang="en-US" dirty="0"/>
              <a:t>Not yet supported: tree map, map, sunburst, funnel, histogram, waterfall, and box and whisker charts (let us know if you want them)</a:t>
            </a:r>
          </a:p>
          <a:p>
            <a:r>
              <a:rPr lang="en-US" dirty="0"/>
              <a:t>Updates chart values as well as category and series names</a:t>
            </a:r>
          </a:p>
          <a:p>
            <a:pPr lvl="1"/>
            <a:r>
              <a:rPr lang="en-US" dirty="0"/>
              <a:t>Formatting (colors, axis formats, </a:t>
            </a:r>
            <a:r>
              <a:rPr lang="en-US" dirty="0" err="1"/>
              <a:t>etc</a:t>
            </a:r>
            <a:r>
              <a:rPr lang="en-US" dirty="0"/>
              <a:t>) is not modified – set formatting in the chart</a:t>
            </a:r>
          </a:p>
          <a:p>
            <a:r>
              <a:rPr lang="en-US" dirty="0"/>
              <a:t>Source Excel range (or Table) must be contiguous (single range) with the category names in the 1</a:t>
            </a:r>
            <a:r>
              <a:rPr lang="en-US" baseline="30000" dirty="0"/>
              <a:t>st</a:t>
            </a:r>
            <a:r>
              <a:rPr lang="en-US" dirty="0"/>
              <a:t> column and series names in the 1</a:t>
            </a:r>
            <a:r>
              <a:rPr lang="en-US" baseline="30000" dirty="0"/>
              <a:t>st</a:t>
            </a:r>
            <a:r>
              <a:rPr lang="en-US" dirty="0"/>
              <a:t> row.</a:t>
            </a:r>
          </a:p>
          <a:p>
            <a:r>
              <a:rPr lang="en-US" dirty="0"/>
              <a:t>Transposed data source</a:t>
            </a:r>
          </a:p>
          <a:p>
            <a:pPr lvl="1"/>
            <a:r>
              <a:rPr lang="en-US" dirty="0"/>
              <a:t>Normally series values go down rows and categories go across columns. The add-in usually is able to determine if data is transposed </a:t>
            </a:r>
          </a:p>
          <a:p>
            <a:r>
              <a:rPr lang="en-US" dirty="0"/>
              <a:t>Title text updating: the chart feature does not directly update other text items in the chart, but you can update text via a text box placed on top the chart</a:t>
            </a:r>
          </a:p>
          <a:p>
            <a:r>
              <a:rPr lang="en-US" dirty="0"/>
              <a:t>Excel source range can be re-sized: The update will add/remove # of items in </a:t>
            </a:r>
            <a:r>
              <a:rPr lang="en-US" b="1" dirty="0"/>
              <a:t>Series</a:t>
            </a:r>
            <a:r>
              <a:rPr lang="en-US" dirty="0"/>
              <a:t> and add/remove </a:t>
            </a:r>
            <a:r>
              <a:rPr lang="en-US" b="1" dirty="0"/>
              <a:t>Categories*</a:t>
            </a:r>
            <a:endParaRPr lang="en-US" dirty="0"/>
          </a:p>
        </p:txBody>
      </p:sp>
      <p:sp>
        <p:nvSpPr>
          <p:cNvPr id="5" name="Rectangle 4">
            <a:extLst>
              <a:ext uri="{FF2B5EF4-FFF2-40B4-BE49-F238E27FC236}">
                <a16:creationId xmlns:a16="http://schemas.microsoft.com/office/drawing/2014/main" id="{A8980DC8-E201-419E-8D20-6E3609485957}"/>
              </a:ext>
            </a:extLst>
          </p:cNvPr>
          <p:cNvSpPr/>
          <p:nvPr/>
        </p:nvSpPr>
        <p:spPr>
          <a:xfrm>
            <a:off x="76199" y="6489938"/>
            <a:ext cx="11471635"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*Formatting often varies by Series (e.g. bar color), so start with a larger number of categories in your template </a:t>
            </a:r>
          </a:p>
        </p:txBody>
      </p:sp>
      <p:graphicFrame>
        <p:nvGraphicFramePr>
          <p:cNvPr id="8" name="Table 7">
            <a:extLst>
              <a:ext uri="{FF2B5EF4-FFF2-40B4-BE49-F238E27FC236}">
                <a16:creationId xmlns:a16="http://schemas.microsoft.com/office/drawing/2014/main" id="{C12007EA-26B4-4AD3-871C-585347402183}"/>
              </a:ext>
            </a:extLst>
          </p:cNvPr>
          <p:cNvGraphicFramePr>
            <a:graphicFrameLocks noGrp="1"/>
          </p:cNvGraphicFramePr>
          <p:nvPr/>
        </p:nvGraphicFramePr>
        <p:xfrm>
          <a:off x="9359302" y="3423975"/>
          <a:ext cx="2133600" cy="1108180"/>
        </p:xfrm>
        <a:graphic>
          <a:graphicData uri="http://schemas.openxmlformats.org/drawingml/2006/table">
            <a:tbl>
              <a:tblPr firstRow="1" firstCol="1">
                <a:tableStyleId>{5C22544A-7EE6-4342-B048-85BDC9FD1C3A}</a:tableStyleId>
              </a:tblPr>
              <a:tblGrid>
                <a:gridCol w="736600">
                  <a:extLst>
                    <a:ext uri="{9D8B030D-6E8A-4147-A177-3AD203B41FA5}">
                      <a16:colId xmlns:a16="http://schemas.microsoft.com/office/drawing/2014/main" val="3418099771"/>
                    </a:ext>
                  </a:extLst>
                </a:gridCol>
                <a:gridCol w="723900">
                  <a:extLst>
                    <a:ext uri="{9D8B030D-6E8A-4147-A177-3AD203B41FA5}">
                      <a16:colId xmlns:a16="http://schemas.microsoft.com/office/drawing/2014/main" val="1763607606"/>
                    </a:ext>
                  </a:extLst>
                </a:gridCol>
                <a:gridCol w="673100">
                  <a:extLst>
                    <a:ext uri="{9D8B030D-6E8A-4147-A177-3AD203B41FA5}">
                      <a16:colId xmlns:a16="http://schemas.microsoft.com/office/drawing/2014/main" val="2200514573"/>
                    </a:ext>
                  </a:extLst>
                </a:gridCol>
              </a:tblGrid>
              <a:tr h="221636">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100" u="none" strike="noStrike">
                          <a:effectLst/>
                        </a:rPr>
                        <a:t>Series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100" u="none" strike="noStrike">
                          <a:effectLst/>
                        </a:rPr>
                        <a:t>Series 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192074"/>
                  </a:ext>
                </a:extLst>
              </a:tr>
              <a:tr h="221636">
                <a:tc>
                  <a:txBody>
                    <a:bodyPr/>
                    <a:lstStyle/>
                    <a:p>
                      <a:pPr algn="l" fontAlgn="b"/>
                      <a:r>
                        <a:rPr lang="en-US" sz="1100" u="none" strike="noStrike">
                          <a:effectLst/>
                        </a:rPr>
                        <a:t>Category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b"/>
                      <a:r>
                        <a:rPr lang="en-US" sz="1100" u="none" strike="noStrike">
                          <a:effectLst/>
                        </a:rPr>
                        <a:t>100.0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b"/>
                      <a:r>
                        <a:rPr lang="en-US" sz="1100" u="none" strike="noStrike">
                          <a:effectLst/>
                        </a:rPr>
                        <a:t>50.0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90376789"/>
                  </a:ext>
                </a:extLst>
              </a:tr>
              <a:tr h="221636">
                <a:tc>
                  <a:txBody>
                    <a:bodyPr/>
                    <a:lstStyle/>
                    <a:p>
                      <a:pPr algn="l" fontAlgn="b"/>
                      <a:r>
                        <a:rPr lang="en-US" sz="1100" u="none" strike="noStrike">
                          <a:effectLst/>
                        </a:rPr>
                        <a:t>Category 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b"/>
                      <a:r>
                        <a:rPr lang="en-US" sz="1100" u="none" strike="noStrike">
                          <a:effectLst/>
                        </a:rPr>
                        <a:t>99.0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b"/>
                      <a:r>
                        <a:rPr lang="en-US" sz="1100" u="none" strike="noStrike">
                          <a:effectLst/>
                        </a:rPr>
                        <a:t>49.5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76641220"/>
                  </a:ext>
                </a:extLst>
              </a:tr>
              <a:tr h="221636">
                <a:tc>
                  <a:txBody>
                    <a:bodyPr/>
                    <a:lstStyle/>
                    <a:p>
                      <a:pPr algn="l" fontAlgn="b"/>
                      <a:r>
                        <a:rPr lang="en-US" sz="1100" u="none" strike="noStrike">
                          <a:effectLst/>
                        </a:rPr>
                        <a:t>Category 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b"/>
                      <a:r>
                        <a:rPr lang="en-US" sz="1100" u="none" strike="noStrike">
                          <a:effectLst/>
                        </a:rPr>
                        <a:t>98.0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b"/>
                      <a:r>
                        <a:rPr lang="en-US" sz="1100" u="none" strike="noStrike">
                          <a:effectLst/>
                        </a:rPr>
                        <a:t>49.0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3143984"/>
                  </a:ext>
                </a:extLst>
              </a:tr>
              <a:tr h="221636">
                <a:tc>
                  <a:txBody>
                    <a:bodyPr/>
                    <a:lstStyle/>
                    <a:p>
                      <a:pPr algn="l" fontAlgn="b"/>
                      <a:r>
                        <a:rPr lang="en-US" sz="1100" u="none" strike="noStrike">
                          <a:effectLst/>
                        </a:rPr>
                        <a:t>Category 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b"/>
                      <a:r>
                        <a:rPr lang="en-US" sz="1100" u="none" strike="noStrike">
                          <a:effectLst/>
                        </a:rPr>
                        <a:t>97.0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b"/>
                      <a:r>
                        <a:rPr lang="en-US" sz="1100" u="none" strike="noStrike" dirty="0">
                          <a:effectLst/>
                        </a:rPr>
                        <a:t>48.5</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58653690"/>
                  </a:ext>
                </a:extLst>
              </a:tr>
            </a:tbl>
          </a:graphicData>
        </a:graphic>
      </p:graphicFrame>
      <p:sp>
        <p:nvSpPr>
          <p:cNvPr id="9" name="TextBox 8">
            <a:extLst>
              <a:ext uri="{FF2B5EF4-FFF2-40B4-BE49-F238E27FC236}">
                <a16:creationId xmlns:a16="http://schemas.microsoft.com/office/drawing/2014/main" id="{45D05C02-4664-4800-82E9-D3D5081D3BB7}"/>
              </a:ext>
            </a:extLst>
          </p:cNvPr>
          <p:cNvSpPr txBox="1"/>
          <p:nvPr/>
        </p:nvSpPr>
        <p:spPr>
          <a:xfrm>
            <a:off x="9255943" y="2909035"/>
            <a:ext cx="252591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Example Excel Range or Table Name: </a:t>
            </a:r>
            <a:r>
              <a:rPr kumimoji="0" lang="en-US" sz="1200" b="0" i="0" u="none" strike="noStrike" kern="1200" cap="none" spc="0" normalizeH="0" baseline="0" noProof="0" dirty="0" err="1">
                <a:ln>
                  <a:noFill/>
                </a:ln>
                <a:solidFill>
                  <a:prstClr val="black"/>
                </a:solidFill>
                <a:effectLst/>
                <a:uLnTx/>
                <a:uFillTx/>
                <a:latin typeface="Calibri" panose="020F0502020204030204"/>
                <a:ea typeface="+mn-ea"/>
                <a:cs typeface="+mn-cs"/>
              </a:rPr>
              <a:t>r_chartSourceData</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E9F37F17-D4A2-44D8-9F82-E9FD9749A351}"/>
              </a:ext>
            </a:extLst>
          </p:cNvPr>
          <p:cNvSpPr txBox="1"/>
          <p:nvPr/>
        </p:nvSpPr>
        <p:spPr>
          <a:xfrm>
            <a:off x="9255942" y="2596867"/>
            <a:ext cx="2525918"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Example Excel Data Source</a:t>
            </a:r>
          </a:p>
        </p:txBody>
      </p:sp>
      <p:sp>
        <p:nvSpPr>
          <p:cNvPr id="11" name="TextBox 10">
            <a:extLst>
              <a:ext uri="{FF2B5EF4-FFF2-40B4-BE49-F238E27FC236}">
                <a16:creationId xmlns:a16="http://schemas.microsoft.com/office/drawing/2014/main" id="{30CA04AB-7E41-40C4-B3A3-0CDC3D7D7AB4}"/>
              </a:ext>
            </a:extLst>
          </p:cNvPr>
          <p:cNvSpPr txBox="1"/>
          <p:nvPr/>
        </p:nvSpPr>
        <p:spPr>
          <a:xfrm>
            <a:off x="358367" y="730119"/>
            <a:ext cx="10035011"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4472C4"/>
                </a:solidFill>
                <a:effectLst/>
                <a:uLnTx/>
                <a:uFillTx/>
                <a:latin typeface="Calibri" panose="020F0502020204030204"/>
                <a:ea typeface="+mn-ea"/>
                <a:cs typeface="+mn-cs"/>
              </a:rPr>
              <a:t>This section demonstrates how to update PowerPoint charts from Excel data using the AnalysisPlace Excel-to-Word Document Automation Add-in. It also includes chart examples.</a:t>
            </a:r>
          </a:p>
        </p:txBody>
      </p:sp>
      <p:sp>
        <p:nvSpPr>
          <p:cNvPr id="6" name="TextBox 5">
            <a:extLst>
              <a:ext uri="{FF2B5EF4-FFF2-40B4-BE49-F238E27FC236}">
                <a16:creationId xmlns:a16="http://schemas.microsoft.com/office/drawing/2014/main" id="{32AD2D3B-4F82-7D84-8DC6-E4E5173934AA}"/>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836433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A26B415-64C2-4B62-868A-75E50BC4E70A}"/>
              </a:ext>
            </a:extLst>
          </p:cNvPr>
          <p:cNvSpPr txBox="1">
            <a:spLocks/>
          </p:cNvSpPr>
          <p:nvPr/>
        </p:nvSpPr>
        <p:spPr>
          <a:xfrm>
            <a:off x="0" y="-1"/>
            <a:ext cx="12191999" cy="635195"/>
          </a:xfrm>
          <a:prstGeom prst="rect">
            <a:avLst/>
          </a:prstGeom>
          <a:solidFill>
            <a:schemeClr val="accent5">
              <a:lumMod val="20000"/>
              <a:lumOff val="80000"/>
            </a:schemeClr>
          </a:solidFill>
        </p:spPr>
        <p:txBody>
          <a:bodyPr vert="horz" lIns="91440" tIns="45720" rIns="9144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472C4"/>
                </a:solidFill>
                <a:effectLst/>
                <a:uLnTx/>
                <a:uFillTx/>
                <a:latin typeface="Calibri" panose="020F0502020204030204"/>
                <a:ea typeface="+mj-ea"/>
                <a:cs typeface="+mj-cs"/>
              </a:rPr>
              <a:t>             Chart Examples - Transposed Charts</a:t>
            </a:r>
          </a:p>
        </p:txBody>
      </p:sp>
      <p:sp>
        <p:nvSpPr>
          <p:cNvPr id="20" name="TextBox 19">
            <a:extLst>
              <a:ext uri="{FF2B5EF4-FFF2-40B4-BE49-F238E27FC236}">
                <a16:creationId xmlns:a16="http://schemas.microsoft.com/office/drawing/2014/main" id="{C82CA803-8DCD-4E2E-A461-07BC2A587E56}"/>
              </a:ext>
            </a:extLst>
          </p:cNvPr>
          <p:cNvSpPr txBox="1"/>
          <p:nvPr/>
        </p:nvSpPr>
        <p:spPr>
          <a:xfrm>
            <a:off x="498474" y="6307890"/>
            <a:ext cx="4902199"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23" name="TextBox 22">
            <a:extLst>
              <a:ext uri="{FF2B5EF4-FFF2-40B4-BE49-F238E27FC236}">
                <a16:creationId xmlns:a16="http://schemas.microsoft.com/office/drawing/2014/main" id="{399DFA43-68AC-483D-BE2C-2C90ADEB35FB}"/>
              </a:ext>
            </a:extLst>
          </p:cNvPr>
          <p:cNvSpPr txBox="1"/>
          <p:nvPr/>
        </p:nvSpPr>
        <p:spPr>
          <a:xfrm>
            <a:off x="7010400" y="6306234"/>
            <a:ext cx="4902199"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graphicFrame>
        <p:nvGraphicFramePr>
          <p:cNvPr id="11" name="Chart 10" descr="&#10;">
            <a:extLst>
              <a:ext uri="{FF2B5EF4-FFF2-40B4-BE49-F238E27FC236}">
                <a16:creationId xmlns:a16="http://schemas.microsoft.com/office/drawing/2014/main" id="{78E26F87-3554-44DC-95AA-C3604E44B925}"/>
              </a:ext>
            </a:extLst>
          </p:cNvPr>
          <p:cNvGraphicFramePr>
            <a:graphicFrameLocks/>
          </p:cNvGraphicFramePr>
          <p:nvPr>
            <p:custDataLst>
              <p:tags r:id="rId1"/>
            </p:custDataLst>
          </p:nvPr>
        </p:nvGraphicFramePr>
        <p:xfrm>
          <a:off x="498474" y="779818"/>
          <a:ext cx="5874931" cy="510145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descr="&#10;">
            <a:extLst>
              <a:ext uri="{FF2B5EF4-FFF2-40B4-BE49-F238E27FC236}">
                <a16:creationId xmlns:a16="http://schemas.microsoft.com/office/drawing/2014/main" id="{1D9341B5-402A-49FE-B239-2CAD97345CE8}"/>
              </a:ext>
            </a:extLst>
          </p:cNvPr>
          <p:cNvGraphicFramePr>
            <a:graphicFrameLocks/>
          </p:cNvGraphicFramePr>
          <p:nvPr>
            <p:custDataLst>
              <p:tags r:id="rId2"/>
            </p:custDataLst>
          </p:nvPr>
        </p:nvGraphicFramePr>
        <p:xfrm>
          <a:off x="6495068" y="779818"/>
          <a:ext cx="5417531" cy="5101458"/>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a:extLst>
              <a:ext uri="{FF2B5EF4-FFF2-40B4-BE49-F238E27FC236}">
                <a16:creationId xmlns:a16="http://schemas.microsoft.com/office/drawing/2014/main" id="{9D90EBCB-EA47-FD12-E926-F78CD40EA541}"/>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83037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358FE-143B-4F1E-B45C-20A9F80CB9C3}"/>
              </a:ext>
            </a:extLst>
          </p:cNvPr>
          <p:cNvSpPr>
            <a:spLocks noGrp="1"/>
          </p:cNvSpPr>
          <p:nvPr>
            <p:ph type="title"/>
          </p:nvPr>
        </p:nvSpPr>
        <p:spPr>
          <a:xfrm>
            <a:off x="0" y="0"/>
            <a:ext cx="12191999" cy="654908"/>
          </a:xfrm>
          <a:solidFill>
            <a:schemeClr val="accent5">
              <a:lumMod val="20000"/>
              <a:lumOff val="80000"/>
            </a:schemeClr>
          </a:solidFill>
        </p:spPr>
        <p:txBody>
          <a:bodyPr vert="horz" lIns="91440" tIns="45720" rIns="91440" bIns="0" rtlCol="0" anchor="b">
            <a:normAutofit fontScale="97500"/>
          </a:bodyPr>
          <a:lstStyle/>
          <a:p>
            <a:pPr algn="ctr"/>
            <a:r>
              <a:rPr lang="en-US" dirty="0">
                <a:solidFill>
                  <a:schemeClr val="accent1"/>
                </a:solidFill>
              </a:rPr>
              <a:t>Chart Examples - </a:t>
            </a:r>
            <a:r>
              <a:rPr lang="en-US" b="1" dirty="0">
                <a:solidFill>
                  <a:schemeClr val="accent1"/>
                </a:solidFill>
                <a:latin typeface="+mn-lt"/>
              </a:rPr>
              <a:t>Pie Charts</a:t>
            </a:r>
          </a:p>
        </p:txBody>
      </p:sp>
      <p:graphicFrame>
        <p:nvGraphicFramePr>
          <p:cNvPr id="4" name="Chart 3">
            <a:extLst>
              <a:ext uri="{FF2B5EF4-FFF2-40B4-BE49-F238E27FC236}">
                <a16:creationId xmlns:a16="http://schemas.microsoft.com/office/drawing/2014/main" id="{6E0773F7-07E5-4F84-89FB-4890D6436F8E}"/>
              </a:ext>
            </a:extLst>
          </p:cNvPr>
          <p:cNvGraphicFramePr/>
          <p:nvPr>
            <p:custDataLst>
              <p:tags r:id="rId1"/>
            </p:custDataLst>
          </p:nvPr>
        </p:nvGraphicFramePr>
        <p:xfrm>
          <a:off x="5423579" y="851335"/>
          <a:ext cx="6412651" cy="5309454"/>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a:extLst>
              <a:ext uri="{FF2B5EF4-FFF2-40B4-BE49-F238E27FC236}">
                <a16:creationId xmlns:a16="http://schemas.microsoft.com/office/drawing/2014/main" id="{1B26469B-C22E-416B-B11A-B8C9BAA1664A}"/>
              </a:ext>
            </a:extLst>
          </p:cNvPr>
          <p:cNvSpPr txBox="1"/>
          <p:nvPr/>
        </p:nvSpPr>
        <p:spPr>
          <a:xfrm>
            <a:off x="6487126" y="6455231"/>
            <a:ext cx="4884458"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Table:r_PieCharts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graphicFrame>
        <p:nvGraphicFramePr>
          <p:cNvPr id="7" name="Chart 6">
            <a:extLst>
              <a:ext uri="{FF2B5EF4-FFF2-40B4-BE49-F238E27FC236}">
                <a16:creationId xmlns:a16="http://schemas.microsoft.com/office/drawing/2014/main" id="{3DB7C227-365E-4455-8A0C-B48EED5EBDE9}"/>
              </a:ext>
            </a:extLst>
          </p:cNvPr>
          <p:cNvGraphicFramePr/>
          <p:nvPr>
            <p:custDataLst>
              <p:tags r:id="rId2"/>
            </p:custDataLst>
          </p:nvPr>
        </p:nvGraphicFramePr>
        <p:xfrm>
          <a:off x="355771" y="851335"/>
          <a:ext cx="4788602" cy="5309454"/>
        </p:xfrm>
        <a:graphic>
          <a:graphicData uri="http://schemas.openxmlformats.org/drawingml/2006/chart">
            <c:chart xmlns:c="http://schemas.openxmlformats.org/drawingml/2006/chart" xmlns:r="http://schemas.openxmlformats.org/officeDocument/2006/relationships" r:id="rId6"/>
          </a:graphicData>
        </a:graphic>
      </p:graphicFrame>
      <p:sp>
        <p:nvSpPr>
          <p:cNvPr id="8" name="TextBox 7">
            <a:extLst>
              <a:ext uri="{FF2B5EF4-FFF2-40B4-BE49-F238E27FC236}">
                <a16:creationId xmlns:a16="http://schemas.microsoft.com/office/drawing/2014/main" id="{50F2FC8F-40A0-4BE3-83C2-D5F63D8CB865}"/>
              </a:ext>
            </a:extLst>
          </p:cNvPr>
          <p:cNvSpPr txBox="1"/>
          <p:nvPr/>
        </p:nvSpPr>
        <p:spPr>
          <a:xfrm>
            <a:off x="820417" y="6455231"/>
            <a:ext cx="4884458"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Table:r_PieCharts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3" name="TextBox 2">
            <a:extLst>
              <a:ext uri="{FF2B5EF4-FFF2-40B4-BE49-F238E27FC236}">
                <a16:creationId xmlns:a16="http://schemas.microsoft.com/office/drawing/2014/main" id="{BC2884E3-99E8-F5E7-BE65-66223A8559B6}"/>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90826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A26B415-64C2-4B62-868A-75E50BC4E70A}"/>
              </a:ext>
            </a:extLst>
          </p:cNvPr>
          <p:cNvSpPr txBox="1">
            <a:spLocks/>
          </p:cNvSpPr>
          <p:nvPr/>
        </p:nvSpPr>
        <p:spPr>
          <a:xfrm>
            <a:off x="0" y="0"/>
            <a:ext cx="12191999" cy="654908"/>
          </a:xfrm>
          <a:prstGeom prst="rect">
            <a:avLst/>
          </a:prstGeom>
          <a:solidFill>
            <a:schemeClr val="accent5">
              <a:lumMod val="20000"/>
              <a:lumOff val="80000"/>
            </a:schemeClr>
          </a:solidFill>
        </p:spPr>
        <p:txBody>
          <a:bodyPr vert="horz" lIns="91440" tIns="45720" rIns="91440" bIns="0" rtlCol="0" anchor="b">
            <a:normAutofit fontScale="97500"/>
          </a:bodyPr>
          <a:lstStyle>
            <a:defPPr>
              <a:defRPr lang="en-US"/>
            </a:defPPr>
            <a:lvl1pPr algn="ctr">
              <a:lnSpc>
                <a:spcPct val="90000"/>
              </a:lnSpc>
              <a:spcBef>
                <a:spcPct val="0"/>
              </a:spcBef>
              <a:buNone/>
              <a:defRPr sz="4400" b="1">
                <a:solidFill>
                  <a:schemeClr val="accent1"/>
                </a:solidFill>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472C4"/>
                </a:solidFill>
                <a:effectLst/>
                <a:uLnTx/>
                <a:uFillTx/>
                <a:latin typeface="Calibri" panose="020F0502020204030204"/>
                <a:ea typeface="+mj-ea"/>
                <a:cs typeface="+mj-cs"/>
              </a:rPr>
              <a:t>            Chart Examples - Line &amp; Area Charts</a:t>
            </a:r>
          </a:p>
        </p:txBody>
      </p:sp>
      <p:graphicFrame>
        <p:nvGraphicFramePr>
          <p:cNvPr id="6" name="Chart 5">
            <a:extLst>
              <a:ext uri="{FF2B5EF4-FFF2-40B4-BE49-F238E27FC236}">
                <a16:creationId xmlns:a16="http://schemas.microsoft.com/office/drawing/2014/main" id="{5902DC3F-67FF-437E-B73D-D91BA4C96F9F}"/>
              </a:ext>
            </a:extLst>
          </p:cNvPr>
          <p:cNvGraphicFramePr/>
          <p:nvPr>
            <p:custDataLst>
              <p:tags r:id="rId1"/>
            </p:custDataLst>
          </p:nvPr>
        </p:nvGraphicFramePr>
        <p:xfrm>
          <a:off x="460690" y="749861"/>
          <a:ext cx="5556202" cy="5450914"/>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01B0778C-553B-44C2-92B9-A8E0ED992FF4}"/>
              </a:ext>
            </a:extLst>
          </p:cNvPr>
          <p:cNvSpPr txBox="1"/>
          <p:nvPr/>
        </p:nvSpPr>
        <p:spPr>
          <a:xfrm>
            <a:off x="992188" y="6295554"/>
            <a:ext cx="4498976"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15" name="TextBox 14">
            <a:extLst>
              <a:ext uri="{FF2B5EF4-FFF2-40B4-BE49-F238E27FC236}">
                <a16:creationId xmlns:a16="http://schemas.microsoft.com/office/drawing/2014/main" id="{F1F3F2DC-E6A6-40A6-ABC1-4460555DEF2F}"/>
              </a:ext>
            </a:extLst>
          </p:cNvPr>
          <p:cNvSpPr txBox="1"/>
          <p:nvPr/>
        </p:nvSpPr>
        <p:spPr>
          <a:xfrm>
            <a:off x="6864350" y="6295554"/>
            <a:ext cx="3790950"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graphicFrame>
        <p:nvGraphicFramePr>
          <p:cNvPr id="7" name="Chart 6">
            <a:extLst>
              <a:ext uri="{FF2B5EF4-FFF2-40B4-BE49-F238E27FC236}">
                <a16:creationId xmlns:a16="http://schemas.microsoft.com/office/drawing/2014/main" id="{7FD048A3-A98B-4D84-BDB1-6195E826FD03}"/>
              </a:ext>
            </a:extLst>
          </p:cNvPr>
          <p:cNvGraphicFramePr>
            <a:graphicFrameLocks/>
          </p:cNvGraphicFramePr>
          <p:nvPr>
            <p:custDataLst>
              <p:tags r:id="rId2"/>
            </p:custDataLst>
          </p:nvPr>
        </p:nvGraphicFramePr>
        <p:xfrm>
          <a:off x="6175110" y="749860"/>
          <a:ext cx="5692212" cy="5450913"/>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a:extLst>
              <a:ext uri="{FF2B5EF4-FFF2-40B4-BE49-F238E27FC236}">
                <a16:creationId xmlns:a16="http://schemas.microsoft.com/office/drawing/2014/main" id="{6F347840-555E-B013-328F-0DCB8818BF1B}"/>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95108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A26B415-64C2-4B62-868A-75E50BC4E70A}"/>
              </a:ext>
            </a:extLst>
          </p:cNvPr>
          <p:cNvSpPr txBox="1">
            <a:spLocks/>
          </p:cNvSpPr>
          <p:nvPr/>
        </p:nvSpPr>
        <p:spPr>
          <a:xfrm>
            <a:off x="0" y="0"/>
            <a:ext cx="12191999" cy="654908"/>
          </a:xfrm>
          <a:prstGeom prst="rect">
            <a:avLst/>
          </a:prstGeom>
          <a:solidFill>
            <a:schemeClr val="accent5">
              <a:lumMod val="20000"/>
              <a:lumOff val="80000"/>
            </a:schemeClr>
          </a:solidFill>
        </p:spPr>
        <p:txBody>
          <a:bodyPr vert="horz" lIns="91440" tIns="45720" rIns="91440" bIns="0" rtlCol="0" anchor="b">
            <a:normAutofit fontScale="97500"/>
          </a:bodyPr>
          <a:lstStyle>
            <a:defPPr>
              <a:defRPr lang="en-US"/>
            </a:defPPr>
            <a:lvl1pPr algn="ctr">
              <a:lnSpc>
                <a:spcPct val="90000"/>
              </a:lnSpc>
              <a:spcBef>
                <a:spcPct val="0"/>
              </a:spcBef>
              <a:buNone/>
              <a:defRPr sz="4400" b="1">
                <a:solidFill>
                  <a:schemeClr val="accent1"/>
                </a:solidFill>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472C4"/>
                </a:solidFill>
                <a:effectLst/>
                <a:uLnTx/>
                <a:uFillTx/>
                <a:latin typeface="Calibri" panose="020F0502020204030204"/>
                <a:ea typeface="+mj-ea"/>
                <a:cs typeface="+mj-cs"/>
              </a:rPr>
              <a:t>Chart Examples - Scatter Charts</a:t>
            </a:r>
          </a:p>
        </p:txBody>
      </p:sp>
      <p:sp>
        <p:nvSpPr>
          <p:cNvPr id="15" name="TextBox 14">
            <a:extLst>
              <a:ext uri="{FF2B5EF4-FFF2-40B4-BE49-F238E27FC236}">
                <a16:creationId xmlns:a16="http://schemas.microsoft.com/office/drawing/2014/main" id="{2A989ACD-D25B-444D-9636-77FBB3C84C04}"/>
              </a:ext>
            </a:extLst>
          </p:cNvPr>
          <p:cNvSpPr txBox="1"/>
          <p:nvPr/>
        </p:nvSpPr>
        <p:spPr>
          <a:xfrm>
            <a:off x="7105650" y="6399813"/>
            <a:ext cx="4273550"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{Table:r_Scatter2Series}</a:t>
            </a:r>
          </a:p>
        </p:txBody>
      </p:sp>
      <p:sp>
        <p:nvSpPr>
          <p:cNvPr id="16" name="TextBox 15">
            <a:extLst>
              <a:ext uri="{FF2B5EF4-FFF2-40B4-BE49-F238E27FC236}">
                <a16:creationId xmlns:a16="http://schemas.microsoft.com/office/drawing/2014/main" id="{2DCEEAC7-5CE2-4A34-9B77-32452D88F3F6}"/>
              </a:ext>
            </a:extLst>
          </p:cNvPr>
          <p:cNvSpPr txBox="1"/>
          <p:nvPr/>
        </p:nvSpPr>
        <p:spPr>
          <a:xfrm>
            <a:off x="1304683" y="6399813"/>
            <a:ext cx="4273550"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Table:r_Scatter</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graphicFrame>
        <p:nvGraphicFramePr>
          <p:cNvPr id="8" name="Chart 7">
            <a:extLst>
              <a:ext uri="{FF2B5EF4-FFF2-40B4-BE49-F238E27FC236}">
                <a16:creationId xmlns:a16="http://schemas.microsoft.com/office/drawing/2014/main" id="{A10DC2AB-BA2B-4C2A-A058-53B3BCAE743F}"/>
              </a:ext>
            </a:extLst>
          </p:cNvPr>
          <p:cNvGraphicFramePr>
            <a:graphicFrameLocks/>
          </p:cNvGraphicFramePr>
          <p:nvPr>
            <p:custDataLst>
              <p:tags r:id="rId1"/>
            </p:custDataLst>
          </p:nvPr>
        </p:nvGraphicFramePr>
        <p:xfrm>
          <a:off x="5980683" y="826851"/>
          <a:ext cx="5778548" cy="539786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F2B2C7C2-2EB1-4866-9202-EBB40CC942D9}"/>
              </a:ext>
            </a:extLst>
          </p:cNvPr>
          <p:cNvGraphicFramePr>
            <a:graphicFrameLocks/>
          </p:cNvGraphicFramePr>
          <p:nvPr>
            <p:custDataLst>
              <p:tags r:id="rId2"/>
            </p:custDataLst>
          </p:nvPr>
        </p:nvGraphicFramePr>
        <p:xfrm>
          <a:off x="432769" y="836579"/>
          <a:ext cx="5547914" cy="5397863"/>
        </p:xfrm>
        <a:graphic>
          <a:graphicData uri="http://schemas.openxmlformats.org/drawingml/2006/chart">
            <c:chart xmlns:c="http://schemas.openxmlformats.org/drawingml/2006/chart" xmlns:r="http://schemas.openxmlformats.org/officeDocument/2006/relationships" r:id="rId6"/>
          </a:graphicData>
        </a:graphic>
      </p:graphicFrame>
      <p:sp>
        <p:nvSpPr>
          <p:cNvPr id="2" name="TextBox 1">
            <a:extLst>
              <a:ext uri="{FF2B5EF4-FFF2-40B4-BE49-F238E27FC236}">
                <a16:creationId xmlns:a16="http://schemas.microsoft.com/office/drawing/2014/main" id="{A69E6A22-84F4-A976-5F67-A9D54F4CC6A4}"/>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98653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A26B415-64C2-4B62-868A-75E50BC4E70A}"/>
              </a:ext>
            </a:extLst>
          </p:cNvPr>
          <p:cNvSpPr txBox="1">
            <a:spLocks/>
          </p:cNvSpPr>
          <p:nvPr/>
        </p:nvSpPr>
        <p:spPr>
          <a:xfrm>
            <a:off x="0" y="0"/>
            <a:ext cx="12191999" cy="654908"/>
          </a:xfrm>
          <a:prstGeom prst="rect">
            <a:avLst/>
          </a:prstGeom>
          <a:solidFill>
            <a:schemeClr val="accent5">
              <a:lumMod val="20000"/>
              <a:lumOff val="80000"/>
            </a:schemeClr>
          </a:solidFill>
        </p:spPr>
        <p:txBody>
          <a:bodyPr vert="horz" lIns="91440" tIns="45720" rIns="91440" bIns="0" rtlCol="0" anchor="b">
            <a:normAutofit fontScale="97500"/>
          </a:bodyPr>
          <a:lstStyle>
            <a:defPPr>
              <a:defRPr lang="en-US"/>
            </a:defPPr>
            <a:lvl1pPr algn="ctr">
              <a:lnSpc>
                <a:spcPct val="90000"/>
              </a:lnSpc>
              <a:spcBef>
                <a:spcPct val="0"/>
              </a:spcBef>
              <a:buNone/>
              <a:defRPr sz="4400" b="1">
                <a:solidFill>
                  <a:schemeClr val="accent1"/>
                </a:solidFill>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472C4"/>
                </a:solidFill>
                <a:effectLst/>
                <a:uLnTx/>
                <a:uFillTx/>
                <a:latin typeface="Calibri" panose="020F0502020204030204"/>
                <a:ea typeface="+mj-ea"/>
                <a:cs typeface="+mj-cs"/>
              </a:rPr>
              <a:t>Chart Examples - Stock Charts</a:t>
            </a:r>
          </a:p>
        </p:txBody>
      </p:sp>
      <p:sp>
        <p:nvSpPr>
          <p:cNvPr id="15" name="TextBox 14">
            <a:extLst>
              <a:ext uri="{FF2B5EF4-FFF2-40B4-BE49-F238E27FC236}">
                <a16:creationId xmlns:a16="http://schemas.microsoft.com/office/drawing/2014/main" id="{2A989ACD-D25B-444D-9636-77FBB3C84C04}"/>
              </a:ext>
            </a:extLst>
          </p:cNvPr>
          <p:cNvSpPr txBox="1"/>
          <p:nvPr/>
        </p:nvSpPr>
        <p:spPr>
          <a:xfrm>
            <a:off x="4900332" y="6255808"/>
            <a:ext cx="4273550"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Table:r_StockChart</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graphicFrame>
        <p:nvGraphicFramePr>
          <p:cNvPr id="5" name="Chart 4">
            <a:extLst>
              <a:ext uri="{FF2B5EF4-FFF2-40B4-BE49-F238E27FC236}">
                <a16:creationId xmlns:a16="http://schemas.microsoft.com/office/drawing/2014/main" id="{034111A3-085D-470E-A4F0-5FB002E4333A}"/>
              </a:ext>
            </a:extLst>
          </p:cNvPr>
          <p:cNvGraphicFramePr>
            <a:graphicFrameLocks/>
          </p:cNvGraphicFramePr>
          <p:nvPr>
            <p:custDataLst>
              <p:tags r:id="rId1"/>
            </p:custDataLst>
          </p:nvPr>
        </p:nvGraphicFramePr>
        <p:xfrm>
          <a:off x="926592" y="841248"/>
          <a:ext cx="10509504" cy="541456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C99CB0BA-23F2-0D88-9D8C-02AAC90EE151}"/>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402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A26B415-64C2-4B62-868A-75E50BC4E70A}"/>
              </a:ext>
            </a:extLst>
          </p:cNvPr>
          <p:cNvSpPr txBox="1">
            <a:spLocks/>
          </p:cNvSpPr>
          <p:nvPr/>
        </p:nvSpPr>
        <p:spPr>
          <a:xfrm>
            <a:off x="0" y="0"/>
            <a:ext cx="12191999" cy="654908"/>
          </a:xfrm>
          <a:prstGeom prst="rect">
            <a:avLst/>
          </a:prstGeom>
          <a:solidFill>
            <a:schemeClr val="accent5">
              <a:lumMod val="20000"/>
              <a:lumOff val="80000"/>
            </a:schemeClr>
          </a:solidFill>
        </p:spPr>
        <p:txBody>
          <a:bodyPr vert="horz" lIns="91440" tIns="45720" rIns="91440" bIns="0" rtlCol="0" anchor="b">
            <a:normAutofit fontScale="97500"/>
          </a:bodyPr>
          <a:lstStyle>
            <a:defPPr>
              <a:defRPr lang="en-US"/>
            </a:defPPr>
            <a:lvl1pPr algn="ctr">
              <a:lnSpc>
                <a:spcPct val="90000"/>
              </a:lnSpc>
              <a:spcBef>
                <a:spcPct val="0"/>
              </a:spcBef>
              <a:buNone/>
              <a:defRPr sz="4400" b="1">
                <a:solidFill>
                  <a:schemeClr val="accent1"/>
                </a:solidFill>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472C4"/>
                </a:solidFill>
                <a:effectLst/>
                <a:uLnTx/>
                <a:uFillTx/>
                <a:latin typeface="Calibri" panose="020F0502020204030204"/>
                <a:ea typeface="+mj-ea"/>
                <a:cs typeface="+mj-cs"/>
              </a:rPr>
              <a:t>Chart Examples - Combo Charts</a:t>
            </a:r>
          </a:p>
        </p:txBody>
      </p:sp>
      <p:graphicFrame>
        <p:nvGraphicFramePr>
          <p:cNvPr id="8" name="Chart 7">
            <a:extLst>
              <a:ext uri="{FF2B5EF4-FFF2-40B4-BE49-F238E27FC236}">
                <a16:creationId xmlns:a16="http://schemas.microsoft.com/office/drawing/2014/main" id="{4AB33B68-E3B8-4EF3-AA9D-D629272E3DDE}"/>
              </a:ext>
            </a:extLst>
          </p:cNvPr>
          <p:cNvGraphicFramePr/>
          <p:nvPr>
            <p:custDataLst>
              <p:tags r:id="rId1"/>
            </p:custDataLst>
          </p:nvPr>
        </p:nvGraphicFramePr>
        <p:xfrm>
          <a:off x="577476" y="725118"/>
          <a:ext cx="5155230" cy="561853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a:extLst>
              <a:ext uri="{FF2B5EF4-FFF2-40B4-BE49-F238E27FC236}">
                <a16:creationId xmlns:a16="http://schemas.microsoft.com/office/drawing/2014/main" id="{28DEB4B1-4888-4427-9D22-3504065B0918}"/>
              </a:ext>
            </a:extLst>
          </p:cNvPr>
          <p:cNvGraphicFramePr/>
          <p:nvPr>
            <p:custDataLst>
              <p:tags r:id="rId2"/>
            </p:custDataLst>
          </p:nvPr>
        </p:nvGraphicFramePr>
        <p:xfrm>
          <a:off x="6163476" y="725119"/>
          <a:ext cx="5735358" cy="5618531"/>
        </p:xfrm>
        <a:graphic>
          <a:graphicData uri="http://schemas.openxmlformats.org/drawingml/2006/chart">
            <c:chart xmlns:c="http://schemas.openxmlformats.org/drawingml/2006/chart" xmlns:r="http://schemas.openxmlformats.org/officeDocument/2006/relationships" r:id="rId6"/>
          </a:graphicData>
        </a:graphic>
      </p:graphicFrame>
      <p:sp>
        <p:nvSpPr>
          <p:cNvPr id="2" name="Rectangle 1">
            <a:extLst>
              <a:ext uri="{FF2B5EF4-FFF2-40B4-BE49-F238E27FC236}">
                <a16:creationId xmlns:a16="http://schemas.microsoft.com/office/drawing/2014/main" id="{1937CA0E-7C80-449E-AD53-E631EC1CEDCF}"/>
              </a:ext>
            </a:extLst>
          </p:cNvPr>
          <p:cNvSpPr/>
          <p:nvPr/>
        </p:nvSpPr>
        <p:spPr>
          <a:xfrm>
            <a:off x="6579147" y="6415610"/>
            <a:ext cx="4698337"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6" name="Rectangle 5">
            <a:extLst>
              <a:ext uri="{FF2B5EF4-FFF2-40B4-BE49-F238E27FC236}">
                <a16:creationId xmlns:a16="http://schemas.microsoft.com/office/drawing/2014/main" id="{0F523B7E-8EDC-4EC3-8876-40C67CCDA7AD}"/>
              </a:ext>
            </a:extLst>
          </p:cNvPr>
          <p:cNvSpPr/>
          <p:nvPr/>
        </p:nvSpPr>
        <p:spPr>
          <a:xfrm>
            <a:off x="805922" y="6426887"/>
            <a:ext cx="4698337"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3" name="TextBox 2">
            <a:extLst>
              <a:ext uri="{FF2B5EF4-FFF2-40B4-BE49-F238E27FC236}">
                <a16:creationId xmlns:a16="http://schemas.microsoft.com/office/drawing/2014/main" id="{0E960D59-D759-070A-B2B9-020A19910141}"/>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461346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358FE-143B-4F1E-B45C-20A9F80CB9C3}"/>
              </a:ext>
            </a:extLst>
          </p:cNvPr>
          <p:cNvSpPr>
            <a:spLocks noGrp="1"/>
          </p:cNvSpPr>
          <p:nvPr>
            <p:ph type="title"/>
          </p:nvPr>
        </p:nvSpPr>
        <p:spPr>
          <a:xfrm>
            <a:off x="0" y="0"/>
            <a:ext cx="12191999" cy="654908"/>
          </a:xfrm>
          <a:solidFill>
            <a:schemeClr val="accent5">
              <a:lumMod val="20000"/>
              <a:lumOff val="80000"/>
            </a:schemeClr>
          </a:solidFill>
        </p:spPr>
        <p:txBody>
          <a:bodyPr vert="horz" lIns="91440" tIns="45720" rIns="91440" bIns="0" rtlCol="0" anchor="b">
            <a:normAutofit fontScale="97500"/>
          </a:bodyPr>
          <a:lstStyle/>
          <a:p>
            <a:pPr algn="ctr"/>
            <a:r>
              <a:rPr lang="en-US" dirty="0">
                <a:solidFill>
                  <a:schemeClr val="accent1"/>
                </a:solidFill>
              </a:rPr>
              <a:t>             Chart Examples - </a:t>
            </a:r>
            <a:r>
              <a:rPr lang="en-US" b="1" dirty="0">
                <a:solidFill>
                  <a:schemeClr val="accent1"/>
                </a:solidFill>
                <a:latin typeface="+mn-lt"/>
              </a:rPr>
              <a:t>Surface &amp; Radar Charts</a:t>
            </a:r>
          </a:p>
        </p:txBody>
      </p:sp>
      <p:graphicFrame>
        <p:nvGraphicFramePr>
          <p:cNvPr id="9" name="Chart 8">
            <a:extLst>
              <a:ext uri="{FF2B5EF4-FFF2-40B4-BE49-F238E27FC236}">
                <a16:creationId xmlns:a16="http://schemas.microsoft.com/office/drawing/2014/main" id="{2775F157-B525-4275-A00D-D0CC8276F7C2}"/>
              </a:ext>
            </a:extLst>
          </p:cNvPr>
          <p:cNvGraphicFramePr/>
          <p:nvPr>
            <p:custDataLst>
              <p:tags r:id="rId1"/>
            </p:custDataLst>
          </p:nvPr>
        </p:nvGraphicFramePr>
        <p:xfrm>
          <a:off x="380884" y="734154"/>
          <a:ext cx="5531306" cy="542852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a:extLst>
              <a:ext uri="{FF2B5EF4-FFF2-40B4-BE49-F238E27FC236}">
                <a16:creationId xmlns:a16="http://schemas.microsoft.com/office/drawing/2014/main" id="{66BE17C3-8CEB-4FBF-A1F5-D164C89F069C}"/>
              </a:ext>
            </a:extLst>
          </p:cNvPr>
          <p:cNvGraphicFramePr/>
          <p:nvPr>
            <p:custDataLst>
              <p:tags r:id="rId2"/>
            </p:custDataLst>
          </p:nvPr>
        </p:nvGraphicFramePr>
        <p:xfrm>
          <a:off x="6136819" y="743679"/>
          <a:ext cx="5531306" cy="5428521"/>
        </p:xfrm>
        <a:graphic>
          <a:graphicData uri="http://schemas.openxmlformats.org/drawingml/2006/chart">
            <c:chart xmlns:c="http://schemas.openxmlformats.org/drawingml/2006/chart" xmlns:r="http://schemas.openxmlformats.org/officeDocument/2006/relationships" r:id="rId5"/>
          </a:graphicData>
        </a:graphic>
      </p:graphicFrame>
      <p:sp>
        <p:nvSpPr>
          <p:cNvPr id="17" name="TextBox 16">
            <a:extLst>
              <a:ext uri="{FF2B5EF4-FFF2-40B4-BE49-F238E27FC236}">
                <a16:creationId xmlns:a16="http://schemas.microsoft.com/office/drawing/2014/main" id="{33D56644-C485-4C1C-BA87-AEADE1B65A50}"/>
              </a:ext>
            </a:extLst>
          </p:cNvPr>
          <p:cNvSpPr txBox="1"/>
          <p:nvPr/>
        </p:nvSpPr>
        <p:spPr>
          <a:xfrm>
            <a:off x="1485900" y="6281396"/>
            <a:ext cx="3848100"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7" name="TextBox 6">
            <a:extLst>
              <a:ext uri="{FF2B5EF4-FFF2-40B4-BE49-F238E27FC236}">
                <a16:creationId xmlns:a16="http://schemas.microsoft.com/office/drawing/2014/main" id="{A3492F39-B77F-4D4A-8B82-D70D31F7CE0C}"/>
              </a:ext>
            </a:extLst>
          </p:cNvPr>
          <p:cNvSpPr txBox="1"/>
          <p:nvPr/>
        </p:nvSpPr>
        <p:spPr>
          <a:xfrm>
            <a:off x="7597665" y="6281396"/>
            <a:ext cx="3848100" cy="261610"/>
          </a:xfrm>
          <a:prstGeom prst="rect">
            <a:avLst/>
          </a:prstGeom>
          <a:noFill/>
        </p:spPr>
        <p:txBody>
          <a:bodyPr wrap="square" rtlCol="0">
            <a:spAutoFit/>
          </a:bodyPr>
          <a:lstStyle>
            <a:defPPr>
              <a:defRPr lang="en-US"/>
            </a:defPPr>
            <a:lvl1pPr>
              <a:defRPr sz="1100">
                <a:solidFill>
                  <a:schemeClr val="accent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Excel Source: {</a:t>
            </a:r>
            <a:r>
              <a:rPr kumimoji="0" lang="en-US" sz="1100" b="0" i="0" u="none" strike="noStrike" kern="1200" cap="none" spc="0" normalizeH="0" baseline="0" noProof="0" dirty="0" err="1">
                <a:ln>
                  <a:noFill/>
                </a:ln>
                <a:solidFill>
                  <a:srgbClr val="4472C4">
                    <a:lumMod val="60000"/>
                    <a:lumOff val="40000"/>
                  </a:srgbClr>
                </a:solidFill>
                <a:effectLst/>
                <a:uLnTx/>
                <a:uFillTx/>
                <a:latin typeface="Calibri" panose="020F0502020204030204"/>
                <a:ea typeface="+mn-ea"/>
                <a:cs typeface="+mn-cs"/>
              </a:rPr>
              <a:t>Table:r_CommonCharts</a:t>
            </a:r>
            <a:r>
              <a:rPr kumimoji="0" lang="en-US" sz="1100" b="0" i="0" u="none" strike="noStrike" kern="1200" cap="none" spc="0" normalizeH="0" baseline="0" noProof="0" dirty="0">
                <a:ln>
                  <a:noFill/>
                </a:ln>
                <a:solidFill>
                  <a:srgbClr val="4472C4">
                    <a:lumMod val="60000"/>
                    <a:lumOff val="40000"/>
                  </a:srgbClr>
                </a:solidFill>
                <a:effectLst/>
                <a:uLnTx/>
                <a:uFillTx/>
                <a:latin typeface="Calibri" panose="020F0502020204030204"/>
                <a:ea typeface="+mn-ea"/>
                <a:cs typeface="+mn-cs"/>
              </a:rPr>
              <a:t>}</a:t>
            </a:r>
          </a:p>
        </p:txBody>
      </p:sp>
      <p:sp>
        <p:nvSpPr>
          <p:cNvPr id="3" name="TextBox 2">
            <a:extLst>
              <a:ext uri="{FF2B5EF4-FFF2-40B4-BE49-F238E27FC236}">
                <a16:creationId xmlns:a16="http://schemas.microsoft.com/office/drawing/2014/main" id="{758E33E9-6C97-5D63-4BF9-3E0D3995DBF9}"/>
              </a:ext>
            </a:extLst>
          </p:cNvPr>
          <p:cNvSpPr txBox="1"/>
          <p:nvPr/>
        </p:nvSpPr>
        <p:spPr>
          <a:xfrm>
            <a:off x="35687" y="13195"/>
            <a:ext cx="5332730" cy="6360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0"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Source Excel Worksheet</a:t>
            </a: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600" b="1" i="1"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rPr>
              <a:t>Charts</a:t>
            </a:r>
            <a:endParaRPr kumimoji="0" lang="en-US" sz="1600" b="0" i="0" u="none" strike="noStrike" kern="1200" cap="none" spc="0" normalizeH="0" baseline="0" noProof="0" dirty="0">
              <a:ln>
                <a:noFill/>
              </a:ln>
              <a:solidFill>
                <a:srgbClr val="70AD47">
                  <a:lumMod val="7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194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495EC-C48C-4502-AA75-F29610721482}"/>
              </a:ext>
            </a:extLst>
          </p:cNvPr>
          <p:cNvSpPr>
            <a:spLocks noGrp="1"/>
          </p:cNvSpPr>
          <p:nvPr>
            <p:ph type="title"/>
          </p:nvPr>
        </p:nvSpPr>
        <p:spPr>
          <a:xfrm>
            <a:off x="838200" y="14139"/>
            <a:ext cx="10515600" cy="650875"/>
          </a:xfrm>
        </p:spPr>
        <p:txBody>
          <a:bodyPr>
            <a:normAutofit/>
          </a:bodyPr>
          <a:lstStyle/>
          <a:p>
            <a:pPr algn="ctr"/>
            <a:r>
              <a:rPr lang="en-US" dirty="0"/>
              <a:t>Key Features</a:t>
            </a:r>
          </a:p>
        </p:txBody>
      </p:sp>
      <p:graphicFrame>
        <p:nvGraphicFramePr>
          <p:cNvPr id="3" name="Table 2">
            <a:extLst>
              <a:ext uri="{FF2B5EF4-FFF2-40B4-BE49-F238E27FC236}">
                <a16:creationId xmlns:a16="http://schemas.microsoft.com/office/drawing/2014/main" id="{38F09178-870F-4E0A-B217-4541D2C782A0}"/>
              </a:ext>
            </a:extLst>
          </p:cNvPr>
          <p:cNvGraphicFramePr>
            <a:graphicFrameLocks noGrp="1"/>
          </p:cNvGraphicFramePr>
          <p:nvPr>
            <p:extLst>
              <p:ext uri="{D42A27DB-BD31-4B8C-83A1-F6EECF244321}">
                <p14:modId xmlns:p14="http://schemas.microsoft.com/office/powerpoint/2010/main" val="126403910"/>
              </p:ext>
            </p:extLst>
          </p:nvPr>
        </p:nvGraphicFramePr>
        <p:xfrm>
          <a:off x="513709" y="559716"/>
          <a:ext cx="11311848" cy="6272568"/>
        </p:xfrm>
        <a:graphic>
          <a:graphicData uri="http://schemas.openxmlformats.org/drawingml/2006/table">
            <a:tbl>
              <a:tblPr firstRow="1" firstCol="1" bandRow="1"/>
              <a:tblGrid>
                <a:gridCol w="2294402">
                  <a:extLst>
                    <a:ext uri="{9D8B030D-6E8A-4147-A177-3AD203B41FA5}">
                      <a16:colId xmlns:a16="http://schemas.microsoft.com/office/drawing/2014/main" val="1603436738"/>
                    </a:ext>
                  </a:extLst>
                </a:gridCol>
                <a:gridCol w="1105926">
                  <a:extLst>
                    <a:ext uri="{9D8B030D-6E8A-4147-A177-3AD203B41FA5}">
                      <a16:colId xmlns:a16="http://schemas.microsoft.com/office/drawing/2014/main" val="2019551503"/>
                    </a:ext>
                  </a:extLst>
                </a:gridCol>
                <a:gridCol w="7911520">
                  <a:extLst>
                    <a:ext uri="{9D8B030D-6E8A-4147-A177-3AD203B41FA5}">
                      <a16:colId xmlns:a16="http://schemas.microsoft.com/office/drawing/2014/main" val="1963751811"/>
                    </a:ext>
                  </a:extLst>
                </a:gridCol>
              </a:tblGrid>
              <a:tr h="299864">
                <a:tc>
                  <a:txBody>
                    <a:bodyPr/>
                    <a:lstStyle/>
                    <a:p>
                      <a:pPr marL="0" marR="0" algn="ctr">
                        <a:spcBef>
                          <a:spcPts val="0"/>
                        </a:spcBef>
                        <a:spcAft>
                          <a:spcPts val="400"/>
                        </a:spcAft>
                      </a:pPr>
                      <a:r>
                        <a:rPr lang="en-US" sz="11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Section</a:t>
                      </a:r>
                      <a:endPar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tc>
                  <a:txBody>
                    <a:bodyPr/>
                    <a:lstStyle/>
                    <a:p>
                      <a:pPr marL="0" marR="0" algn="ctr">
                        <a:spcBef>
                          <a:spcPts val="0"/>
                        </a:spcBef>
                        <a:spcAft>
                          <a:spcPts val="400"/>
                        </a:spcAft>
                      </a:pPr>
                      <a:r>
                        <a:rPr lang="en-US" sz="11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Worksheets (Data Source)</a:t>
                      </a:r>
                      <a:endPar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tc>
                  <a:txBody>
                    <a:bodyPr/>
                    <a:lstStyle/>
                    <a:p>
                      <a:pPr marL="0" marR="0" algn="ctr">
                        <a:spcBef>
                          <a:spcPts val="0"/>
                        </a:spcBef>
                        <a:spcAft>
                          <a:spcPts val="400"/>
                        </a:spcAft>
                      </a:pPr>
                      <a:r>
                        <a:rPr lang="en-US" sz="11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Description</a:t>
                      </a:r>
                      <a:endPar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905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1305909895"/>
                  </a:ext>
                </a:extLst>
              </a:tr>
              <a:tr h="770091">
                <a:tc>
                  <a:txBody>
                    <a:bodyPr/>
                    <a:lstStyle/>
                    <a:p>
                      <a:pPr marL="0" marR="0" algn="l">
                        <a:spcBef>
                          <a:spcPts val="0"/>
                        </a:spcBef>
                        <a:spcAft>
                          <a:spcPts val="400"/>
                        </a:spcAft>
                      </a:pP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Text, Lists, and Paragraphs</a:t>
                      </a:r>
                      <a:endParaRPr lang="en-US" sz="12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Text &amp; Lists</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Excel-sourced text can be incorporated into documents in a variety of ways. This section shows how to: </a:t>
                      </a:r>
                    </a:p>
                    <a:p>
                      <a:pPr marL="342900" marR="0" lvl="0" indent="-342900" algn="l">
                        <a:spcBef>
                          <a:spcPts val="0"/>
                        </a:spcBef>
                        <a:spcAft>
                          <a:spcPts val="0"/>
                        </a:spcAft>
                        <a:buFont typeface="Symbol" panose="05050102010706020507" pitchFamily="18" charset="2"/>
                        <a:buChar char=""/>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Add text to various document content types (titles, paragraphs, shapes, etc.)</a:t>
                      </a:r>
                    </a:p>
                    <a:p>
                      <a:pPr marL="342900" marR="0" lvl="0" indent="-342900" algn="l">
                        <a:spcBef>
                          <a:spcPts val="0"/>
                        </a:spcBef>
                        <a:spcAft>
                          <a:spcPts val="0"/>
                        </a:spcAft>
                        <a:buFont typeface="Symbol" panose="05050102010706020507" pitchFamily="18" charset="2"/>
                        <a:buChar char=""/>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Incorporate/update data within text</a:t>
                      </a:r>
                    </a:p>
                    <a:p>
                      <a:pPr marL="342900" marR="0" lvl="0" indent="-342900" algn="l">
                        <a:spcBef>
                          <a:spcPts val="0"/>
                        </a:spcBef>
                        <a:spcAft>
                          <a:spcPts val="400"/>
                        </a:spcAft>
                        <a:buFont typeface="Symbol" panose="05050102010706020507" pitchFamily="18" charset="2"/>
                        <a:buChar char=""/>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Dynamically create lists and paragraphs (based on Excel formulas)</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9050" cap="flat" cmpd="sng" algn="ctr">
                      <a:solidFill>
                        <a:srgbClr val="9CC2E5"/>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2679878724"/>
                  </a:ext>
                </a:extLst>
              </a:tr>
              <a:tr h="1175997">
                <a:tc>
                  <a:txBody>
                    <a:bodyPr/>
                    <a:lstStyle/>
                    <a:p>
                      <a:pPr marL="0" marR="0" algn="l">
                        <a:spcBef>
                          <a:spcPts val="0"/>
                        </a:spcBef>
                        <a:spcAft>
                          <a:spcPts val="400"/>
                        </a:spcAft>
                      </a:pP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Tables</a:t>
                      </a:r>
                      <a:endParaRPr lang="en-US" sz="12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Tables</a:t>
                      </a:r>
                    </a:p>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Dest</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The add-in was designed to support a variety of table updating scenarios. This section describes/demos key table features:</a:t>
                      </a:r>
                    </a:p>
                    <a:p>
                      <a:pPr marL="342900" marR="0" lvl="0" indent="-342900" algn="l">
                        <a:spcBef>
                          <a:spcPts val="0"/>
                        </a:spcBef>
                        <a:spcAft>
                          <a:spcPts val="0"/>
                        </a:spcAft>
                        <a:buFont typeface="Symbol" panose="05050102010706020507" pitchFamily="18" charset="2"/>
                        <a:buChar char=""/>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Source Excel data can be based on named ranges or tables (data tables)</a:t>
                      </a:r>
                    </a:p>
                    <a:p>
                      <a:pPr marL="342900" marR="0" lvl="0" indent="-342900" algn="l">
                        <a:spcBef>
                          <a:spcPts val="0"/>
                        </a:spcBef>
                        <a:spcAft>
                          <a:spcPts val="0"/>
                        </a:spcAft>
                        <a:buFont typeface="Symbol" panose="05050102010706020507" pitchFamily="18" charset="2"/>
                        <a:buChar char=""/>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Table formatting set in Word/PowerPoint will not be modified after the update</a:t>
                      </a:r>
                    </a:p>
                    <a:p>
                      <a:pPr marL="342900" marR="0" lvl="0" indent="-342900" algn="l">
                        <a:spcBef>
                          <a:spcPts val="0"/>
                        </a:spcBef>
                        <a:spcAft>
                          <a:spcPts val="0"/>
                        </a:spcAft>
                        <a:buFont typeface="Symbol" panose="05050102010706020507" pitchFamily="18" charset="2"/>
                        <a:buChar char=""/>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Supports tables with merged cells</a:t>
                      </a:r>
                    </a:p>
                    <a:p>
                      <a:pPr marL="342900" marR="0" lvl="0" indent="-342900" algn="l">
                        <a:spcBef>
                          <a:spcPts val="0"/>
                        </a:spcBef>
                        <a:spcAft>
                          <a:spcPts val="0"/>
                        </a:spcAft>
                        <a:buFont typeface="Symbol" panose="05050102010706020507" pitchFamily="18" charset="2"/>
                        <a:buChar char=""/>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Tables automatically resize to match source (Excel) table size</a:t>
                      </a:r>
                    </a:p>
                    <a:p>
                      <a:pPr marL="342900" marR="0" lvl="0" indent="-342900" algn="l">
                        <a:spcBef>
                          <a:spcPts val="0"/>
                        </a:spcBef>
                        <a:spcAft>
                          <a:spcPts val="0"/>
                        </a:spcAft>
                        <a:buFont typeface="Symbol" panose="05050102010706020507" pitchFamily="18" charset="2"/>
                        <a:buChar char=""/>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Updates of specific cells can be disabled</a:t>
                      </a:r>
                    </a:p>
                    <a:p>
                      <a:pPr marL="342900" marR="0" lvl="0" indent="-342900" algn="l">
                        <a:spcBef>
                          <a:spcPts val="0"/>
                        </a:spcBef>
                        <a:spcAft>
                          <a:spcPts val="400"/>
                        </a:spcAft>
                        <a:buFont typeface="Symbol" panose="05050102010706020507" pitchFamily="18" charset="2"/>
                        <a:buChar char=""/>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Tables can be configured to hide rows if hidden in Excel</a:t>
                      </a:r>
                    </a:p>
                    <a:p>
                      <a:pPr marL="0" marR="0" lvl="0" indent="0" algn="l">
                        <a:spcBef>
                          <a:spcPts val="0"/>
                        </a:spcBef>
                        <a:spcAft>
                          <a:spcPts val="400"/>
                        </a:spcAft>
                        <a:buFont typeface="Symbol" panose="05050102010706020507" pitchFamily="18" charset="2"/>
                        <a:buNone/>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Flex tables are not supported in PowerPoint</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46063098"/>
                  </a:ext>
                </a:extLst>
              </a:tr>
              <a:tr h="454388">
                <a:tc>
                  <a:txBody>
                    <a:bodyPr/>
                    <a:lstStyle/>
                    <a:p>
                      <a:pPr marL="0" marR="0" algn="l">
                        <a:spcBef>
                          <a:spcPts val="0"/>
                        </a:spcBef>
                        <a:spcAft>
                          <a:spcPts val="400"/>
                        </a:spcAft>
                      </a:pP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ction="ppaction://hlinksldjump"/>
                        </a:rPr>
                        <a:t>Image of Ranges</a:t>
                      </a:r>
                      <a:endParaRPr lang="en-US" sz="12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Image</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Transfers the image of the named range, just as it appears in Excel. The range can include </a:t>
                      </a:r>
                      <a:r>
                        <a:rPr lang="en-US" sz="1100" dirty="0" err="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SparkLines</a:t>
                      </a: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 product images, Maps, SmartArt, people photos, and Conditional Formatting in cells.</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447680718"/>
                  </a:ext>
                </a:extLst>
              </a:tr>
              <a:tr h="319086">
                <a:tc>
                  <a:txBody>
                    <a:bodyPr/>
                    <a:lstStyle/>
                    <a:p>
                      <a:pPr marL="0" marR="0" algn="l">
                        <a:spcBef>
                          <a:spcPts val="0"/>
                        </a:spcBef>
                        <a:spcAft>
                          <a:spcPts val="400"/>
                        </a:spcAft>
                      </a:pP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ction="ppaction://hlinksldjump"/>
                        </a:rPr>
                        <a:t>Charts</a:t>
                      </a:r>
                      <a:endParaRPr lang="en-US" sz="12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Charts</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Updates PowerPoint charts based on data in an Excel range or table. Can update hundreds of large charts rapidly.</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1167999824"/>
                  </a:ext>
                </a:extLst>
              </a:tr>
              <a:tr h="319086">
                <a:tc>
                  <a:txBody>
                    <a:bodyPr/>
                    <a:lstStyle/>
                    <a:p>
                      <a:pPr marL="0" marR="0" algn="l">
                        <a:spcBef>
                          <a:spcPts val="0"/>
                        </a:spcBef>
                        <a:spcAft>
                          <a:spcPts val="400"/>
                        </a:spcAft>
                      </a:pP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ction="ppaction://hlinksldjump"/>
                        </a:rPr>
                        <a:t>Chart Images</a:t>
                      </a:r>
                      <a:endParaRPr lang="en-US" sz="12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Chart </a:t>
                      </a:r>
                      <a:r>
                        <a:rPr lang="en-US" sz="1100" dirty="0" err="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Img</a:t>
                      </a:r>
                      <a:endPar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Essentially any chart type is supported, and charts can contain a variety of added content (text, images, etc.)</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3826136417"/>
                  </a:ext>
                </a:extLst>
              </a:tr>
              <a:tr h="319086">
                <a:tc>
                  <a:txBody>
                    <a:bodyPr/>
                    <a:lstStyle/>
                    <a:p>
                      <a:pPr marL="0" marR="0" algn="l">
                        <a:spcBef>
                          <a:spcPts val="0"/>
                        </a:spcBef>
                        <a:spcAft>
                          <a:spcPts val="400"/>
                        </a:spcAft>
                      </a:pPr>
                      <a:r>
                        <a:rPr lang="en-US" sz="12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hlinkClick r:id="rId7" action="ppaction://hlinksldjump"/>
                        </a:rPr>
                        <a:t>Pivot Tables</a:t>
                      </a:r>
                      <a:endParaRPr lang="en-US" sz="12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Pivot</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Excel PivotTables can update PowerPoint tables or can be transferred as an image</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3874160210"/>
                  </a:ext>
                </a:extLst>
              </a:tr>
              <a:tr h="319086">
                <a:tc>
                  <a:txBody>
                    <a:bodyPr/>
                    <a:lstStyle/>
                    <a:p>
                      <a:pPr marL="0" marR="0" algn="l">
                        <a:spcBef>
                          <a:spcPts val="0"/>
                        </a:spcBef>
                        <a:spcAft>
                          <a:spcPts val="400"/>
                        </a:spcAft>
                      </a:pPr>
                      <a:r>
                        <a:rPr lang="en-US" sz="12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hlinkClick r:id="rId8" action="ppaction://hlinksldjump"/>
                        </a:rPr>
                        <a:t>Shapes</a:t>
                      </a:r>
                      <a:endParaRPr lang="en-US" sz="12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Shapes</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Transfer any type of shape to your Word/PPT document: text boxes, lines, geometric shapes, SmartArt, WordArt, pictures/photos, icons, maps, and equations. Shapes can contain dynamic content.</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594199672"/>
                  </a:ext>
                </a:extLst>
              </a:tr>
              <a:tr h="319086">
                <a:tc>
                  <a:txBody>
                    <a:bodyPr/>
                    <a:lstStyle/>
                    <a:p>
                      <a:pPr marL="0" marR="0" algn="l">
                        <a:spcBef>
                          <a:spcPts val="0"/>
                        </a:spcBef>
                        <a:spcAft>
                          <a:spcPts val="400"/>
                        </a:spcAft>
                      </a:pP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9" action="ppaction://hlinksldjump"/>
                        </a:rPr>
                        <a:t>Conditional Sections</a:t>
                      </a:r>
                      <a:endParaRPr lang="en-US" sz="12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Conditional Sections</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Describes how the add-in can include/exclude document sections, similar to "Document Assembly". Conditional Sections automatically removes un-needed Word sections or PowerPoint slides.</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2194583452"/>
                  </a:ext>
                </a:extLst>
              </a:tr>
              <a:tr h="319086">
                <a:tc>
                  <a:txBody>
                    <a:bodyPr/>
                    <a:lstStyle/>
                    <a:p>
                      <a:pPr marL="0" marR="0" algn="l">
                        <a:spcBef>
                          <a:spcPts val="0"/>
                        </a:spcBef>
                        <a:spcAft>
                          <a:spcPts val="400"/>
                        </a:spcAft>
                      </a:pPr>
                      <a:r>
                        <a:rPr lang="en-US" sz="12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hlinkClick r:id="rId10" action="ppaction://hlinksldjump"/>
                        </a:rPr>
                        <a:t>Auto-Hide Rows/Columns</a:t>
                      </a:r>
                      <a:endParaRPr lang="en-US" sz="12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Auto-Hide</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Automatically hides/unhides rows/columns based on cell value/formula when you click the "Auto-Hide Rows/Columns" button.</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2459545843"/>
                  </a:ext>
                </a:extLst>
              </a:tr>
              <a:tr h="319086">
                <a:tc>
                  <a:txBody>
                    <a:bodyPr/>
                    <a:lstStyle/>
                    <a:p>
                      <a:pPr marL="0" marR="0" algn="l">
                        <a:spcBef>
                          <a:spcPts val="0"/>
                        </a:spcBef>
                        <a:spcAft>
                          <a:spcPts val="400"/>
                        </a:spcAft>
                      </a:pP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1" action="ppaction://hlinksldjump"/>
                        </a:rPr>
                        <a:t>Mail Merge</a:t>
                      </a:r>
                      <a:endParaRPr lang="en-US" sz="12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Mail Merge</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Shows how to quickly update multiple documents (one at a time) based on a table or database of information. Typically, each row/record would contain data to update each document.</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3970101151"/>
                  </a:ext>
                </a:extLst>
              </a:tr>
              <a:tr h="319086">
                <a:tc>
                  <a:txBody>
                    <a:bodyPr/>
                    <a:lstStyle/>
                    <a:p>
                      <a:pPr marL="0" marR="0" algn="l">
                        <a:spcBef>
                          <a:spcPts val="0"/>
                        </a:spcBef>
                        <a:spcAft>
                          <a:spcPts val="400"/>
                        </a:spcAft>
                      </a:pP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2" action="ppaction://hlinksldjump"/>
                        </a:rPr>
                        <a:t>Localization – Currency</a:t>
                      </a:r>
                      <a:endParaRPr lang="en-US" sz="12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Currency</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Shows how to change currency symbols and exchange rates in your Excel and destination documents </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896720830"/>
                  </a:ext>
                </a:extLst>
              </a:tr>
              <a:tr h="319086">
                <a:tc>
                  <a:txBody>
                    <a:bodyPr/>
                    <a:lstStyle/>
                    <a:p>
                      <a:pPr marL="0" marR="0" algn="l">
                        <a:spcBef>
                          <a:spcPts val="0"/>
                        </a:spcBef>
                        <a:spcAft>
                          <a:spcPts val="400"/>
                        </a:spcAft>
                      </a:pP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3" action="ppaction://hlinksldjump"/>
                        </a:rPr>
                        <a:t>Localization - Language</a:t>
                      </a:r>
                      <a:endParaRPr lang="en-US" sz="12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Language</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tc>
                  <a:txBody>
                    <a:bodyPr/>
                    <a:lstStyle/>
                    <a:p>
                      <a:pPr marL="0" marR="0" algn="l">
                        <a:spcBef>
                          <a:spcPts val="0"/>
                        </a:spcBef>
                        <a:spcAft>
                          <a:spcPts val="400"/>
                        </a:spcAft>
                      </a:pPr>
                      <a:r>
                        <a:rPr lang="en-US" sz="11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Shows how to switch languages. Typically, users have a destination document for each language and Excel is used to update the dynamic content in the destination document.</a:t>
                      </a:r>
                    </a:p>
                  </a:txBody>
                  <a:tcPr marL="73025" marR="73025" marT="27305" marB="27305" anchor="ctr">
                    <a:lnL w="12700" cap="flat" cmpd="sng" algn="ctr">
                      <a:solidFill>
                        <a:srgbClr val="BDD6EE"/>
                      </a:solidFill>
                      <a:prstDash val="solid"/>
                      <a:round/>
                      <a:headEnd type="none" w="med" len="med"/>
                      <a:tailEnd type="none" w="med" len="med"/>
                    </a:lnL>
                    <a:lnR w="12700" cap="flat" cmpd="sng" algn="ctr">
                      <a:solidFill>
                        <a:srgbClr val="BDD6EE"/>
                      </a:solidFill>
                      <a:prstDash val="solid"/>
                      <a:round/>
                      <a:headEnd type="none" w="med" len="med"/>
                      <a:tailEnd type="none" w="med" len="med"/>
                    </a:lnR>
                    <a:lnT w="12700" cap="flat" cmpd="sng" algn="ctr">
                      <a:solidFill>
                        <a:srgbClr val="BDD6EE"/>
                      </a:solidFill>
                      <a:prstDash val="solid"/>
                      <a:round/>
                      <a:headEnd type="none" w="med" len="med"/>
                      <a:tailEnd type="none" w="med" len="med"/>
                    </a:lnT>
                    <a:lnB w="12700" cap="flat" cmpd="sng" algn="ctr">
                      <a:solidFill>
                        <a:srgbClr val="BDD6EE"/>
                      </a:solidFill>
                      <a:prstDash val="solid"/>
                      <a:round/>
                      <a:headEnd type="none" w="med" len="med"/>
                      <a:tailEnd type="none" w="med" len="med"/>
                    </a:lnB>
                  </a:tcPr>
                </a:tc>
                <a:extLst>
                  <a:ext uri="{0D108BD9-81ED-4DB2-BD59-A6C34878D82A}">
                    <a16:rowId xmlns:a16="http://schemas.microsoft.com/office/drawing/2014/main" val="4113110471"/>
                  </a:ext>
                </a:extLst>
              </a:tr>
            </a:tbl>
          </a:graphicData>
        </a:graphic>
      </p:graphicFrame>
    </p:spTree>
    <p:extLst>
      <p:ext uri="{BB962C8B-B14F-4D97-AF65-F5344CB8AC3E}">
        <p14:creationId xmlns:p14="http://schemas.microsoft.com/office/powerpoint/2010/main" val="1694723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E6C0D-C41A-4DE3-FEDB-67D3FA42BA2E}"/>
              </a:ext>
            </a:extLst>
          </p:cNvPr>
          <p:cNvSpPr>
            <a:spLocks noGrp="1"/>
          </p:cNvSpPr>
          <p:nvPr>
            <p:ph type="title"/>
          </p:nvPr>
        </p:nvSpPr>
        <p:spPr/>
        <p:txBody>
          <a:bodyPr>
            <a:normAutofit/>
          </a:bodyPr>
          <a:lstStyle/>
          <a:p>
            <a:pPr algn="ctr"/>
            <a:r>
              <a:rPr lang="en-US" dirty="0"/>
              <a:t>How to Link Content</a:t>
            </a:r>
            <a:br>
              <a:rPr lang="en-US" dirty="0"/>
            </a:br>
            <a:r>
              <a:rPr lang="en-US" sz="2200" dirty="0">
                <a:solidFill>
                  <a:schemeClr val="tx1">
                    <a:lumMod val="65000"/>
                    <a:lumOff val="35000"/>
                  </a:schemeClr>
                </a:solidFill>
              </a:rPr>
              <a:t>Linking content between Excel and PowerPoint made easier</a:t>
            </a:r>
            <a:endParaRPr lang="en-US" sz="2200" dirty="0"/>
          </a:p>
        </p:txBody>
      </p:sp>
      <p:sp>
        <p:nvSpPr>
          <p:cNvPr id="3" name="TextBox 2">
            <a:extLst>
              <a:ext uri="{FF2B5EF4-FFF2-40B4-BE49-F238E27FC236}">
                <a16:creationId xmlns:a16="http://schemas.microsoft.com/office/drawing/2014/main" id="{E27F6C29-3312-DC44-3771-C7FF49A51030}"/>
              </a:ext>
            </a:extLst>
          </p:cNvPr>
          <p:cNvSpPr txBox="1"/>
          <p:nvPr/>
        </p:nvSpPr>
        <p:spPr>
          <a:xfrm>
            <a:off x="510988" y="1848971"/>
            <a:ext cx="6891618" cy="4658711"/>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070C0"/>
                </a:solidFill>
                <a:effectLst/>
                <a:uLnTx/>
                <a:uFillTx/>
                <a:latin typeface="Calibri" panose="020F0502020204030204"/>
                <a:ea typeface="+mn-ea"/>
                <a:cs typeface="+mn-cs"/>
              </a:rPr>
              <a:t>In Excel</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300" b="0" i="0" u="none" strike="noStrike" kern="1200" cap="none" spc="0" normalizeH="0" baseline="0" noProof="0" dirty="0">
                <a:ln>
                  <a:noFill/>
                </a:ln>
                <a:solidFill>
                  <a:srgbClr val="0070C0"/>
                </a:solidFill>
                <a:effectLst/>
                <a:uLnTx/>
                <a:uFillTx/>
                <a:latin typeface="Calibri" panose="020F0502020204030204"/>
                <a:ea typeface="+mn-ea"/>
                <a:cs typeface="+mn-cs"/>
              </a:rPr>
              <a:t>Name Content (cell, range, or chart)</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300" b="0" i="0" u="none" strike="noStrike" kern="1200" cap="none" spc="0" normalizeH="0" baseline="0" noProof="0" dirty="0">
                <a:ln>
                  <a:noFill/>
                </a:ln>
                <a:solidFill>
                  <a:srgbClr val="0070C0"/>
                </a:solidFill>
                <a:effectLst/>
                <a:uLnTx/>
                <a:uFillTx/>
                <a:latin typeface="Calibri" panose="020F0502020204030204"/>
                <a:ea typeface="+mn-ea"/>
                <a:cs typeface="+mn-cs"/>
              </a:rPr>
              <a:t>“Submit” Content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070C0"/>
                </a:solidFill>
                <a:effectLst/>
                <a:uLnTx/>
                <a:uFillTx/>
                <a:latin typeface="Calibri" panose="020F0502020204030204"/>
                <a:ea typeface="+mn-ea"/>
                <a:cs typeface="+mn-cs"/>
              </a:rPr>
              <a:t>In PowerPoint</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startAt="3"/>
              <a:tabLst/>
              <a:defRPr/>
            </a:pPr>
            <a:r>
              <a:rPr kumimoji="0" lang="en-US" sz="1300" b="0" i="0" u="none" strike="noStrike" kern="1200" cap="none" spc="0" normalizeH="0" baseline="0" noProof="0" dirty="0">
                <a:ln>
                  <a:noFill/>
                </a:ln>
                <a:solidFill>
                  <a:srgbClr val="0070C0"/>
                </a:solidFill>
                <a:effectLst/>
                <a:uLnTx/>
                <a:uFillTx/>
                <a:latin typeface="Calibri" panose="020F0502020204030204"/>
                <a:ea typeface="+mn-ea"/>
                <a:cs typeface="+mn-cs"/>
              </a:rPr>
              <a:t>Click “Get Excel Content” (“Link” tab)</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070C0"/>
                </a:solidFill>
                <a:effectLst/>
                <a:uLnTx/>
                <a:uFillTx/>
                <a:latin typeface="Calibri" panose="020F0502020204030204"/>
                <a:ea typeface="+mn-ea"/>
                <a:cs typeface="+mn-cs"/>
              </a:rPr>
              <a:t>In PowerPoint (for each item/shape)</a:t>
            </a:r>
          </a:p>
          <a:p>
            <a:pPr marL="457200" marR="0" lvl="0" indent="-457200" algn="l" defTabSz="914400" rtl="0" eaLnBrk="1" fontAlgn="auto" latinLnBrk="0" hangingPunct="1">
              <a:lnSpc>
                <a:spcPct val="90000"/>
              </a:lnSpc>
              <a:spcBef>
                <a:spcPts val="1000"/>
              </a:spcBef>
              <a:spcAft>
                <a:spcPts val="0"/>
              </a:spcAft>
              <a:buClrTx/>
              <a:buSzTx/>
              <a:buFont typeface="+mj-lt"/>
              <a:buAutoNum type="arabicPeriod" startAt="4"/>
              <a:tabLst/>
              <a:defRPr/>
            </a:pPr>
            <a:r>
              <a:rPr kumimoji="0" lang="en-US" sz="1300" b="0" i="0" u="none" strike="noStrike" kern="1200" cap="none" spc="0" normalizeH="0" baseline="0" noProof="0" dirty="0">
                <a:ln>
                  <a:noFill/>
                </a:ln>
                <a:solidFill>
                  <a:srgbClr val="0070C0"/>
                </a:solidFill>
                <a:effectLst/>
                <a:uLnTx/>
                <a:uFillTx/>
                <a:latin typeface="Calibri" panose="020F0502020204030204"/>
                <a:ea typeface="+mn-ea"/>
                <a:cs typeface="+mn-cs"/>
              </a:rPr>
              <a:t>Select desired Excel source from the drop-downs</a:t>
            </a:r>
          </a:p>
          <a:p>
            <a:pPr marL="457200" marR="0" lvl="0" indent="-457200" algn="l" defTabSz="914400" rtl="0" eaLnBrk="1" fontAlgn="auto" latinLnBrk="0" hangingPunct="1">
              <a:lnSpc>
                <a:spcPct val="90000"/>
              </a:lnSpc>
              <a:spcBef>
                <a:spcPts val="1000"/>
              </a:spcBef>
              <a:spcAft>
                <a:spcPts val="0"/>
              </a:spcAft>
              <a:buClrTx/>
              <a:buSzTx/>
              <a:buFont typeface="+mj-lt"/>
              <a:buAutoNum type="arabicPeriod" startAt="4"/>
              <a:tabLst/>
              <a:defRPr/>
            </a:pPr>
            <a:r>
              <a:rPr kumimoji="0" lang="en-US" sz="1300" b="0" i="0" u="none" strike="noStrike" kern="1200" cap="none" spc="0" normalizeH="0" baseline="0" noProof="0" dirty="0">
                <a:ln>
                  <a:noFill/>
                </a:ln>
                <a:solidFill>
                  <a:srgbClr val="0070C0"/>
                </a:solidFill>
                <a:effectLst/>
                <a:uLnTx/>
                <a:uFillTx/>
                <a:latin typeface="Calibri" panose="020F0502020204030204"/>
                <a:ea typeface="+mn-ea"/>
                <a:cs typeface="+mn-cs"/>
              </a:rPr>
              <a:t>Select (or create) the desired shape</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Important: the shape type must match:</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Text</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 Shape can be a title, text box, content shape, WordArt, etc.</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Images</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 Either de-select shapes (click in empty space on the slide) or link an existing image/picture.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Tables</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US" sz="1100" b="0" i="0" u="none" strike="noStrike" kern="1200" cap="none" spc="0" normalizeH="0" baseline="0" noProof="0" dirty="0">
                <a:ln>
                  <a:noFill/>
                </a:ln>
                <a:solidFill>
                  <a:srgbClr val="262626"/>
                </a:solidFill>
                <a:effectLst/>
                <a:uLnTx/>
                <a:uFillTx/>
                <a:latin typeface="Segoe UI WestEuropean"/>
                <a:ea typeface="+mn-ea"/>
                <a:cs typeface="+mn-cs"/>
              </a:rPr>
              <a:t>Table data can be linked to a table or a chart. Add or select a table or chart that is approximately the same as the Excel source table/range. </a:t>
            </a:r>
          </a:p>
          <a:p>
            <a:pPr marL="457200" marR="0" lvl="0" indent="-457200" algn="l" defTabSz="914400" rtl="0" eaLnBrk="1" fontAlgn="auto" latinLnBrk="0" hangingPunct="1">
              <a:lnSpc>
                <a:spcPct val="90000"/>
              </a:lnSpc>
              <a:spcBef>
                <a:spcPts val="1000"/>
              </a:spcBef>
              <a:spcAft>
                <a:spcPts val="0"/>
              </a:spcAft>
              <a:buClrTx/>
              <a:buSzTx/>
              <a:buFont typeface="+mj-lt"/>
              <a:buAutoNum type="arabicPeriod" startAt="4"/>
              <a:tabLst/>
              <a:defRPr/>
            </a:pPr>
            <a:r>
              <a:rPr kumimoji="0" lang="en-US" sz="1300" b="0" i="0" u="none" strike="noStrike" kern="1200" cap="none" spc="0" normalizeH="0" baseline="0" noProof="0" dirty="0">
                <a:ln>
                  <a:noFill/>
                </a:ln>
                <a:solidFill>
                  <a:srgbClr val="0070C0"/>
                </a:solidFill>
                <a:effectLst/>
                <a:uLnTx/>
                <a:uFillTx/>
                <a:latin typeface="Calibri" panose="020F0502020204030204"/>
                <a:ea typeface="+mn-ea"/>
                <a:cs typeface="+mn-cs"/>
              </a:rPr>
              <a:t>Link the Shape to the Excel item by clicking “Add/Update link”</a:t>
            </a:r>
          </a:p>
          <a:p>
            <a:pPr marL="457200" marR="0" lvl="0" indent="-457200" algn="l" defTabSz="914400" rtl="0" eaLnBrk="1" fontAlgn="auto" latinLnBrk="0" hangingPunct="1">
              <a:lnSpc>
                <a:spcPct val="90000"/>
              </a:lnSpc>
              <a:spcBef>
                <a:spcPts val="1000"/>
              </a:spcBef>
              <a:spcAft>
                <a:spcPts val="0"/>
              </a:spcAft>
              <a:buClrTx/>
              <a:buSzTx/>
              <a:buFont typeface="+mj-lt"/>
              <a:buAutoNum type="arabicPeriod" startAt="4"/>
              <a:tabLst/>
              <a:defRPr/>
            </a:pPr>
            <a:r>
              <a:rPr kumimoji="0" lang="en-US" sz="1300" b="0" i="0" u="none" strike="noStrike" kern="1200" cap="none" spc="0" normalizeH="0" baseline="0" noProof="0" dirty="0">
                <a:ln>
                  <a:noFill/>
                </a:ln>
                <a:solidFill>
                  <a:srgbClr val="0070C0"/>
                </a:solidFill>
                <a:effectLst/>
                <a:uLnTx/>
                <a:uFillTx/>
                <a:latin typeface="Calibri" panose="020F0502020204030204"/>
                <a:ea typeface="+mn-ea"/>
                <a:cs typeface="+mn-cs"/>
              </a:rPr>
              <a:t>On the "Update" tab, click "Update Document". This will upload a copy of your PowerPoint document along with your changes/data from Excel. Our server will then modify and open a new updated document</a:t>
            </a:r>
          </a:p>
          <a:p>
            <a:pPr marL="457200" marR="0" lvl="0" indent="-457200" algn="l" defTabSz="914400" rtl="0" eaLnBrk="1" fontAlgn="auto" latinLnBrk="0" hangingPunct="1">
              <a:lnSpc>
                <a:spcPct val="90000"/>
              </a:lnSpc>
              <a:spcBef>
                <a:spcPts val="1000"/>
              </a:spcBef>
              <a:spcAft>
                <a:spcPts val="0"/>
              </a:spcAft>
              <a:buClrTx/>
              <a:buSzTx/>
              <a:buFont typeface="+mj-lt"/>
              <a:buAutoNum type="arabicPeriod" startAt="4"/>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1AC097FF-3C40-D5EF-F2AF-8C265688FD65}"/>
              </a:ext>
            </a:extLst>
          </p:cNvPr>
          <p:cNvPicPr>
            <a:picLocks noChangeAspect="1"/>
          </p:cNvPicPr>
          <p:nvPr/>
        </p:nvPicPr>
        <p:blipFill>
          <a:blip r:embed="rId2"/>
          <a:stretch>
            <a:fillRect/>
          </a:stretch>
        </p:blipFill>
        <p:spPr>
          <a:xfrm>
            <a:off x="8449813" y="1520022"/>
            <a:ext cx="2393334" cy="5040167"/>
          </a:xfrm>
          <a:prstGeom prst="rect">
            <a:avLst/>
          </a:prstGeom>
          <a:ln w="9525">
            <a:solidFill>
              <a:schemeClr val="tx1"/>
            </a:solidFill>
          </a:ln>
          <a:effectLst>
            <a:outerShdw blurRad="50800" dist="38100" algn="l" rotWithShape="0">
              <a:prstClr val="black">
                <a:alpha val="40000"/>
              </a:prstClr>
            </a:outerShdw>
          </a:effectLst>
        </p:spPr>
      </p:pic>
      <p:sp>
        <p:nvSpPr>
          <p:cNvPr id="8" name="Oval 7">
            <a:extLst>
              <a:ext uri="{FF2B5EF4-FFF2-40B4-BE49-F238E27FC236}">
                <a16:creationId xmlns:a16="http://schemas.microsoft.com/office/drawing/2014/main" id="{2756CEA7-F447-7F90-AE4B-D656CC8A67B7}"/>
              </a:ext>
            </a:extLst>
          </p:cNvPr>
          <p:cNvSpPr/>
          <p:nvPr/>
        </p:nvSpPr>
        <p:spPr>
          <a:xfrm>
            <a:off x="8233934" y="3037099"/>
            <a:ext cx="320723" cy="272956"/>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3</a:t>
            </a:r>
          </a:p>
        </p:txBody>
      </p:sp>
      <p:sp>
        <p:nvSpPr>
          <p:cNvPr id="10" name="Oval 9">
            <a:extLst>
              <a:ext uri="{FF2B5EF4-FFF2-40B4-BE49-F238E27FC236}">
                <a16:creationId xmlns:a16="http://schemas.microsoft.com/office/drawing/2014/main" id="{81257FAA-3363-C747-6A30-10D143626DAF}"/>
              </a:ext>
            </a:extLst>
          </p:cNvPr>
          <p:cNvSpPr/>
          <p:nvPr/>
        </p:nvSpPr>
        <p:spPr>
          <a:xfrm>
            <a:off x="8241684" y="3910084"/>
            <a:ext cx="320723" cy="272956"/>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4</a:t>
            </a:r>
          </a:p>
        </p:txBody>
      </p:sp>
      <p:sp>
        <p:nvSpPr>
          <p:cNvPr id="11" name="Oval 10">
            <a:extLst>
              <a:ext uri="{FF2B5EF4-FFF2-40B4-BE49-F238E27FC236}">
                <a16:creationId xmlns:a16="http://schemas.microsoft.com/office/drawing/2014/main" id="{524701F9-3D2E-76C0-FB50-970C5DD586B5}"/>
              </a:ext>
            </a:extLst>
          </p:cNvPr>
          <p:cNvSpPr/>
          <p:nvPr/>
        </p:nvSpPr>
        <p:spPr>
          <a:xfrm>
            <a:off x="8209272" y="5202378"/>
            <a:ext cx="320722" cy="272956"/>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5</a:t>
            </a:r>
          </a:p>
        </p:txBody>
      </p:sp>
      <p:sp>
        <p:nvSpPr>
          <p:cNvPr id="12" name="Oval 11">
            <a:extLst>
              <a:ext uri="{FF2B5EF4-FFF2-40B4-BE49-F238E27FC236}">
                <a16:creationId xmlns:a16="http://schemas.microsoft.com/office/drawing/2014/main" id="{7EEC91B9-5327-1102-169B-A7C7A17B7620}"/>
              </a:ext>
            </a:extLst>
          </p:cNvPr>
          <p:cNvSpPr/>
          <p:nvPr/>
        </p:nvSpPr>
        <p:spPr>
          <a:xfrm>
            <a:off x="8206178" y="5881283"/>
            <a:ext cx="320722" cy="272956"/>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6</a:t>
            </a:r>
          </a:p>
        </p:txBody>
      </p:sp>
    </p:spTree>
    <p:extLst>
      <p:ext uri="{BB962C8B-B14F-4D97-AF65-F5344CB8AC3E}">
        <p14:creationId xmlns:p14="http://schemas.microsoft.com/office/powerpoint/2010/main" val="1855457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98B1D-2D1C-09A1-D1A7-775A8153CEF2}"/>
              </a:ext>
            </a:extLst>
          </p:cNvPr>
          <p:cNvSpPr>
            <a:spLocks noGrp="1"/>
          </p:cNvSpPr>
          <p:nvPr>
            <p:ph type="title"/>
          </p:nvPr>
        </p:nvSpPr>
        <p:spPr/>
        <p:txBody>
          <a:bodyPr>
            <a:normAutofit/>
          </a:bodyPr>
          <a:lstStyle/>
          <a:p>
            <a:pPr algn="ctr"/>
            <a:r>
              <a:rPr lang="en-US" dirty="0"/>
              <a:t>How to Check Linked Content</a:t>
            </a:r>
            <a:br>
              <a:rPr lang="en-US" dirty="0"/>
            </a:br>
            <a:r>
              <a:rPr lang="en-US" sz="2200" dirty="0">
                <a:solidFill>
                  <a:schemeClr val="accent3"/>
                </a:solidFill>
                <a:latin typeface="Calibri" panose="020F0502020204030204" pitchFamily="34" charset="0"/>
                <a:ea typeface="Calibri" panose="020F0502020204030204" pitchFamily="34" charset="0"/>
                <a:cs typeface="Calibri" panose="020F0502020204030204" pitchFamily="34" charset="0"/>
              </a:rPr>
              <a:t>List all Linked Shapes</a:t>
            </a:r>
            <a:endParaRPr lang="en-US" sz="2400" dirty="0">
              <a:solidFill>
                <a:schemeClr val="accent3"/>
              </a:solidFill>
            </a:endParaRPr>
          </a:p>
        </p:txBody>
      </p:sp>
      <p:sp>
        <p:nvSpPr>
          <p:cNvPr id="3" name="TextBox 2">
            <a:extLst>
              <a:ext uri="{FF2B5EF4-FFF2-40B4-BE49-F238E27FC236}">
                <a16:creationId xmlns:a16="http://schemas.microsoft.com/office/drawing/2014/main" id="{0EDEAC44-B546-A337-3E04-6D29EB900F37}"/>
              </a:ext>
            </a:extLst>
          </p:cNvPr>
          <p:cNvSpPr txBox="1"/>
          <p:nvPr/>
        </p:nvSpPr>
        <p:spPr>
          <a:xfrm>
            <a:off x="569343" y="2130725"/>
            <a:ext cx="6607834" cy="3970318"/>
          </a:xfrm>
          <a:prstGeom prst="rect">
            <a:avLst/>
          </a:prstGeom>
          <a:noFill/>
        </p:spPr>
        <p:txBody>
          <a:bodyPr wrap="square" rtlCol="0">
            <a:spAutoFit/>
          </a:bodyPr>
          <a:lstStyle/>
          <a:p>
            <a:r>
              <a:rPr lang="en-US" dirty="0"/>
              <a:t>As you Add/Update Links in PowerPoint you can check to make sure the Shape Link has an Excel Match by choosing “List all Linked Shapes” on the Link page of the add-in.</a:t>
            </a:r>
          </a:p>
          <a:p>
            <a:endParaRPr lang="en-US" dirty="0"/>
          </a:p>
          <a:p>
            <a:endParaRPr lang="en-US" dirty="0"/>
          </a:p>
          <a:p>
            <a:endParaRPr lang="en-US" dirty="0"/>
          </a:p>
          <a:p>
            <a:endParaRPr lang="en-US" dirty="0"/>
          </a:p>
          <a:p>
            <a:r>
              <a:rPr lang="en-US" dirty="0"/>
              <a:t>If items are not properly matched when PowerPoint is updated a table with Update Results Details will appear on the “Update” tab that shows what Excel Source content was not matched to the correct shape in Power. There will also be a message at the bottom of the add-in that the document has been “Updated, but with Warnings.”</a:t>
            </a:r>
          </a:p>
          <a:p>
            <a:endParaRPr lang="en-US" dirty="0"/>
          </a:p>
        </p:txBody>
      </p:sp>
      <p:pic>
        <p:nvPicPr>
          <p:cNvPr id="5" name="Picture 4">
            <a:extLst>
              <a:ext uri="{FF2B5EF4-FFF2-40B4-BE49-F238E27FC236}">
                <a16:creationId xmlns:a16="http://schemas.microsoft.com/office/drawing/2014/main" id="{986A4DE4-7E6F-6F0E-A378-5B989AF45751}"/>
              </a:ext>
            </a:extLst>
          </p:cNvPr>
          <p:cNvPicPr>
            <a:picLocks noChangeAspect="1"/>
          </p:cNvPicPr>
          <p:nvPr/>
        </p:nvPicPr>
        <p:blipFill>
          <a:blip r:embed="rId2"/>
          <a:stretch>
            <a:fillRect/>
          </a:stretch>
        </p:blipFill>
        <p:spPr>
          <a:xfrm>
            <a:off x="7341012" y="2130725"/>
            <a:ext cx="3667637" cy="3686689"/>
          </a:xfrm>
          <a:prstGeom prst="rect">
            <a:avLst/>
          </a:prstGeom>
          <a:ln w="6350">
            <a:solidFill>
              <a:schemeClr val="tx1"/>
            </a:solidFill>
          </a:ln>
          <a:effectLst>
            <a:outerShdw blurRad="50800" dist="38100" dir="2700000" algn="tl" rotWithShape="0">
              <a:prstClr val="black">
                <a:alpha val="40000"/>
              </a:prstClr>
            </a:outerShdw>
          </a:effectLst>
        </p:spPr>
      </p:pic>
      <p:sp>
        <p:nvSpPr>
          <p:cNvPr id="6" name="Arrow: Right 5">
            <a:extLst>
              <a:ext uri="{FF2B5EF4-FFF2-40B4-BE49-F238E27FC236}">
                <a16:creationId xmlns:a16="http://schemas.microsoft.com/office/drawing/2014/main" id="{1B153CE8-AAAE-18B3-B382-B54F90B7494C}"/>
              </a:ext>
            </a:extLst>
          </p:cNvPr>
          <p:cNvSpPr/>
          <p:nvPr/>
        </p:nvSpPr>
        <p:spPr>
          <a:xfrm>
            <a:off x="6573008" y="2937933"/>
            <a:ext cx="897467" cy="49106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791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E7E08-7CED-4BFF-9AE9-FFA104C67BDE}"/>
              </a:ext>
            </a:extLst>
          </p:cNvPr>
          <p:cNvSpPr>
            <a:spLocks noGrp="1"/>
          </p:cNvSpPr>
          <p:nvPr>
            <p:ph type="title"/>
          </p:nvPr>
        </p:nvSpPr>
        <p:spPr>
          <a:xfrm>
            <a:off x="838200" y="0"/>
            <a:ext cx="10515600" cy="1325563"/>
          </a:xfrm>
        </p:spPr>
        <p:txBody>
          <a:bodyPr/>
          <a:lstStyle/>
          <a:p>
            <a:pPr algn="ctr"/>
            <a:r>
              <a:rPr lang="en-US" dirty="0"/>
              <a:t>Text</a:t>
            </a:r>
          </a:p>
        </p:txBody>
      </p:sp>
      <p:sp>
        <p:nvSpPr>
          <p:cNvPr id="5" name="Content Placeholder 4">
            <a:extLst>
              <a:ext uri="{FF2B5EF4-FFF2-40B4-BE49-F238E27FC236}">
                <a16:creationId xmlns:a16="http://schemas.microsoft.com/office/drawing/2014/main" id="{561AC202-17AA-45B1-9ABC-610960F99AB6}"/>
              </a:ext>
            </a:extLst>
          </p:cNvPr>
          <p:cNvSpPr>
            <a:spLocks noGrp="1"/>
          </p:cNvSpPr>
          <p:nvPr>
            <p:ph idx="1"/>
          </p:nvPr>
        </p:nvSpPr>
        <p:spPr>
          <a:xfrm>
            <a:off x="838200" y="1514014"/>
            <a:ext cx="10515600" cy="2160221"/>
          </a:xfrm>
        </p:spPr>
        <p:txBody>
          <a:bodyPr>
            <a:normAutofit lnSpcReduction="10000"/>
          </a:bodyPr>
          <a:lstStyle/>
          <a:p>
            <a:pPr marL="0" lvl="0" indent="0">
              <a:spcAft>
                <a:spcPts val="400"/>
              </a:spcAft>
              <a:buNone/>
            </a:pPr>
            <a:r>
              <a:rPr lang="en-US" sz="1800" dirty="0">
                <a:solidFill>
                  <a:srgbClr val="7F7F7F"/>
                </a:solidFill>
                <a:latin typeface="Calibri" panose="020F0502020204030204" pitchFamily="34" charset="0"/>
                <a:ea typeface="Calibri" panose="020F0502020204030204" pitchFamily="34" charset="0"/>
                <a:cs typeface="Times New Roman" panose="02020603050405020304" pitchFamily="18" charset="0"/>
              </a:rPr>
              <a:t>Excel-sourced text can be incorporated into documents in a variety of ways. </a:t>
            </a:r>
          </a:p>
          <a:p>
            <a:pPr marL="0" lvl="0" indent="0">
              <a:spcAft>
                <a:spcPts val="400"/>
              </a:spcAft>
              <a:buNone/>
            </a:pPr>
            <a:r>
              <a:rPr lang="en-US" sz="1800" dirty="0">
                <a:solidFill>
                  <a:srgbClr val="7F7F7F"/>
                </a:solidFill>
                <a:latin typeface="Calibri" panose="020F0502020204030204" pitchFamily="34" charset="0"/>
                <a:ea typeface="Calibri" panose="020F0502020204030204" pitchFamily="34" charset="0"/>
                <a:cs typeface="Times New Roman" panose="02020603050405020304" pitchFamily="18" charset="0"/>
              </a:rPr>
              <a:t>Single-cell named ranges update text items (e.g. titles, paragraphs, parts of text, lists) in Word/PowerPoint.</a:t>
            </a:r>
          </a:p>
          <a:p>
            <a:pPr marL="0" lvl="0" indent="0">
              <a:spcBef>
                <a:spcPts val="200"/>
              </a:spcBef>
              <a:buNone/>
            </a:pPr>
            <a:endParaRPr lang="en-US" sz="1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marL="0" lvl="0" indent="0">
              <a:spcBef>
                <a:spcPts val="200"/>
              </a:spcBef>
              <a:buNone/>
            </a:pPr>
            <a:r>
              <a:rPr lang="en-US" sz="1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Add Text to Various Document Content Types</a:t>
            </a:r>
            <a:endParaRPr lang="en-US" sz="18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a:p>
            <a:pPr marL="0" lvl="0" indent="0">
              <a:spcAft>
                <a:spcPts val="400"/>
              </a:spcAft>
              <a:buNone/>
            </a:pPr>
            <a:r>
              <a:rPr lang="en-US" sz="1800" dirty="0">
                <a:solidFill>
                  <a:srgbClr val="7F7F7F"/>
                </a:solidFill>
                <a:latin typeface="Calibri" panose="020F0502020204030204" pitchFamily="34" charset="0"/>
                <a:ea typeface="Calibri" panose="020F0502020204030204" pitchFamily="34" charset="0"/>
                <a:cs typeface="Times New Roman" panose="02020603050405020304" pitchFamily="18" charset="0"/>
              </a:rPr>
              <a:t>Linked text can include or can be within: paragraphs, titles, text boxes, most shapes, WordArt, headers/footers, or a table cell. You can style the text as desired (colors, bold, font, etc.) and the style will remain after the update. </a:t>
            </a:r>
          </a:p>
          <a:p>
            <a:endParaRPr lang="en-US" dirty="0"/>
          </a:p>
          <a:p>
            <a:pPr marL="0" indent="0">
              <a:buNone/>
            </a:pPr>
            <a:endParaRPr lang="en-US" dirty="0"/>
          </a:p>
        </p:txBody>
      </p:sp>
      <p:sp>
        <p:nvSpPr>
          <p:cNvPr id="7" name="TextBox 6">
            <a:extLst>
              <a:ext uri="{FF2B5EF4-FFF2-40B4-BE49-F238E27FC236}">
                <a16:creationId xmlns:a16="http://schemas.microsoft.com/office/drawing/2014/main" id="{36E27F55-8427-4B84-A52D-1DFDDD07C352}"/>
              </a:ext>
            </a:extLst>
          </p:cNvPr>
          <p:cNvSpPr txBox="1"/>
          <p:nvPr/>
        </p:nvSpPr>
        <p:spPr>
          <a:xfrm>
            <a:off x="838200" y="3869550"/>
            <a:ext cx="6162368" cy="369332"/>
          </a:xfrm>
          <a:prstGeom prst="rect">
            <a:avLst/>
          </a:prstGeom>
          <a:noFill/>
        </p:spPr>
        <p:txBody>
          <a:bodyPr wrap="square" rtlCol="0">
            <a:spAutoFit/>
          </a:bodyPr>
          <a:lstStyle/>
          <a:p>
            <a:pPr lvl="1">
              <a:lnSpc>
                <a:spcPct val="90000"/>
              </a:lnSpc>
              <a:spcBef>
                <a:spcPts val="1000"/>
              </a:spcBef>
              <a:spcAft>
                <a:spcPts val="400"/>
              </a:spcAft>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This example shows the name of your customer: </a:t>
            </a:r>
          </a:p>
        </p:txBody>
      </p:sp>
      <p:sp>
        <p:nvSpPr>
          <p:cNvPr id="9" name="TextBox 8">
            <a:extLst>
              <a:ext uri="{FF2B5EF4-FFF2-40B4-BE49-F238E27FC236}">
                <a16:creationId xmlns:a16="http://schemas.microsoft.com/office/drawing/2014/main" id="{175A866D-DE73-4B0C-84E4-89A6BADBD491}"/>
              </a:ext>
            </a:extLst>
          </p:cNvPr>
          <p:cNvSpPr txBox="1"/>
          <p:nvPr>
            <p:custDataLst>
              <p:tags r:id="rId1"/>
            </p:custDataLst>
          </p:nvPr>
        </p:nvSpPr>
        <p:spPr>
          <a:xfrm>
            <a:off x="6636774" y="3834497"/>
            <a:ext cx="2989385" cy="400110"/>
          </a:xfrm>
          <a:prstGeom prst="rect">
            <a:avLst/>
          </a:prstGeom>
          <a:noFill/>
        </p:spPr>
        <p:txBody>
          <a:bodyPr wrap="square" rtlCol="0">
            <a:spAutoFit/>
          </a:bodyPr>
          <a:lstStyle/>
          <a:p>
            <a:r>
              <a:rPr lang="en-US" sz="2000" dirty="0"/>
              <a:t>Customer XYZ</a:t>
            </a:r>
          </a:p>
        </p:txBody>
      </p:sp>
      <p:sp>
        <p:nvSpPr>
          <p:cNvPr id="10" name="Rectangle 9">
            <a:extLst>
              <a:ext uri="{FF2B5EF4-FFF2-40B4-BE49-F238E27FC236}">
                <a16:creationId xmlns:a16="http://schemas.microsoft.com/office/drawing/2014/main" id="{58BBD191-44C3-4D67-8943-EAEEC1D0D787}"/>
              </a:ext>
            </a:extLst>
          </p:cNvPr>
          <p:cNvSpPr/>
          <p:nvPr/>
        </p:nvSpPr>
        <p:spPr>
          <a:xfrm>
            <a:off x="838200" y="4644866"/>
            <a:ext cx="6788474" cy="677108"/>
          </a:xfrm>
          <a:prstGeom prst="rect">
            <a:avLst/>
          </a:prstGeom>
        </p:spPr>
        <p:txBody>
          <a:bodyPr wrap="square">
            <a:spAutoFit/>
          </a:bodyPr>
          <a:lstStyle/>
          <a:p>
            <a:r>
              <a:rPr lang="en-US" altLang="en-US" sz="20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Combining Text and Data </a:t>
            </a:r>
          </a:p>
          <a:p>
            <a:pPr lvl="0" eaLnBrk="0" fontAlgn="base" hangingPunct="0">
              <a:spcBef>
                <a:spcPct val="0"/>
              </a:spcBef>
              <a:spcAft>
                <a:spcPct val="0"/>
              </a:spcAft>
            </a:pPr>
            <a:r>
              <a:rPr lang="en-US" altLang="en-US" dirty="0">
                <a:solidFill>
                  <a:srgbClr val="7F7F7F"/>
                </a:solidFill>
                <a:latin typeface="Calibri" panose="020F0502020204030204" pitchFamily="34" charset="0"/>
                <a:ea typeface="Calibri" panose="020F0502020204030204" pitchFamily="34" charset="0"/>
                <a:cs typeface="Times New Roman" panose="02020603050405020304" pitchFamily="18" charset="0"/>
              </a:rPr>
              <a:t>Data can easily be combined with text using the text() formula in Excel:</a:t>
            </a:r>
            <a:endParaRPr lang="en-US" altLang="en-US" dirty="0">
              <a:solidFill>
                <a:prstClr val="black"/>
              </a:solidFill>
            </a:endParaRPr>
          </a:p>
        </p:txBody>
      </p:sp>
      <p:sp>
        <p:nvSpPr>
          <p:cNvPr id="11" name="TextBox 10">
            <a:extLst>
              <a:ext uri="{FF2B5EF4-FFF2-40B4-BE49-F238E27FC236}">
                <a16:creationId xmlns:a16="http://schemas.microsoft.com/office/drawing/2014/main" id="{730A1A6A-B3D0-4D02-9F3C-AA444F176D5F}"/>
              </a:ext>
            </a:extLst>
          </p:cNvPr>
          <p:cNvSpPr txBox="1"/>
          <p:nvPr>
            <p:custDataLst>
              <p:tags r:id="rId2"/>
            </p:custDataLst>
          </p:nvPr>
        </p:nvSpPr>
        <p:spPr>
          <a:xfrm>
            <a:off x="7668634" y="4944092"/>
            <a:ext cx="4523366" cy="369332"/>
          </a:xfrm>
          <a:prstGeom prst="rect">
            <a:avLst/>
          </a:prstGeom>
          <a:noFill/>
        </p:spPr>
        <p:txBody>
          <a:bodyPr wrap="square" rtlCol="0">
            <a:spAutoFit/>
          </a:bodyPr>
          <a:lstStyle/>
          <a:p>
            <a:r>
              <a:rPr lang="en-US" altLang="en-US" b="1" dirty="0">
                <a:solidFill>
                  <a:srgbClr val="7F7F7F"/>
                </a:solidFill>
                <a:ea typeface="Calibri" panose="020F0502020204030204" pitchFamily="34" charset="0"/>
                <a:cs typeface="Times New Roman" panose="02020603050405020304" pitchFamily="18" charset="0"/>
              </a:rPr>
              <a:t>Customer XYZ will save $900,000.</a:t>
            </a:r>
          </a:p>
        </p:txBody>
      </p:sp>
      <p:sp>
        <p:nvSpPr>
          <p:cNvPr id="3" name="TextBox 2">
            <a:extLst>
              <a:ext uri="{FF2B5EF4-FFF2-40B4-BE49-F238E27FC236}">
                <a16:creationId xmlns:a16="http://schemas.microsoft.com/office/drawing/2014/main" id="{B894C4D4-E235-5F0B-664D-26580F316B86}"/>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Text &amp; Lists</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02919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22E4A-9EC8-41EE-8477-93C0B347ADAB}"/>
              </a:ext>
            </a:extLst>
          </p:cNvPr>
          <p:cNvSpPr>
            <a:spLocks noGrp="1"/>
          </p:cNvSpPr>
          <p:nvPr>
            <p:ph type="title"/>
          </p:nvPr>
        </p:nvSpPr>
        <p:spPr>
          <a:xfrm>
            <a:off x="838200" y="365126"/>
            <a:ext cx="10515600" cy="643060"/>
          </a:xfrm>
        </p:spPr>
        <p:txBody>
          <a:bodyPr/>
          <a:lstStyle/>
          <a:p>
            <a:pPr algn="ctr"/>
            <a:r>
              <a:rPr lang="en-US" dirty="0"/>
              <a:t>Text - Bullet Lists</a:t>
            </a:r>
          </a:p>
        </p:txBody>
      </p:sp>
      <p:sp>
        <p:nvSpPr>
          <p:cNvPr id="3" name="Content Placeholder 2">
            <a:extLst>
              <a:ext uri="{FF2B5EF4-FFF2-40B4-BE49-F238E27FC236}">
                <a16:creationId xmlns:a16="http://schemas.microsoft.com/office/drawing/2014/main" id="{CE36E8A6-5243-4DF1-9C00-970F2108DAF0}"/>
              </a:ext>
            </a:extLst>
          </p:cNvPr>
          <p:cNvSpPr>
            <a:spLocks noGrp="1"/>
          </p:cNvSpPr>
          <p:nvPr>
            <p:ph idx="1"/>
            <p:custDataLst>
              <p:tags r:id="rId1"/>
            </p:custDataLst>
          </p:nvPr>
        </p:nvSpPr>
        <p:spPr>
          <a:xfrm>
            <a:off x="838200" y="3690257"/>
            <a:ext cx="10515600" cy="2425578"/>
          </a:xfrm>
        </p:spPr>
        <p:txBody>
          <a:bodyPr>
            <a:normAutofit/>
          </a:bodyPr>
          <a:lstStyle/>
          <a:p>
            <a:r>
              <a:rPr lang="en-US" sz="2000" dirty="0"/>
              <a:t>Customer XYZ will save $900,000.
Payment must be received by March 07, 2019.
Customer will be happy.</a:t>
            </a:r>
          </a:p>
        </p:txBody>
      </p:sp>
      <p:sp>
        <p:nvSpPr>
          <p:cNvPr id="5" name="Rectangle 4">
            <a:extLst>
              <a:ext uri="{FF2B5EF4-FFF2-40B4-BE49-F238E27FC236}">
                <a16:creationId xmlns:a16="http://schemas.microsoft.com/office/drawing/2014/main" id="{EB8A071F-808E-4B43-B49A-444EABFD3917}"/>
              </a:ext>
            </a:extLst>
          </p:cNvPr>
          <p:cNvSpPr/>
          <p:nvPr/>
        </p:nvSpPr>
        <p:spPr>
          <a:xfrm>
            <a:off x="838200" y="1349457"/>
            <a:ext cx="11131062" cy="2041585"/>
          </a:xfrm>
          <a:prstGeom prst="rect">
            <a:avLst/>
          </a:prstGeom>
        </p:spPr>
        <p:txBody>
          <a:bodyPr wrap="square">
            <a:spAutoFit/>
          </a:bodyPr>
          <a:lstStyle/>
          <a:p>
            <a:pPr lvl="0">
              <a:spcAft>
                <a:spcPts val="400"/>
              </a:spcAft>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The add-in can create lists that change based on formulas in Excel. List are based formulas in a single cell.</a:t>
            </a:r>
          </a:p>
          <a:p>
            <a:pPr marL="342900" lvl="0" indent="-342900">
              <a:buFont typeface="Symbol" panose="05050102010706020507" pitchFamily="18" charset="2"/>
              <a:buChar char=""/>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Lists from Excel (a single link/control) can be styled as bullets or numbered lists. </a:t>
            </a:r>
          </a:p>
          <a:p>
            <a:pPr marL="342900" lvl="0" indent="-342900">
              <a:buFont typeface="Symbol" panose="05050102010706020507" pitchFamily="18" charset="2"/>
              <a:buChar char=""/>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Alt-enter is typically used for manually created lists (in Excel).</a:t>
            </a:r>
          </a:p>
          <a:p>
            <a:pPr marL="342900" lvl="0" indent="-342900">
              <a:buFont typeface="Symbol" panose="05050102010706020507" pitchFamily="18" charset="2"/>
              <a:buChar char=""/>
            </a:pPr>
            <a:r>
              <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rPr>
              <a:t>Char(10) is used if you want to list to change dynamically (part of a formula).</a:t>
            </a:r>
          </a:p>
          <a:p>
            <a:pPr marL="342900" lvl="0" indent="-342900">
              <a:spcAft>
                <a:spcPts val="400"/>
              </a:spcAft>
              <a:buFont typeface="Symbol" panose="05050102010706020507" pitchFamily="18" charset="2"/>
              <a:buChar char=""/>
            </a:pPr>
            <a:endParaRPr lang="en-US" sz="2000" dirty="0">
              <a:solidFill>
                <a:srgbClr val="7F7F7F"/>
              </a:solidFill>
              <a:latin typeface="Calibri" panose="020F0502020204030204" pitchFamily="34" charset="0"/>
              <a:ea typeface="Calibri" panose="020F0502020204030204" pitchFamily="34" charset="0"/>
              <a:cs typeface="Times New Roman" panose="02020603050405020304" pitchFamily="18" charset="0"/>
            </a:endParaRPr>
          </a:p>
          <a:p>
            <a:pPr lvl="0"/>
            <a:r>
              <a:rPr lang="en-US" sz="2000" dirty="0">
                <a:solidFill>
                  <a:prstClr val="black"/>
                </a:solidFill>
              </a:rPr>
              <a:t>This example shows a dynamically created (based on an Excel formula) bullet list:</a:t>
            </a:r>
          </a:p>
        </p:txBody>
      </p:sp>
      <p:sp>
        <p:nvSpPr>
          <p:cNvPr id="6" name="TextBox 5">
            <a:extLst>
              <a:ext uri="{FF2B5EF4-FFF2-40B4-BE49-F238E27FC236}">
                <a16:creationId xmlns:a16="http://schemas.microsoft.com/office/drawing/2014/main" id="{A8BA671E-2641-DE11-502B-792540C00CFA}"/>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Text &amp; Lists</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78866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4E96-BB2F-4961-A7C1-A07F3D1A1E24}"/>
              </a:ext>
            </a:extLst>
          </p:cNvPr>
          <p:cNvSpPr>
            <a:spLocks noGrp="1"/>
          </p:cNvSpPr>
          <p:nvPr>
            <p:ph type="title"/>
          </p:nvPr>
        </p:nvSpPr>
        <p:spPr>
          <a:xfrm>
            <a:off x="838200" y="365125"/>
            <a:ext cx="10515600" cy="650875"/>
          </a:xfrm>
        </p:spPr>
        <p:txBody>
          <a:bodyPr/>
          <a:lstStyle/>
          <a:p>
            <a:pPr algn="ctr"/>
            <a:r>
              <a:rPr lang="en-US" dirty="0"/>
              <a:t>Text - Paragraphs</a:t>
            </a:r>
          </a:p>
        </p:txBody>
      </p:sp>
      <p:sp>
        <p:nvSpPr>
          <p:cNvPr id="3" name="Content Placeholder 2">
            <a:extLst>
              <a:ext uri="{FF2B5EF4-FFF2-40B4-BE49-F238E27FC236}">
                <a16:creationId xmlns:a16="http://schemas.microsoft.com/office/drawing/2014/main" id="{C409E7E7-8292-45A8-88EB-C0E5F8B23012}"/>
              </a:ext>
            </a:extLst>
          </p:cNvPr>
          <p:cNvSpPr>
            <a:spLocks noGrp="1"/>
          </p:cNvSpPr>
          <p:nvPr>
            <p:ph idx="1"/>
          </p:nvPr>
        </p:nvSpPr>
        <p:spPr>
          <a:xfrm>
            <a:off x="838200" y="1371315"/>
            <a:ext cx="10515600" cy="833378"/>
          </a:xfrm>
        </p:spPr>
        <p:txBody>
          <a:bodyPr>
            <a:normAutofit/>
          </a:bodyPr>
          <a:lstStyle/>
          <a:p>
            <a:pPr marL="0" indent="0">
              <a:buNone/>
            </a:pPr>
            <a:r>
              <a:rPr lang="en-US" dirty="0"/>
              <a:t>This example shows dynamically created (Excel-sourced) paragraphs:</a:t>
            </a:r>
          </a:p>
          <a:p>
            <a:pPr marL="0" indent="0">
              <a:buNone/>
            </a:pPr>
            <a:endParaRPr lang="en-US" sz="3200" dirty="0"/>
          </a:p>
          <a:p>
            <a:pPr marL="0" indent="0">
              <a:buNone/>
            </a:pPr>
            <a:endParaRPr lang="en-US" sz="1200" dirty="0"/>
          </a:p>
        </p:txBody>
      </p:sp>
      <p:sp>
        <p:nvSpPr>
          <p:cNvPr id="4" name="Content Placeholder 2">
            <a:extLst>
              <a:ext uri="{FF2B5EF4-FFF2-40B4-BE49-F238E27FC236}">
                <a16:creationId xmlns:a16="http://schemas.microsoft.com/office/drawing/2014/main" id="{B9A4016B-6416-4B2D-B0AD-4E2BFBD5C7BC}"/>
              </a:ext>
            </a:extLst>
          </p:cNvPr>
          <p:cNvSpPr txBox="1">
            <a:spLocks/>
          </p:cNvSpPr>
          <p:nvPr>
            <p:custDataLst>
              <p:tags r:id="rId1"/>
            </p:custDataLst>
          </p:nvPr>
        </p:nvSpPr>
        <p:spPr>
          <a:xfrm>
            <a:off x="838200" y="2124749"/>
            <a:ext cx="10515600" cy="4475343"/>
          </a:xfrm>
          <a:prstGeom prst="rect">
            <a:avLst/>
          </a:prstGeom>
        </p:spPr>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70C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a:buNone/>
            </a:pPr>
            <a:r>
              <a:rPr lang="en-US" sz="6400" dirty="0">
                <a:solidFill>
                  <a:srgbClr val="7F7F7F"/>
                </a:solidFill>
                <a:latin typeface="Calibri" panose="020F0502020204030204" pitchFamily="34" charset="0"/>
                <a:cs typeface="Times New Roman" panose="02020603050405020304" pitchFamily="18" charset="0"/>
              </a:rPr>
              <a:t>Lorem ipsum dolor sit amet, ei cum apeirian voluptaria. Lorem debitis liberavisse ex cum, fugit consulatu consequuntur eam eu. Te sea oratio utinam qualisque, inani numquam eruditi quo ei. Choro fierent cu eos, ex omnis eruditi nec. Graece consetetur consectetuer qui an.
Ut ludus omittam mea, eu has harum cotidieque, te per libris minimum rationibus. Dolore vituperata honestatis vim ei, erat decore blandit ea usu. Vero invenire eos ne, duo ea oporteat scribentur, essent volutpat eum ei. Ex eos ceteros invenire, timeam omnesque constituam ut mea. Cum integre epicurei comprehensam et, an cum iudico nominati interesset. Cu nam sanctus laoreet, ad ignota tibique tacimates eum.
Quas nonumes fuisset te pro, mei ad dolores vivendum, vim ei tantas dolorem. Id mentitum qualisque sit. Id mel quot delectus. Tibique perpetua vix te, vim assum senserit cu. At his quis sumo simul, apeirian forensibus eam ut. At sale repudiandae mel, vis cu ullum placerat iracundia. In vis quis labores apeirian, liber tempor qui cu, sea ut graeci instructior consectetuer.
Ex ius posse vivendo. Ea per quod scripta. Lucilius lobortis ei quo, ei zril maiestatis percipitur vel. Iudico suscipit sit te, patrioque deseruisse mnesarchum pri no, sea cu movet labitur accusam. Est homero apeirian concludaturque et.</a:t>
            </a:r>
          </a:p>
        </p:txBody>
      </p:sp>
      <p:sp>
        <p:nvSpPr>
          <p:cNvPr id="5" name="TextBox 4">
            <a:extLst>
              <a:ext uri="{FF2B5EF4-FFF2-40B4-BE49-F238E27FC236}">
                <a16:creationId xmlns:a16="http://schemas.microsoft.com/office/drawing/2014/main" id="{5DC47449-8702-6A71-0B9D-72DF63E7029D}"/>
              </a:ext>
            </a:extLst>
          </p:cNvPr>
          <p:cNvSpPr txBox="1"/>
          <p:nvPr/>
        </p:nvSpPr>
        <p:spPr>
          <a:xfrm>
            <a:off x="143838" y="72187"/>
            <a:ext cx="7099443" cy="369332"/>
          </a:xfrm>
          <a:prstGeom prst="rect">
            <a:avLst/>
          </a:prstGeom>
          <a:noFill/>
        </p:spPr>
        <p:txBody>
          <a:bodyPr wrap="square">
            <a:spAutoFit/>
          </a:bodyPr>
          <a:lstStyle/>
          <a:p>
            <a:pPr marL="0" marR="0">
              <a:spcBef>
                <a:spcPts val="0"/>
              </a:spcBef>
              <a:spcAft>
                <a:spcPts val="400"/>
              </a:spcAft>
            </a:pPr>
            <a:r>
              <a:rPr lang="en-US" sz="1800"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Source Excel Worksheet</a:t>
            </a:r>
            <a:r>
              <a:rPr lang="en-US" sz="1800" b="1" i="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rPr>
              <a:t>: Text &amp; Lists</a:t>
            </a:r>
            <a:endParaRPr lang="en-US" sz="18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31720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PLINK" val="{Text:r_TextSummary}"/>
</p:tagLst>
</file>

<file path=ppt/tags/tag10.xml><?xml version="1.0" encoding="utf-8"?>
<p:tagLst xmlns:a="http://schemas.openxmlformats.org/drawingml/2006/main" xmlns:r="http://schemas.openxmlformats.org/officeDocument/2006/relationships" xmlns:p="http://schemas.openxmlformats.org/presentationml/2006/main">
  <p:tag name="APLINK" val="{Table:r_Financials}"/>
</p:tagLst>
</file>

<file path=ppt/tags/tag11.xml><?xml version="1.0" encoding="utf-8"?>
<p:tagLst xmlns:a="http://schemas.openxmlformats.org/drawingml/2006/main" xmlns:r="http://schemas.openxmlformats.org/officeDocument/2006/relationships" xmlns:p="http://schemas.openxmlformats.org/presentationml/2006/main">
  <p:tag name="APLINK" val="{Image:r_Range_Img}"/>
</p:tagLst>
</file>

<file path=ppt/tags/tag12.xml><?xml version="1.0" encoding="utf-8"?>
<p:tagLst xmlns:a="http://schemas.openxmlformats.org/drawingml/2006/main" xmlns:r="http://schemas.openxmlformats.org/officeDocument/2006/relationships" xmlns:p="http://schemas.openxmlformats.org/presentationml/2006/main">
  <p:tag name="APLINK" val="{Image:r_Flag_img}"/>
</p:tagLst>
</file>

<file path=ppt/tags/tag13.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14.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15.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16.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17.xml><?xml version="1.0" encoding="utf-8"?>
<p:tagLst xmlns:a="http://schemas.openxmlformats.org/drawingml/2006/main" xmlns:r="http://schemas.openxmlformats.org/officeDocument/2006/relationships" xmlns:p="http://schemas.openxmlformats.org/presentationml/2006/main">
  <p:tag name="APLINK" val="{Image:r_Chart}"/>
</p:tagLst>
</file>

<file path=ppt/tags/tag18.xml><?xml version="1.0" encoding="utf-8"?>
<p:tagLst xmlns:a="http://schemas.openxmlformats.org/drawingml/2006/main" xmlns:r="http://schemas.openxmlformats.org/officeDocument/2006/relationships" xmlns:p="http://schemas.openxmlformats.org/presentationml/2006/main">
  <p:tag name="APLINK" val="{Image:r_ChartWithContent}"/>
</p:tagLst>
</file>

<file path=ppt/tags/tag19.xml><?xml version="1.0" encoding="utf-8"?>
<p:tagLst xmlns:a="http://schemas.openxmlformats.org/drawingml/2006/main" xmlns:r="http://schemas.openxmlformats.org/officeDocument/2006/relationships" xmlns:p="http://schemas.openxmlformats.org/presentationml/2006/main">
  <p:tag name="APLINK" val="{Table:r_PivotDest}"/>
</p:tagLst>
</file>

<file path=ppt/tags/tag2.xml><?xml version="1.0" encoding="utf-8"?>
<p:tagLst xmlns:a="http://schemas.openxmlformats.org/drawingml/2006/main" xmlns:r="http://schemas.openxmlformats.org/officeDocument/2006/relationships" xmlns:p="http://schemas.openxmlformats.org/presentationml/2006/main">
  <p:tag name="APLINK" val="{Table:r_ROISumTable}"/>
</p:tagLst>
</file>

<file path=ppt/tags/tag20.xml><?xml version="1.0" encoding="utf-8"?>
<p:tagLst xmlns:a="http://schemas.openxmlformats.org/drawingml/2006/main" xmlns:r="http://schemas.openxmlformats.org/officeDocument/2006/relationships" xmlns:p="http://schemas.openxmlformats.org/presentationml/2006/main">
  <p:tag name="APLINK" val="{Image:r_PivotImage}"/>
</p:tagLst>
</file>

<file path=ppt/tags/tag21.xml><?xml version="1.0" encoding="utf-8"?>
<p:tagLst xmlns:a="http://schemas.openxmlformats.org/drawingml/2006/main" xmlns:r="http://schemas.openxmlformats.org/officeDocument/2006/relationships" xmlns:p="http://schemas.openxmlformats.org/presentationml/2006/main">
  <p:tag name="APLINK" val="{Image:r_ShapesWithData}"/>
</p:tagLst>
</file>

<file path=ppt/tags/tag22.xml><?xml version="1.0" encoding="utf-8"?>
<p:tagLst xmlns:a="http://schemas.openxmlformats.org/drawingml/2006/main" xmlns:r="http://schemas.openxmlformats.org/officeDocument/2006/relationships" xmlns:p="http://schemas.openxmlformats.org/presentationml/2006/main">
  <p:tag name="APLINK" val="{Image:r_Equation}"/>
</p:tagLst>
</file>

<file path=ppt/tags/tag23.xml><?xml version="1.0" encoding="utf-8"?>
<p:tagLst xmlns:a="http://schemas.openxmlformats.org/drawingml/2006/main" xmlns:r="http://schemas.openxmlformats.org/officeDocument/2006/relationships" xmlns:p="http://schemas.openxmlformats.org/presentationml/2006/main">
  <p:tag name="APLINK" val="{Image:r_PictureWithText}"/>
</p:tagLst>
</file>

<file path=ppt/tags/tag24.xml><?xml version="1.0" encoding="utf-8"?>
<p:tagLst xmlns:a="http://schemas.openxmlformats.org/drawingml/2006/main" xmlns:r="http://schemas.openxmlformats.org/officeDocument/2006/relationships" xmlns:p="http://schemas.openxmlformats.org/presentationml/2006/main">
  <p:tag name="APLINK" val="{Table:r_AutoHideExample}"/>
</p:tagLst>
</file>

<file path=ppt/tags/tag25.xml><?xml version="1.0" encoding="utf-8"?>
<p:tagLst xmlns:a="http://schemas.openxmlformats.org/drawingml/2006/main" xmlns:r="http://schemas.openxmlformats.org/officeDocument/2006/relationships" xmlns:p="http://schemas.openxmlformats.org/presentationml/2006/main">
  <p:tag name="APLINK" val="{Table:r_MergeTable}"/>
</p:tagLst>
</file>

<file path=ppt/tags/tag26.xml><?xml version="1.0" encoding="utf-8"?>
<p:tagLst xmlns:a="http://schemas.openxmlformats.org/drawingml/2006/main" xmlns:r="http://schemas.openxmlformats.org/officeDocument/2006/relationships" xmlns:p="http://schemas.openxmlformats.org/presentationml/2006/main">
  <p:tag name="APLINK" val="{Image:r_MergeChart}"/>
</p:tagLst>
</file>

<file path=ppt/tags/tag27.xml><?xml version="1.0" encoding="utf-8"?>
<p:tagLst xmlns:a="http://schemas.openxmlformats.org/drawingml/2006/main" xmlns:r="http://schemas.openxmlformats.org/officeDocument/2006/relationships" xmlns:p="http://schemas.openxmlformats.org/presentationml/2006/main">
  <p:tag name="APLINK" val="{Image:r_CurrencyChart}"/>
</p:tagLst>
</file>

<file path=ppt/tags/tag28.xml><?xml version="1.0" encoding="utf-8"?>
<p:tagLst xmlns:a="http://schemas.openxmlformats.org/drawingml/2006/main" xmlns:r="http://schemas.openxmlformats.org/officeDocument/2006/relationships" xmlns:p="http://schemas.openxmlformats.org/presentationml/2006/main">
  <p:tag name="APLINK" val="{Text:r_CurrencyNet}"/>
</p:tagLst>
</file>

<file path=ppt/tags/tag29.xml><?xml version="1.0" encoding="utf-8"?>
<p:tagLst xmlns:a="http://schemas.openxmlformats.org/drawingml/2006/main" xmlns:r="http://schemas.openxmlformats.org/officeDocument/2006/relationships" xmlns:p="http://schemas.openxmlformats.org/presentationml/2006/main">
  <p:tag name="APLINK" val="{Table:r_CurrencyTable}"/>
</p:tagLst>
</file>

<file path=ppt/tags/tag3.xml><?xml version="1.0" encoding="utf-8"?>
<p:tagLst xmlns:a="http://schemas.openxmlformats.org/drawingml/2006/main" xmlns:r="http://schemas.openxmlformats.org/officeDocument/2006/relationships" xmlns:p="http://schemas.openxmlformats.org/presentationml/2006/main">
  <p:tag name="APLINK" val="{Table:r_LineChart}"/>
</p:tagLst>
</file>

<file path=ppt/tags/tag30.xml><?xml version="1.0" encoding="utf-8"?>
<p:tagLst xmlns:a="http://schemas.openxmlformats.org/drawingml/2006/main" xmlns:r="http://schemas.openxmlformats.org/officeDocument/2006/relationships" xmlns:p="http://schemas.openxmlformats.org/presentationml/2006/main">
  <p:tag name="APLINK" val="{Text:r_lang_paragraph}"/>
</p:tagLst>
</file>

<file path=ppt/tags/tag31.xml><?xml version="1.0" encoding="utf-8"?>
<p:tagLst xmlns:a="http://schemas.openxmlformats.org/drawingml/2006/main" xmlns:r="http://schemas.openxmlformats.org/officeDocument/2006/relationships" xmlns:p="http://schemas.openxmlformats.org/presentationml/2006/main">
  <p:tag name="APLINK" val="{Table:r_lang_table}"/>
</p:tagLst>
</file>

<file path=ppt/tags/tag32.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33.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34.xml><?xml version="1.0" encoding="utf-8"?>
<p:tagLst xmlns:a="http://schemas.openxmlformats.org/drawingml/2006/main" xmlns:r="http://schemas.openxmlformats.org/officeDocument/2006/relationships" xmlns:p="http://schemas.openxmlformats.org/presentationml/2006/main">
  <p:tag name="APLINK" val="{Table:r_PieCharts}"/>
</p:tagLst>
</file>

<file path=ppt/tags/tag35.xml><?xml version="1.0" encoding="utf-8"?>
<p:tagLst xmlns:a="http://schemas.openxmlformats.org/drawingml/2006/main" xmlns:r="http://schemas.openxmlformats.org/officeDocument/2006/relationships" xmlns:p="http://schemas.openxmlformats.org/presentationml/2006/main">
  <p:tag name="APLINK" val="{Table:r_PieCharts}"/>
</p:tagLst>
</file>

<file path=ppt/tags/tag36.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37.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38.xml><?xml version="1.0" encoding="utf-8"?>
<p:tagLst xmlns:a="http://schemas.openxmlformats.org/drawingml/2006/main" xmlns:r="http://schemas.openxmlformats.org/officeDocument/2006/relationships" xmlns:p="http://schemas.openxmlformats.org/presentationml/2006/main">
  <p:tag name="APLINK" val="{Table:r_Scatter2Series}"/>
</p:tagLst>
</file>

<file path=ppt/tags/tag39.xml><?xml version="1.0" encoding="utf-8"?>
<p:tagLst xmlns:a="http://schemas.openxmlformats.org/drawingml/2006/main" xmlns:r="http://schemas.openxmlformats.org/officeDocument/2006/relationships" xmlns:p="http://schemas.openxmlformats.org/presentationml/2006/main">
  <p:tag name="APLINK" val="{Table:r_Scatter}"/>
</p:tagLst>
</file>

<file path=ppt/tags/tag4.xml><?xml version="1.0" encoding="utf-8"?>
<p:tagLst xmlns:a="http://schemas.openxmlformats.org/drawingml/2006/main" xmlns:r="http://schemas.openxmlformats.org/officeDocument/2006/relationships" xmlns:p="http://schemas.openxmlformats.org/presentationml/2006/main">
  <p:tag name="APLINK" val="{Text:r_ClientName}"/>
</p:tagLst>
</file>

<file path=ppt/tags/tag40.xml><?xml version="1.0" encoding="utf-8"?>
<p:tagLst xmlns:a="http://schemas.openxmlformats.org/drawingml/2006/main" xmlns:r="http://schemas.openxmlformats.org/officeDocument/2006/relationships" xmlns:p="http://schemas.openxmlformats.org/presentationml/2006/main">
  <p:tag name="APLINK" val="{Table:r_StockChart}"/>
</p:tagLst>
</file>

<file path=ppt/tags/tag41.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42.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43.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44.xml><?xml version="1.0" encoding="utf-8"?>
<p:tagLst xmlns:a="http://schemas.openxmlformats.org/drawingml/2006/main" xmlns:r="http://schemas.openxmlformats.org/officeDocument/2006/relationships" xmlns:p="http://schemas.openxmlformats.org/presentationml/2006/main">
  <p:tag name="APLINK" val="{Table:r_CommonCharts}"/>
</p:tagLst>
</file>

<file path=ppt/tags/tag5.xml><?xml version="1.0" encoding="utf-8"?>
<p:tagLst xmlns:a="http://schemas.openxmlformats.org/drawingml/2006/main" xmlns:r="http://schemas.openxmlformats.org/officeDocument/2006/relationships" xmlns:p="http://schemas.openxmlformats.org/presentationml/2006/main">
  <p:tag name="APLINK" val="{Text:r_savingsText}"/>
</p:tagLst>
</file>

<file path=ppt/tags/tag6.xml><?xml version="1.0" encoding="utf-8"?>
<p:tagLst xmlns:a="http://schemas.openxmlformats.org/drawingml/2006/main" xmlns:r="http://schemas.openxmlformats.org/officeDocument/2006/relationships" xmlns:p="http://schemas.openxmlformats.org/presentationml/2006/main">
  <p:tag name="APLINK" val="{Text:r_textSection1}"/>
</p:tagLst>
</file>

<file path=ppt/tags/tag7.xml><?xml version="1.0" encoding="utf-8"?>
<p:tagLst xmlns:a="http://schemas.openxmlformats.org/drawingml/2006/main" xmlns:r="http://schemas.openxmlformats.org/officeDocument/2006/relationships" xmlns:p="http://schemas.openxmlformats.org/presentationml/2006/main">
  <p:tag name="APLINK" val="{Text:r_textSection3}"/>
</p:tagLst>
</file>

<file path=ppt/tags/tag8.xml><?xml version="1.0" encoding="utf-8"?>
<p:tagLst xmlns:a="http://schemas.openxmlformats.org/drawingml/2006/main" xmlns:r="http://schemas.openxmlformats.org/officeDocument/2006/relationships" xmlns:p="http://schemas.openxmlformats.org/presentationml/2006/main">
  <p:tag name="APLINK" val="{Table:r_NamedRange}"/>
</p:tagLst>
</file>

<file path=ppt/tags/tag9.xml><?xml version="1.0" encoding="utf-8"?>
<p:tagLst xmlns:a="http://schemas.openxmlformats.org/drawingml/2006/main" xmlns:r="http://schemas.openxmlformats.org/officeDocument/2006/relationships" xmlns:p="http://schemas.openxmlformats.org/presentationml/2006/main">
  <p:tag name="APLINK" val="{Table:r_Table_vis}"/>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2" Type="http://schemas.microsoft.com/office/2011/relationships/webextension" Target="webextension2.xml"/><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2">
    <wetp:webextensionref xmlns:r="http://schemas.openxmlformats.org/officeDocument/2006/relationships" r:id="rId1"/>
  </wetp:taskpane>
  <wetp:taskpane dockstate="right" visibility="1" width="350" row="1">
    <wetp:webextensionref xmlns:r="http://schemas.openxmlformats.org/officeDocument/2006/relationships" r:id="rId2"/>
  </wetp:taskpane>
</wetp:taskpanes>
</file>

<file path=ppt/webextensions/webextension1.xml><?xml version="1.0" encoding="utf-8"?>
<we:webextension xmlns:we="http://schemas.microsoft.com/office/webextensions/webextension/2010/11" id="{82750308-3423-4A07-B915-A3B15C4DDC71}">
  <we:reference id="78f4d70e-fb8b-4f8d-b284-0a2e60aeef37" version="3.16.2.1" store="//ANDY-2019PC/Users/ahall/OneDrive/Add-Ins/Manifests" storeType="Filesystem"/>
  <we:alternateReferences/>
  <we:properties/>
  <we:bindings/>
  <we:snapshot xmlns:r="http://schemas.openxmlformats.org/officeDocument/2006/relationships"/>
</we:webextension>
</file>

<file path=ppt/webextensions/webextension2.xml><?xml version="1.0" encoding="utf-8"?>
<we:webextension xmlns:we="http://schemas.microsoft.com/office/webextensions/webextension/2010/11" id="{45FC7754-A7F5-4A68-8980-F6F85E3E0573}">
  <we:reference id="wa104380955" version="3.1.2.0" store="en-US" storeType="OMEX"/>
  <we:alternateReferences>
    <we:reference id="wa104380955" version="3.1.2.0" store="" storeType="OMEX"/>
  </we:alternateReferences>
  <we:properties>
    <we:property name="Office.AutoShowTaskpaneWithDocument" value="true"/>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54CFB8EE2730499D5FB67EC9F8C370" ma:contentTypeVersion="11" ma:contentTypeDescription="Create a new document." ma:contentTypeScope="" ma:versionID="c19156349d7f720e4f07b9120c304a43">
  <xsd:schema xmlns:xsd="http://www.w3.org/2001/XMLSchema" xmlns:xs="http://www.w3.org/2001/XMLSchema" xmlns:p="http://schemas.microsoft.com/office/2006/metadata/properties" xmlns:ns2="7726ac31-f3e7-4b8c-8a8c-eb637c48d917" xmlns:ns3="fc55d401-0dfe-4961-b762-8e7ad992ca9a" targetNamespace="http://schemas.microsoft.com/office/2006/metadata/properties" ma:root="true" ma:fieldsID="ecb693baf6a72fa2564f80709e765756" ns2:_="" ns3:_="">
    <xsd:import namespace="7726ac31-f3e7-4b8c-8a8c-eb637c48d917"/>
    <xsd:import namespace="fc55d401-0dfe-4961-b762-8e7ad992ca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26ac31-f3e7-4b8c-8a8c-eb637c48d9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631e276-8d20-40ae-8470-a2aa42a0d738"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c55d401-0dfe-4961-b762-8e7ad992ca9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0cf5d68-8e8f-455f-a63a-78530c69db4f}" ma:internalName="TaxCatchAll" ma:showField="CatchAllData" ma:web="fc55d401-0dfe-4961-b762-8e7ad992ca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726ac31-f3e7-4b8c-8a8c-eb637c48d917">
      <Terms xmlns="http://schemas.microsoft.com/office/infopath/2007/PartnerControls"/>
    </lcf76f155ced4ddcb4097134ff3c332f>
    <TaxCatchAll xmlns="fc55d401-0dfe-4961-b762-8e7ad992ca9a" xsi:nil="true"/>
  </documentManagement>
</p:properties>
</file>

<file path=customXml/itemProps1.xml><?xml version="1.0" encoding="utf-8"?>
<ds:datastoreItem xmlns:ds="http://schemas.openxmlformats.org/officeDocument/2006/customXml" ds:itemID="{4FCDFC53-81F4-4DBD-8CEB-E74D57FBE6F0}"/>
</file>

<file path=customXml/itemProps2.xml><?xml version="1.0" encoding="utf-8"?>
<ds:datastoreItem xmlns:ds="http://schemas.openxmlformats.org/officeDocument/2006/customXml" ds:itemID="{AC6587F6-F6B1-4532-B200-61F54E1A9C34}"/>
</file>

<file path=customXml/itemProps3.xml><?xml version="1.0" encoding="utf-8"?>
<ds:datastoreItem xmlns:ds="http://schemas.openxmlformats.org/officeDocument/2006/customXml" ds:itemID="{AF24530A-ADC6-4E04-AAC5-9E750072F2B2}"/>
</file>

<file path=docProps/app.xml><?xml version="1.0" encoding="utf-8"?>
<Properties xmlns="http://schemas.openxmlformats.org/officeDocument/2006/extended-properties" xmlns:vt="http://schemas.openxmlformats.org/officeDocument/2006/docPropsVTypes">
  <TotalTime>5</TotalTime>
  <Words>5350</Words>
  <Application>Microsoft Office PowerPoint</Application>
  <PresentationFormat>Widescreen</PresentationFormat>
  <Paragraphs>714</Paragraphs>
  <Slides>39</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39</vt:i4>
      </vt:variant>
    </vt:vector>
  </HeadingPairs>
  <TitlesOfParts>
    <vt:vector size="47" baseType="lpstr">
      <vt:lpstr>Arial</vt:lpstr>
      <vt:lpstr>Calibri</vt:lpstr>
      <vt:lpstr>Calibri Light</vt:lpstr>
      <vt:lpstr>Segoe UI WestEuropean</vt:lpstr>
      <vt:lpstr>Symbol</vt:lpstr>
      <vt:lpstr>Times New Roman</vt:lpstr>
      <vt:lpstr>Office Theme</vt:lpstr>
      <vt:lpstr>1_Office Theme</vt:lpstr>
      <vt:lpstr>AnalysisPlace Excel-to-Word Document Automation Add-In  Sample Content and How-to Guide</vt:lpstr>
      <vt:lpstr>Sample Content and How-To Guide This document demonstrates key capabilities of the add-in</vt:lpstr>
      <vt:lpstr>QuickStart Sample Content</vt:lpstr>
      <vt:lpstr>Key Features</vt:lpstr>
      <vt:lpstr>How to Link Content Linking content between Excel and PowerPoint made easier</vt:lpstr>
      <vt:lpstr>How to Check Linked Content List all Linked Shapes</vt:lpstr>
      <vt:lpstr>Text</vt:lpstr>
      <vt:lpstr>Text - Bullet Lists</vt:lpstr>
      <vt:lpstr>Text - Paragraphs</vt:lpstr>
      <vt:lpstr>Tables</vt:lpstr>
      <vt:lpstr>Tables</vt:lpstr>
      <vt:lpstr>PowerPoint Presentation</vt:lpstr>
      <vt:lpstr>PowerPoint Presentation</vt:lpstr>
      <vt:lpstr>Images of Ranges</vt:lpstr>
      <vt:lpstr>Images of Ranges</vt:lpstr>
      <vt:lpstr>Images of Ranges</vt:lpstr>
      <vt:lpstr>How to Link Charts</vt:lpstr>
      <vt:lpstr>PowerPoint Presentation</vt:lpstr>
      <vt:lpstr>Image of Charts / Graphs</vt:lpstr>
      <vt:lpstr>Image of Charts / Graphs</vt:lpstr>
      <vt:lpstr>PivotTables</vt:lpstr>
      <vt:lpstr>Shapes (Images of Excel Shapes)</vt:lpstr>
      <vt:lpstr>Conditional Content (Document Assembly)</vt:lpstr>
      <vt:lpstr>Conditional Sections (Document Assembly)</vt:lpstr>
      <vt:lpstr>Auto-Hide Rows/Columns</vt:lpstr>
      <vt:lpstr>Mail Merge</vt:lpstr>
      <vt:lpstr>Localization - Currency</vt:lpstr>
      <vt:lpstr>Localization - Language</vt:lpstr>
      <vt:lpstr>Layout Options</vt:lpstr>
      <vt:lpstr>Import Data - Importing external data into Excel</vt:lpstr>
      <vt:lpstr>PowerPoint Shape Types</vt:lpstr>
      <vt:lpstr>PowerPoint Chart Updating</vt:lpstr>
      <vt:lpstr>PowerPoint Presentation</vt:lpstr>
      <vt:lpstr>Chart Examples - Pie Charts</vt:lpstr>
      <vt:lpstr>PowerPoint Presentation</vt:lpstr>
      <vt:lpstr>PowerPoint Presentation</vt:lpstr>
      <vt:lpstr>PowerPoint Presentation</vt:lpstr>
      <vt:lpstr>PowerPoint Presentation</vt:lpstr>
      <vt:lpstr>             Chart Examples - Surface &amp; Radar Charts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AnalysisPlace Excel-to-Word Document Automation Add-In  Sample Content and How-to Guide</dc:title>
  <dc:creator>Julie Hall</dc:creator>
  <cp:lastModifiedBy>Julie Hall</cp:lastModifiedBy>
  <cp:revision>2</cp:revision>
  <dcterms:created xsi:type="dcterms:W3CDTF">2024-08-28T13:30:29Z</dcterms:created>
  <dcterms:modified xsi:type="dcterms:W3CDTF">2024-08-28T13:56:32Z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0x0101005154CFB8EE2730499D5FB67EC9F8C370</vt:lpwstr>
  </property>
</Properties>
</file>